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2"/>
  </p:notesMasterIdLst>
  <p:handoutMasterIdLst>
    <p:handoutMasterId r:id="rId263"/>
  </p:handoutMasterIdLst>
  <p:sldIdLst>
    <p:sldId id="1566" r:id="rId2"/>
    <p:sldId id="260" r:id="rId3"/>
    <p:sldId id="259" r:id="rId4"/>
    <p:sldId id="1725" r:id="rId5"/>
    <p:sldId id="261" r:id="rId6"/>
    <p:sldId id="428" r:id="rId7"/>
    <p:sldId id="430" r:id="rId8"/>
    <p:sldId id="431" r:id="rId9"/>
    <p:sldId id="429" r:id="rId10"/>
    <p:sldId id="270" r:id="rId11"/>
    <p:sldId id="271" r:id="rId12"/>
    <p:sldId id="269" r:id="rId13"/>
    <p:sldId id="272" r:id="rId14"/>
    <p:sldId id="273" r:id="rId15"/>
    <p:sldId id="274" r:id="rId16"/>
    <p:sldId id="1156" r:id="rId17"/>
    <p:sldId id="276" r:id="rId18"/>
    <p:sldId id="436" r:id="rId19"/>
    <p:sldId id="432" r:id="rId20"/>
    <p:sldId id="433" r:id="rId21"/>
    <p:sldId id="280" r:id="rId22"/>
    <p:sldId id="281" r:id="rId23"/>
    <p:sldId id="282" r:id="rId24"/>
    <p:sldId id="435" r:id="rId25"/>
    <p:sldId id="437" r:id="rId26"/>
    <p:sldId id="438" r:id="rId27"/>
    <p:sldId id="294" r:id="rId28"/>
    <p:sldId id="439" r:id="rId29"/>
    <p:sldId id="289" r:id="rId30"/>
    <p:sldId id="536" r:id="rId31"/>
    <p:sldId id="443" r:id="rId32"/>
    <p:sldId id="444" r:id="rId33"/>
    <p:sldId id="446" r:id="rId34"/>
    <p:sldId id="447" r:id="rId35"/>
    <p:sldId id="448" r:id="rId36"/>
    <p:sldId id="450" r:id="rId37"/>
    <p:sldId id="451" r:id="rId38"/>
    <p:sldId id="465" r:id="rId39"/>
    <p:sldId id="1726" r:id="rId40"/>
    <p:sldId id="283" r:id="rId41"/>
    <p:sldId id="471" r:id="rId42"/>
    <p:sldId id="284" r:id="rId43"/>
    <p:sldId id="473" r:id="rId44"/>
    <p:sldId id="474" r:id="rId45"/>
    <p:sldId id="285" r:id="rId46"/>
    <p:sldId id="287" r:id="rId47"/>
    <p:sldId id="1157" r:id="rId48"/>
    <p:sldId id="483" r:id="rId49"/>
    <p:sldId id="288" r:id="rId50"/>
    <p:sldId id="1727" r:id="rId51"/>
    <p:sldId id="290" r:id="rId52"/>
    <p:sldId id="1730" r:id="rId53"/>
    <p:sldId id="291" r:id="rId54"/>
    <p:sldId id="1729" r:id="rId55"/>
    <p:sldId id="292" r:id="rId56"/>
    <p:sldId id="293" r:id="rId57"/>
    <p:sldId id="522" r:id="rId58"/>
    <p:sldId id="1728" r:id="rId59"/>
    <p:sldId id="295" r:id="rId60"/>
    <p:sldId id="296" r:id="rId61"/>
    <p:sldId id="537" r:id="rId62"/>
    <p:sldId id="298" r:id="rId63"/>
    <p:sldId id="553" r:id="rId64"/>
    <p:sldId id="555" r:id="rId65"/>
    <p:sldId id="557" r:id="rId66"/>
    <p:sldId id="560" r:id="rId67"/>
    <p:sldId id="564" r:id="rId68"/>
    <p:sldId id="567" r:id="rId69"/>
    <p:sldId id="569" r:id="rId70"/>
    <p:sldId id="570" r:id="rId71"/>
    <p:sldId id="571" r:id="rId72"/>
    <p:sldId id="1009" r:id="rId73"/>
    <p:sldId id="572" r:id="rId74"/>
    <p:sldId id="573" r:id="rId75"/>
    <p:sldId id="574" r:id="rId76"/>
    <p:sldId id="575" r:id="rId77"/>
    <p:sldId id="577" r:id="rId78"/>
    <p:sldId id="579" r:id="rId79"/>
    <p:sldId id="580" r:id="rId80"/>
    <p:sldId id="581" r:id="rId81"/>
    <p:sldId id="588" r:id="rId82"/>
    <p:sldId id="589" r:id="rId83"/>
    <p:sldId id="590" r:id="rId84"/>
    <p:sldId id="591" r:id="rId85"/>
    <p:sldId id="592" r:id="rId86"/>
    <p:sldId id="593" r:id="rId87"/>
    <p:sldId id="594" r:id="rId88"/>
    <p:sldId id="595" r:id="rId89"/>
    <p:sldId id="597" r:id="rId90"/>
    <p:sldId id="598" r:id="rId91"/>
    <p:sldId id="599" r:id="rId92"/>
    <p:sldId id="600" r:id="rId93"/>
    <p:sldId id="601" r:id="rId94"/>
    <p:sldId id="602" r:id="rId95"/>
    <p:sldId id="603" r:id="rId96"/>
    <p:sldId id="604" r:id="rId97"/>
    <p:sldId id="605" r:id="rId98"/>
    <p:sldId id="606" r:id="rId99"/>
    <p:sldId id="607" r:id="rId100"/>
    <p:sldId id="608" r:id="rId101"/>
    <p:sldId id="609" r:id="rId102"/>
    <p:sldId id="610" r:id="rId103"/>
    <p:sldId id="611" r:id="rId104"/>
    <p:sldId id="612" r:id="rId105"/>
    <p:sldId id="613" r:id="rId106"/>
    <p:sldId id="614" r:id="rId107"/>
    <p:sldId id="619" r:id="rId108"/>
    <p:sldId id="620" r:id="rId109"/>
    <p:sldId id="621" r:id="rId110"/>
    <p:sldId id="622" r:id="rId111"/>
    <p:sldId id="623" r:id="rId112"/>
    <p:sldId id="1017" r:id="rId113"/>
    <p:sldId id="1020" r:id="rId114"/>
    <p:sldId id="1731" r:id="rId115"/>
    <p:sldId id="317" r:id="rId116"/>
    <p:sldId id="1025" r:id="rId117"/>
    <p:sldId id="1023" r:id="rId118"/>
    <p:sldId id="693" r:id="rId119"/>
    <p:sldId id="319" r:id="rId120"/>
    <p:sldId id="1040" r:id="rId121"/>
    <p:sldId id="1043" r:id="rId122"/>
    <p:sldId id="1044" r:id="rId123"/>
    <p:sldId id="1049" r:id="rId124"/>
    <p:sldId id="1050" r:id="rId125"/>
    <p:sldId id="1052" r:id="rId126"/>
    <p:sldId id="1051" r:id="rId127"/>
    <p:sldId id="1057" r:id="rId128"/>
    <p:sldId id="1061" r:id="rId129"/>
    <p:sldId id="1062" r:id="rId130"/>
    <p:sldId id="1688" r:id="rId131"/>
    <p:sldId id="1689" r:id="rId132"/>
    <p:sldId id="1732" r:id="rId133"/>
    <p:sldId id="1071" r:id="rId134"/>
    <p:sldId id="1073" r:id="rId135"/>
    <p:sldId id="684" r:id="rId136"/>
    <p:sldId id="714" r:id="rId137"/>
    <p:sldId id="1692" r:id="rId138"/>
    <p:sldId id="704" r:id="rId139"/>
    <p:sldId id="1694" r:id="rId140"/>
    <p:sldId id="686" r:id="rId141"/>
    <p:sldId id="1695" r:id="rId142"/>
    <p:sldId id="687" r:id="rId143"/>
    <p:sldId id="698" r:id="rId144"/>
    <p:sldId id="710" r:id="rId145"/>
    <p:sldId id="708" r:id="rId146"/>
    <p:sldId id="1696" r:id="rId147"/>
    <p:sldId id="699" r:id="rId148"/>
    <p:sldId id="576" r:id="rId149"/>
    <p:sldId id="1698" r:id="rId150"/>
    <p:sldId id="1699" r:id="rId151"/>
    <p:sldId id="692" r:id="rId152"/>
    <p:sldId id="1700" r:id="rId153"/>
    <p:sldId id="1702" r:id="rId154"/>
    <p:sldId id="585" r:id="rId155"/>
    <p:sldId id="700" r:id="rId156"/>
    <p:sldId id="1704" r:id="rId157"/>
    <p:sldId id="702" r:id="rId158"/>
    <p:sldId id="1705" r:id="rId159"/>
    <p:sldId id="335" r:id="rId160"/>
    <p:sldId id="1734" r:id="rId161"/>
    <p:sldId id="717" r:id="rId162"/>
    <p:sldId id="690" r:id="rId163"/>
    <p:sldId id="691" r:id="rId164"/>
    <p:sldId id="1709" r:id="rId165"/>
    <p:sldId id="703" r:id="rId166"/>
    <p:sldId id="1710" r:id="rId167"/>
    <p:sldId id="1711" r:id="rId168"/>
    <p:sldId id="370" r:id="rId169"/>
    <p:sldId id="1733" r:id="rId170"/>
    <p:sldId id="3795" r:id="rId171"/>
    <p:sldId id="1016" r:id="rId172"/>
    <p:sldId id="1018" r:id="rId173"/>
    <p:sldId id="1019" r:id="rId174"/>
    <p:sldId id="1714" r:id="rId175"/>
    <p:sldId id="1159" r:id="rId176"/>
    <p:sldId id="3798" r:id="rId177"/>
    <p:sldId id="1022" r:id="rId178"/>
    <p:sldId id="1715" r:id="rId179"/>
    <p:sldId id="1737" r:id="rId180"/>
    <p:sldId id="3799" r:id="rId181"/>
    <p:sldId id="3800" r:id="rId182"/>
    <p:sldId id="1162" r:id="rId183"/>
    <p:sldId id="1028" r:id="rId184"/>
    <p:sldId id="1128" r:id="rId185"/>
    <p:sldId id="3802" r:id="rId186"/>
    <p:sldId id="1129" r:id="rId187"/>
    <p:sldId id="1165" r:id="rId188"/>
    <p:sldId id="3803" r:id="rId189"/>
    <p:sldId id="3805" r:id="rId190"/>
    <p:sldId id="1145" r:id="rId191"/>
    <p:sldId id="3806" r:id="rId192"/>
    <p:sldId id="1083" r:id="rId193"/>
    <p:sldId id="1166" r:id="rId194"/>
    <p:sldId id="3794" r:id="rId195"/>
    <p:sldId id="1717" r:id="rId196"/>
    <p:sldId id="1038" r:id="rId197"/>
    <p:sldId id="348" r:id="rId198"/>
    <p:sldId id="1134" r:id="rId199"/>
    <p:sldId id="1135" r:id="rId200"/>
    <p:sldId id="1136" r:id="rId201"/>
    <p:sldId id="1137" r:id="rId202"/>
    <p:sldId id="1138" r:id="rId203"/>
    <p:sldId id="1139" r:id="rId204"/>
    <p:sldId id="1719" r:id="rId205"/>
    <p:sldId id="1141" r:id="rId206"/>
    <p:sldId id="1142" r:id="rId207"/>
    <p:sldId id="1053" r:id="rId208"/>
    <p:sldId id="1054" r:id="rId209"/>
    <p:sldId id="1055" r:id="rId210"/>
    <p:sldId id="1722" r:id="rId211"/>
    <p:sldId id="1143" r:id="rId212"/>
    <p:sldId id="1056" r:id="rId213"/>
    <p:sldId id="1735" r:id="rId214"/>
    <p:sldId id="1150" r:id="rId215"/>
    <p:sldId id="1151" r:id="rId216"/>
    <p:sldId id="682" r:id="rId217"/>
    <p:sldId id="1088" r:id="rId218"/>
    <p:sldId id="1089" r:id="rId219"/>
    <p:sldId id="1090" r:id="rId220"/>
    <p:sldId id="1091" r:id="rId221"/>
    <p:sldId id="1169" r:id="rId222"/>
    <p:sldId id="1149" r:id="rId223"/>
    <p:sldId id="562" r:id="rId224"/>
    <p:sldId id="563" r:id="rId225"/>
    <p:sldId id="299" r:id="rId226"/>
    <p:sldId id="565" r:id="rId227"/>
    <p:sldId id="568" r:id="rId228"/>
    <p:sldId id="578" r:id="rId229"/>
    <p:sldId id="326" r:id="rId230"/>
    <p:sldId id="694" r:id="rId231"/>
    <p:sldId id="1707" r:id="rId232"/>
    <p:sldId id="1039" r:id="rId233"/>
    <p:sldId id="1015" r:id="rId234"/>
    <p:sldId id="1712" r:id="rId235"/>
    <p:sldId id="1713" r:id="rId236"/>
    <p:sldId id="1024" r:id="rId237"/>
    <p:sldId id="1716" r:id="rId238"/>
    <p:sldId id="1163" r:id="rId239"/>
    <p:sldId id="1167" r:id="rId240"/>
    <p:sldId id="1168" r:id="rId241"/>
    <p:sldId id="1147" r:id="rId242"/>
    <p:sldId id="1718" r:id="rId243"/>
    <p:sldId id="1148" r:id="rId244"/>
    <p:sldId id="1171" r:id="rId245"/>
    <p:sldId id="1092" r:id="rId246"/>
    <p:sldId id="1172" r:id="rId247"/>
    <p:sldId id="1720" r:id="rId248"/>
    <p:sldId id="339" r:id="rId249"/>
    <p:sldId id="3796" r:id="rId250"/>
    <p:sldId id="3797" r:id="rId251"/>
    <p:sldId id="713" r:id="rId252"/>
    <p:sldId id="3801" r:id="rId253"/>
    <p:sldId id="1031" r:id="rId254"/>
    <p:sldId id="1034" r:id="rId255"/>
    <p:sldId id="1133" r:id="rId256"/>
    <p:sldId id="347" r:id="rId257"/>
    <p:sldId id="1127" r:id="rId258"/>
    <p:sldId id="1132" r:id="rId259"/>
    <p:sldId id="1131" r:id="rId260"/>
    <p:sldId id="3809" r:id="rId261"/>
  </p:sldIdLst>
  <p:sldSz cx="9144000" cy="6858000" type="screen4x3"/>
  <p:notesSz cx="6858000" cy="9144000"/>
  <p:custDataLst>
    <p:tags r:id="rId264"/>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5"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FF0000"/>
    <a:srgbClr val="006600"/>
    <a:srgbClr val="00CC00"/>
    <a:srgbClr val="FFFF00"/>
    <a:srgbClr val="66FF66"/>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p:restoredTop sz="94660"/>
  </p:normalViewPr>
  <p:slideViewPr>
    <p:cSldViewPr showGuides="1">
      <p:cViewPr varScale="1">
        <p:scale>
          <a:sx n="105" d="100"/>
          <a:sy n="105" d="100"/>
        </p:scale>
        <p:origin x="1776" y="108"/>
      </p:cViewPr>
      <p:guideLst>
        <p:guide orient="horz" pos="2205"/>
        <p:guide pos="2835"/>
      </p:guideLst>
    </p:cSldViewPr>
  </p:slideViewPr>
  <p:outlineViewPr>
    <p:cViewPr>
      <p:scale>
        <a:sx n="33" d="100"/>
        <a:sy n="33" d="100"/>
      </p:scale>
      <p:origin x="0" y="0"/>
    </p:cViewPr>
  </p:outlineViewPr>
  <p:notesTextViewPr>
    <p:cViewPr>
      <p:scale>
        <a:sx n="300" d="100"/>
        <a:sy n="300" d="100"/>
      </p:scale>
      <p:origin x="0" y="0"/>
    </p:cViewPr>
  </p:notesTextViewPr>
  <p:sorterViewPr showFormatting="0">
    <p:cViewPr varScale="1">
      <p:scale>
        <a:sx n="100" d="100"/>
        <a:sy n="100" d="100"/>
      </p:scale>
      <p:origin x="0" y="-3774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ags" Target="tags/tag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5779"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Tahoma" panose="020B060403050404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5780"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5781"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AA6801A2-5EED-447F-9B41-DBC4E092DD6A}" type="slidenum">
              <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373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Tahoma" panose="020B060403050404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172"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373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宋体" panose="02010600030101010101" pitchFamily="2" charset="-122"/>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7373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373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EDF609A9-F737-47D9-B34B-C061238FEC91}" type="slidenum">
              <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1"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E12209-C94F-4777-BDB2-6008DE3D0F2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TextEdit="1"/>
          </p:cNvSpPr>
          <p:nvPr>
            <p:ph type="sldImg"/>
          </p:nvPr>
        </p:nvSpPr>
        <p:spPr/>
      </p:sp>
      <p:sp>
        <p:nvSpPr>
          <p:cNvPr id="83971"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TextEdit="1"/>
          </p:cNvSpPr>
          <p:nvPr>
            <p:ph type="sldImg"/>
          </p:nvPr>
        </p:nvSpPr>
        <p:spPr/>
      </p:sp>
      <p:sp>
        <p:nvSpPr>
          <p:cNvPr id="82947"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p:sp>
      <p:sp>
        <p:nvSpPr>
          <p:cNvPr id="89091"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p:sp>
      <p:sp>
        <p:nvSpPr>
          <p:cNvPr id="92163"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p:sp>
      <p:sp>
        <p:nvSpPr>
          <p:cNvPr id="94211"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B573250A-F528-4DDB-A19A-A49E6EB0511E}"/>
              </a:ext>
            </a:extLst>
          </p:cNvPr>
          <p:cNvSpPr>
            <a:spLocks noGrp="1" noRot="1" noChangeAspect="1" noTextEdit="1"/>
          </p:cNvSpPr>
          <p:nvPr>
            <p:ph type="sldImg"/>
          </p:nvPr>
        </p:nvSpPr>
        <p:spPr>
          <a:ln/>
        </p:spPr>
      </p:sp>
      <p:sp>
        <p:nvSpPr>
          <p:cNvPr id="75779" name="备注占位符 2">
            <a:extLst>
              <a:ext uri="{FF2B5EF4-FFF2-40B4-BE49-F238E27FC236}">
                <a16:creationId xmlns:a16="http://schemas.microsoft.com/office/drawing/2014/main" id="{00B50C59-50E7-431B-A03A-47C2D0193B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75780" name="灯片编号占位符 3">
            <a:extLst>
              <a:ext uri="{FF2B5EF4-FFF2-40B4-BE49-F238E27FC236}">
                <a16:creationId xmlns:a16="http://schemas.microsoft.com/office/drawing/2014/main" id="{56019219-1A30-44C6-B506-169CEEF2BF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fld id="{D8AF360B-1228-4206-AD8C-01C0154D849C}" type="slidenum">
              <a:rPr lang="en-US" altLang="zh-CN" sz="1200">
                <a:ea typeface="宋体" panose="02010600030101010101" pitchFamily="2" charset="-122"/>
              </a:rPr>
              <a:pPr/>
              <a:t>171</a:t>
            </a:fld>
            <a:endParaRPr lang="en-US" altLang="zh-CN" sz="120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F8B51081-9CD4-45C6-986E-28B4258D0AB2}"/>
              </a:ext>
            </a:extLst>
          </p:cNvPr>
          <p:cNvSpPr>
            <a:spLocks noGrp="1" noRot="1" noChangeAspect="1" noTextEdit="1"/>
          </p:cNvSpPr>
          <p:nvPr>
            <p:ph type="sldImg"/>
          </p:nvPr>
        </p:nvSpPr>
        <p:spPr>
          <a:ln/>
        </p:spPr>
      </p:sp>
      <p:sp>
        <p:nvSpPr>
          <p:cNvPr id="76803" name="备注占位符 2">
            <a:extLst>
              <a:ext uri="{FF2B5EF4-FFF2-40B4-BE49-F238E27FC236}">
                <a16:creationId xmlns:a16="http://schemas.microsoft.com/office/drawing/2014/main" id="{61ACD43D-84C1-4419-853C-A7A6C4216F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804" name="灯片编号占位符 3">
            <a:extLst>
              <a:ext uri="{FF2B5EF4-FFF2-40B4-BE49-F238E27FC236}">
                <a16:creationId xmlns:a16="http://schemas.microsoft.com/office/drawing/2014/main" id="{99AC7E6D-325C-48BC-991B-7336968B6C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fld id="{E38F0F27-75CC-4FB9-808A-36E44DD51157}" type="slidenum">
              <a:rPr lang="en-US" altLang="zh-CN" sz="1200">
                <a:ea typeface="宋体" panose="02010600030101010101" pitchFamily="2" charset="-122"/>
              </a:rPr>
              <a:pPr/>
              <a:t>183</a:t>
            </a:fld>
            <a:endParaRPr lang="en-US" altLang="zh-CN" sz="120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24614C16-F1BE-4268-96D1-8BC7E702B423}"/>
              </a:ext>
            </a:extLst>
          </p:cNvPr>
          <p:cNvSpPr>
            <a:spLocks noGrp="1" noRot="1" noChangeAspect="1" noTextEdit="1"/>
          </p:cNvSpPr>
          <p:nvPr>
            <p:ph type="sldImg"/>
          </p:nvPr>
        </p:nvSpPr>
        <p:spPr>
          <a:ln/>
        </p:spPr>
      </p:sp>
      <p:sp>
        <p:nvSpPr>
          <p:cNvPr id="78851" name="备注占位符 2">
            <a:extLst>
              <a:ext uri="{FF2B5EF4-FFF2-40B4-BE49-F238E27FC236}">
                <a16:creationId xmlns:a16="http://schemas.microsoft.com/office/drawing/2014/main" id="{B6DE491E-6B6E-4A2D-B2FD-6197D239E5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852" name="灯片编号占位符 3">
            <a:extLst>
              <a:ext uri="{FF2B5EF4-FFF2-40B4-BE49-F238E27FC236}">
                <a16:creationId xmlns:a16="http://schemas.microsoft.com/office/drawing/2014/main" id="{5BAA1063-0DF8-4D28-A66C-A4DED868AE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fld id="{3391D232-60C3-4482-BAF1-141E7FA65D68}" type="slidenum">
              <a:rPr lang="en-US" altLang="zh-CN" sz="1200">
                <a:ea typeface="宋体" panose="02010600030101010101" pitchFamily="2" charset="-122"/>
              </a:rPr>
              <a:pPr/>
              <a:t>195</a:t>
            </a:fld>
            <a:endParaRPr lang="en-US" altLang="zh-CN" sz="120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TextEdit="1"/>
          </p:cNvSpPr>
          <p:nvPr>
            <p:ph type="sldImg"/>
          </p:nvPr>
        </p:nvSpPr>
        <p:spPr/>
      </p:sp>
      <p:sp>
        <p:nvSpPr>
          <p:cNvPr id="282627" name="Rectangle 3"/>
          <p:cNvSpPr>
            <a:spLocks noGrp="1"/>
          </p:cNvSpPr>
          <p:nvPr>
            <p:ph type="body" idx="1"/>
          </p:nvPr>
        </p:nvSpPr>
        <p:spPr/>
        <p:txBody>
          <a:bodyPr wrap="square" lIns="91440" tIns="45720" rIns="91440" bIns="45720" anchor="t"/>
          <a:lstStyle/>
          <a:p>
            <a:pPr lvl="0"/>
            <a:endParaRPr lang="zh-CN" altLang="zh-CN" dirty="0"/>
          </a:p>
        </p:txBody>
      </p:sp>
    </p:spTree>
    <p:extLst>
      <p:ext uri="{BB962C8B-B14F-4D97-AF65-F5344CB8AC3E}">
        <p14:creationId xmlns:p14="http://schemas.microsoft.com/office/powerpoint/2010/main" val="217853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BBFEB2-60F6-41AD-BEEA-064FED50BBE5}" type="slidenum">
              <a:rPr lang="zh-CN" altLang="en-US" smtClean="0"/>
              <a:t>248</a:t>
            </a:fld>
            <a:endParaRPr lang="zh-CN" altLang="en-US"/>
          </a:p>
        </p:txBody>
      </p:sp>
    </p:spTree>
    <p:extLst>
      <p:ext uri="{BB962C8B-B14F-4D97-AF65-F5344CB8AC3E}">
        <p14:creationId xmlns:p14="http://schemas.microsoft.com/office/powerpoint/2010/main" val="136929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36E8CCC5-8416-4211-BB78-D9E60FFE2F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a:solidFill>
                  <a:schemeClr val="accent2"/>
                </a:solidFill>
                <a:latin typeface="Times New Roman" panose="02020603050405020304" pitchFamily="18" charset="0"/>
                <a:ea typeface="楷体_GB2312" pitchFamily="49" charset="-122"/>
              </a:defRPr>
            </a:lvl1pPr>
            <a:lvl2pPr marL="742950" indent="-285750" eaLnBrk="0" hangingPunct="0">
              <a:defRPr kumimoji="1" sz="1400">
                <a:solidFill>
                  <a:schemeClr val="accent2"/>
                </a:solidFill>
                <a:latin typeface="Times New Roman" panose="02020603050405020304" pitchFamily="18" charset="0"/>
                <a:ea typeface="楷体_GB2312" pitchFamily="49" charset="-122"/>
              </a:defRPr>
            </a:lvl2pPr>
            <a:lvl3pPr marL="1143000" indent="-228600" eaLnBrk="0" hangingPunct="0">
              <a:defRPr kumimoji="1" sz="1400">
                <a:solidFill>
                  <a:schemeClr val="accent2"/>
                </a:solidFill>
                <a:latin typeface="Times New Roman" panose="02020603050405020304" pitchFamily="18" charset="0"/>
                <a:ea typeface="楷体_GB2312" pitchFamily="49" charset="-122"/>
              </a:defRPr>
            </a:lvl3pPr>
            <a:lvl4pPr marL="1600200" indent="-228600" eaLnBrk="0" hangingPunct="0">
              <a:defRPr kumimoji="1" sz="1400">
                <a:solidFill>
                  <a:schemeClr val="accent2"/>
                </a:solidFill>
                <a:latin typeface="Times New Roman" panose="02020603050405020304" pitchFamily="18" charset="0"/>
                <a:ea typeface="楷体_GB2312" pitchFamily="49" charset="-122"/>
              </a:defRPr>
            </a:lvl4pPr>
            <a:lvl5pPr marL="2057400" indent="-228600" eaLnBrk="0" hangingPunct="0">
              <a:defRPr kumimoji="1" sz="1400">
                <a:solidFill>
                  <a:schemeClr val="accent2"/>
                </a:solidFill>
                <a:latin typeface="Times New Roman" panose="02020603050405020304" pitchFamily="18" charset="0"/>
                <a:ea typeface="楷体_GB2312" pitchFamily="49" charset="-122"/>
              </a:defRPr>
            </a:lvl5pPr>
            <a:lvl6pPr marL="2514600" indent="-228600" eaLnBrk="0" fontAlgn="base" hangingPunct="0">
              <a:spcBef>
                <a:spcPct val="50000"/>
              </a:spcBef>
              <a:spcAft>
                <a:spcPct val="0"/>
              </a:spcAft>
              <a:defRPr kumimoji="1" sz="1400">
                <a:solidFill>
                  <a:schemeClr val="accent2"/>
                </a:solidFill>
                <a:latin typeface="Times New Roman" panose="02020603050405020304" pitchFamily="18" charset="0"/>
                <a:ea typeface="楷体_GB2312" pitchFamily="49" charset="-122"/>
              </a:defRPr>
            </a:lvl6pPr>
            <a:lvl7pPr marL="2971800" indent="-228600" eaLnBrk="0" fontAlgn="base" hangingPunct="0">
              <a:spcBef>
                <a:spcPct val="50000"/>
              </a:spcBef>
              <a:spcAft>
                <a:spcPct val="0"/>
              </a:spcAft>
              <a:defRPr kumimoji="1" sz="1400">
                <a:solidFill>
                  <a:schemeClr val="accent2"/>
                </a:solidFill>
                <a:latin typeface="Times New Roman" panose="02020603050405020304" pitchFamily="18" charset="0"/>
                <a:ea typeface="楷体_GB2312" pitchFamily="49" charset="-122"/>
              </a:defRPr>
            </a:lvl7pPr>
            <a:lvl8pPr marL="3429000" indent="-228600" eaLnBrk="0" fontAlgn="base" hangingPunct="0">
              <a:spcBef>
                <a:spcPct val="50000"/>
              </a:spcBef>
              <a:spcAft>
                <a:spcPct val="0"/>
              </a:spcAft>
              <a:defRPr kumimoji="1" sz="1400">
                <a:solidFill>
                  <a:schemeClr val="accent2"/>
                </a:solidFill>
                <a:latin typeface="Times New Roman" panose="02020603050405020304" pitchFamily="18" charset="0"/>
                <a:ea typeface="楷体_GB2312" pitchFamily="49" charset="-122"/>
              </a:defRPr>
            </a:lvl8pPr>
            <a:lvl9pPr marL="3886200" indent="-228600" eaLnBrk="0" fontAlgn="base" hangingPunct="0">
              <a:spcBef>
                <a:spcPct val="50000"/>
              </a:spcBef>
              <a:spcAft>
                <a:spcPct val="0"/>
              </a:spcAft>
              <a:defRPr kumimoji="1" sz="1400">
                <a:solidFill>
                  <a:schemeClr val="accent2"/>
                </a:solidFill>
                <a:latin typeface="Times New Roman" panose="02020603050405020304" pitchFamily="18" charset="0"/>
                <a:ea typeface="楷体_GB2312" pitchFamily="49" charset="-122"/>
              </a:defRPr>
            </a:lvl9pPr>
          </a:lstStyle>
          <a:p>
            <a:pPr eaLnBrk="1" hangingPunct="1"/>
            <a:fld id="{539978D1-7068-4D77-8857-A0D71F4B8B0E}" type="slidenum">
              <a:rPr lang="en-US" altLang="zh-CN" sz="1200">
                <a:solidFill>
                  <a:schemeClr val="tx1"/>
                </a:solidFill>
                <a:ea typeface="宋体" panose="02010600030101010101" pitchFamily="2" charset="-122"/>
              </a:rPr>
              <a:pPr eaLnBrk="1" hangingPunct="1"/>
              <a:t>47</a:t>
            </a:fld>
            <a:endParaRPr lang="en-US" altLang="zh-CN" sz="1200">
              <a:solidFill>
                <a:schemeClr val="tx1"/>
              </a:solidFill>
              <a:ea typeface="宋体" panose="02010600030101010101" pitchFamily="2" charset="-122"/>
            </a:endParaRPr>
          </a:p>
        </p:txBody>
      </p:sp>
      <p:sp>
        <p:nvSpPr>
          <p:cNvPr id="62467" name="Rectangle 2">
            <a:extLst>
              <a:ext uri="{FF2B5EF4-FFF2-40B4-BE49-F238E27FC236}">
                <a16:creationId xmlns:a16="http://schemas.microsoft.com/office/drawing/2014/main" id="{3934C73D-70CD-4A5B-9CD9-B603F047EF51}"/>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16435EAB-891A-4C04-9ECD-223A62ECFF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zh-CN" altLang="en-US"/>
              <a:t>门静脉系统的血管比较粗大，门静脉主干的管径平均为</a:t>
            </a:r>
            <a:r>
              <a:rPr lang="en-US" altLang="zh-CN"/>
              <a:t>1.09cm</a:t>
            </a:r>
            <a:r>
              <a:rPr lang="zh-CN" altLang="en-US"/>
              <a:t>，脾静脉的主干平均直径为</a:t>
            </a:r>
            <a:r>
              <a:rPr lang="en-US" altLang="zh-CN"/>
              <a:t>0.45cm</a:t>
            </a:r>
            <a:r>
              <a:rPr lang="zh-CN" altLang="en-US"/>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266DC192-1C32-4F92-A2E6-6B2C6F35FC8C}"/>
              </a:ext>
            </a:extLst>
          </p:cNvPr>
          <p:cNvSpPr>
            <a:spLocks noGrp="1" noRot="1" noChangeAspect="1" noTextEdit="1"/>
          </p:cNvSpPr>
          <p:nvPr>
            <p:ph type="sldImg"/>
          </p:nvPr>
        </p:nvSpPr>
        <p:spPr>
          <a:ln/>
        </p:spPr>
      </p:sp>
      <p:sp>
        <p:nvSpPr>
          <p:cNvPr id="58371" name="备注占位符 2">
            <a:extLst>
              <a:ext uri="{FF2B5EF4-FFF2-40B4-BE49-F238E27FC236}">
                <a16:creationId xmlns:a16="http://schemas.microsoft.com/office/drawing/2014/main" id="{22222264-20DD-4782-BEA7-F48F383716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372" name="日期占位符 3">
            <a:extLst>
              <a:ext uri="{FF2B5EF4-FFF2-40B4-BE49-F238E27FC236}">
                <a16:creationId xmlns:a16="http://schemas.microsoft.com/office/drawing/2014/main" id="{88494B5E-7ACC-4A66-8905-F1F6AB0B84C7}"/>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fld id="{B25E9CF4-B46F-4312-80F8-25E0C27872AA}" type="datetime11">
              <a:rPr lang="zh-CN" altLang="en-US" sz="1200" b="0" smtClean="0">
                <a:latin typeface="Times New Roman" panose="02020603050405020304" pitchFamily="18" charset="0"/>
              </a:rPr>
              <a:pPr eaLnBrk="1" hangingPunct="1"/>
              <a:t>00:00:12</a:t>
            </a:fld>
            <a:endParaRPr lang="en-US" altLang="zh-CN" sz="1200" b="0">
              <a:latin typeface="Times New Roman" panose="02020603050405020304" pitchFamily="18" charset="0"/>
            </a:endParaRPr>
          </a:p>
        </p:txBody>
      </p:sp>
      <p:sp>
        <p:nvSpPr>
          <p:cNvPr id="58373" name="灯片编号占位符 4">
            <a:extLst>
              <a:ext uri="{FF2B5EF4-FFF2-40B4-BE49-F238E27FC236}">
                <a16:creationId xmlns:a16="http://schemas.microsoft.com/office/drawing/2014/main" id="{E832A319-3F18-4377-A202-6D56AD994C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fld id="{9D073828-9917-4DB9-B5CF-4B00A5C2DD80}" type="slidenum">
              <a:rPr lang="en-US" altLang="zh-CN" sz="1200" b="0">
                <a:latin typeface="Times New Roman" panose="02020603050405020304" pitchFamily="18" charset="0"/>
              </a:rPr>
              <a:pPr eaLnBrk="1" hangingPunct="1"/>
              <a:t>251</a:t>
            </a:fld>
            <a:endParaRPr lang="en-US" altLang="zh-CN" sz="1200" b="0">
              <a:latin typeface="Times New Roman" panose="02020603050405020304" pitchFamily="18" charset="0"/>
            </a:endParaRPr>
          </a:p>
        </p:txBody>
      </p:sp>
    </p:spTree>
    <p:extLst>
      <p:ext uri="{BB962C8B-B14F-4D97-AF65-F5344CB8AC3E}">
        <p14:creationId xmlns:p14="http://schemas.microsoft.com/office/powerpoint/2010/main" val="1963394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6B8B069F-5D4B-44D5-9363-D63E4781D548}"/>
              </a:ext>
            </a:extLst>
          </p:cNvPr>
          <p:cNvSpPr>
            <a:spLocks noGrp="1" noRot="1" noChangeAspect="1" noTextEdit="1"/>
          </p:cNvSpPr>
          <p:nvPr>
            <p:ph type="sldImg"/>
          </p:nvPr>
        </p:nvSpPr>
        <p:spPr>
          <a:ln/>
        </p:spPr>
      </p:sp>
      <p:sp>
        <p:nvSpPr>
          <p:cNvPr id="77827" name="备注占位符 2">
            <a:extLst>
              <a:ext uri="{FF2B5EF4-FFF2-40B4-BE49-F238E27FC236}">
                <a16:creationId xmlns:a16="http://schemas.microsoft.com/office/drawing/2014/main" id="{1021BF3D-65FE-47E5-B236-C7030B06D42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a:extLst>
              <a:ext uri="{FF2B5EF4-FFF2-40B4-BE49-F238E27FC236}">
                <a16:creationId xmlns:a16="http://schemas.microsoft.com/office/drawing/2014/main" id="{47DCB9EB-A43E-4996-B58F-29D98F0C51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fld id="{70856931-F912-40A3-BCE3-5ED2ED8ECD2B}" type="slidenum">
              <a:rPr lang="en-US" altLang="zh-CN" sz="1200">
                <a:ea typeface="宋体" panose="02010600030101010101" pitchFamily="2" charset="-122"/>
              </a:rPr>
              <a:pPr/>
              <a:t>259</a:t>
            </a:fld>
            <a:endParaRPr lang="en-US" altLang="zh-CN" sz="1200">
              <a:ea typeface="宋体" panose="02010600030101010101" pitchFamily="2" charset="-122"/>
            </a:endParaRPr>
          </a:p>
        </p:txBody>
      </p:sp>
    </p:spTree>
    <p:extLst>
      <p:ext uri="{BB962C8B-B14F-4D97-AF65-F5344CB8AC3E}">
        <p14:creationId xmlns:p14="http://schemas.microsoft.com/office/powerpoint/2010/main" val="2854337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fld id="{BB962C8B-B14F-4D97-AF65-F5344CB8AC3E}" type="datetime11">
              <a:rPr lang="zh-CN" altLang="en-US" sz="1200" dirty="0">
                <a:latin typeface="Times New Roman" panose="02020603050405020304" pitchFamily="18" charset="0"/>
              </a:rPr>
              <a:t>18:44:05</a:t>
            </a:fld>
            <a:endParaRPr lang="zh-CN" altLang="en-US" sz="1200" dirty="0">
              <a:latin typeface="Times New Roman" panose="02020603050405020304" pitchFamily="18" charset="0"/>
            </a:endParaRPr>
          </a:p>
        </p:txBody>
      </p:sp>
      <p:sp>
        <p:nvSpPr>
          <p:cNvPr id="112643"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latin typeface="Times New Roman" panose="02020603050405020304" pitchFamily="18" charset="0"/>
              </a:rPr>
              <a:t>61</a:t>
            </a:fld>
            <a:endParaRPr lang="zh-CN" altLang="en-US" sz="1200" dirty="0">
              <a:latin typeface="Times New Roman" panose="02020603050405020304" pitchFamily="18" charset="0"/>
            </a:endParaRPr>
          </a:p>
        </p:txBody>
      </p:sp>
      <p:sp>
        <p:nvSpPr>
          <p:cNvPr id="112644" name="Rectangle 2"/>
          <p:cNvSpPr>
            <a:spLocks noGrp="1" noRot="1" noChangeAspect="1" noTextEdit="1"/>
          </p:cNvSpPr>
          <p:nvPr>
            <p:ph type="sldImg"/>
          </p:nvPr>
        </p:nvSpPr>
        <p:spPr>
          <a:xfrm>
            <a:off x="957263" y="742950"/>
            <a:ext cx="4894262" cy="3670300"/>
          </a:xfrm>
          <a:ln w="12700">
            <a:solidFill>
              <a:schemeClr val="tx1">
                <a:alpha val="100000"/>
              </a:schemeClr>
            </a:solidFill>
          </a:ln>
        </p:spPr>
      </p:sp>
      <p:sp>
        <p:nvSpPr>
          <p:cNvPr id="112645" name="Rectangle 3"/>
          <p:cNvSpPr>
            <a:spLocks noGrp="1"/>
          </p:cNvSpPr>
          <p:nvPr>
            <p:ph type="body" idx="1"/>
          </p:nvPr>
        </p:nvSpPr>
        <p:spPr/>
        <p:txBody>
          <a:bodyPr wrap="square" lIns="92075" tIns="46038" rIns="92075" bIns="46038" anchor="t"/>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p:sp>
      <p:sp>
        <p:nvSpPr>
          <p:cNvPr id="70659"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TextEdit="1"/>
          </p:cNvSpPr>
          <p:nvPr>
            <p:ph type="sldImg"/>
          </p:nvPr>
        </p:nvSpPr>
        <p:spPr/>
      </p:sp>
      <p:sp>
        <p:nvSpPr>
          <p:cNvPr id="280579" name="Rectangle 3"/>
          <p:cNvSpPr>
            <a:spLocks noGrp="1"/>
          </p:cNvSpPr>
          <p:nvPr>
            <p:ph type="body" idx="1"/>
          </p:nvPr>
        </p:nvSpPr>
        <p:spPr>
          <a:xfrm>
            <a:off x="908050" y="4665663"/>
            <a:ext cx="4992688" cy="4421187"/>
          </a:xfrm>
        </p:spPr>
        <p:txBody>
          <a:bodyPr wrap="square" lIns="91440" tIns="45720" rIns="91440" bIns="45720" anchor="t"/>
          <a:lstStyle/>
          <a:p>
            <a:pPr lvl="0"/>
            <a:endParaRPr lang="zh-CN" altLang="zh-CN" dirty="0"/>
          </a:p>
        </p:txBody>
      </p:sp>
    </p:spTree>
    <p:extLst>
      <p:ext uri="{BB962C8B-B14F-4D97-AF65-F5344CB8AC3E}">
        <p14:creationId xmlns:p14="http://schemas.microsoft.com/office/powerpoint/2010/main" val="2925080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p:sp>
      <p:sp>
        <p:nvSpPr>
          <p:cNvPr id="76803" name="Rectangle 3"/>
          <p:cNvSpPr>
            <a:spLocks noGrp="1"/>
          </p:cNvSpPr>
          <p:nvPr>
            <p:ph type="body" idx="1"/>
          </p:nvPr>
        </p:nvSpPr>
        <p:spPr>
          <a:xfrm>
            <a:off x="908050" y="4665663"/>
            <a:ext cx="4992688" cy="4421187"/>
          </a:xfrm>
        </p:spPr>
        <p:txBody>
          <a:bodyPr wrap="square" lIns="92075" tIns="46038" rIns="92075" bIns="46038" anchor="t"/>
          <a:lstStyle/>
          <a:p>
            <a:pPr lvl="0">
              <a:lnSpc>
                <a:spcPct val="110000"/>
              </a:lnSpc>
              <a:spcBef>
                <a:spcPct val="0"/>
              </a:spcBef>
            </a:pPr>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TextEdit="1"/>
          </p:cNvSpPr>
          <p:nvPr>
            <p:ph type="sldImg"/>
          </p:nvPr>
        </p:nvSpPr>
        <p:spPr/>
      </p:sp>
      <p:sp>
        <p:nvSpPr>
          <p:cNvPr id="78851"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TextEdit="1"/>
          </p:cNvSpPr>
          <p:nvPr>
            <p:ph type="sldImg"/>
          </p:nvPr>
        </p:nvSpPr>
        <p:spPr/>
      </p:sp>
      <p:sp>
        <p:nvSpPr>
          <p:cNvPr id="79875" name="Rectangle 3"/>
          <p:cNvSpPr>
            <a:spLocks noGrp="1"/>
          </p:cNvSpPr>
          <p:nvPr>
            <p:ph type="body" idx="1"/>
          </p:nvPr>
        </p:nvSpPr>
        <p:spPr>
          <a:xfrm>
            <a:off x="908050" y="4665663"/>
            <a:ext cx="4992688" cy="4421187"/>
          </a:xfrm>
        </p:spPr>
        <p:txBody>
          <a:bodyPr wrap="square" lIns="92075" tIns="46038" rIns="92075" bIns="46038" anchor="t"/>
          <a:lstStyle/>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p:sp>
      <p:sp>
        <p:nvSpPr>
          <p:cNvPr id="81923" name="Rectangle 3"/>
          <p:cNvSpPr>
            <a:spLocks noGrp="1"/>
          </p:cNvSpPr>
          <p:nvPr>
            <p:ph type="body" idx="1"/>
          </p:nvPr>
        </p:nvSpPr>
        <p:spPr>
          <a:xfrm>
            <a:off x="681038" y="4665663"/>
            <a:ext cx="5446712" cy="4421187"/>
          </a:xfrm>
        </p:spPr>
        <p:txBody>
          <a:bodyPr wrap="square" lIns="92075" tIns="46038" rIns="92075" bIns="46038" anchor="t"/>
          <a:lstStyle/>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a:xfrm>
            <a:off x="0" y="2438400"/>
            <a:ext cx="9009063" cy="1052513"/>
            <a:chOff x="0" y="1536"/>
            <a:chExt cx="5675" cy="663"/>
          </a:xfrm>
        </p:grpSpPr>
        <p:grpSp>
          <p:nvGrpSpPr>
            <p:cNvPr id="2056" name="Group 3"/>
            <p:cNvGrpSpPr/>
            <p:nvPr/>
          </p:nvGrpSpPr>
          <p:grpSpPr>
            <a:xfrm>
              <a:off x="185" y="1604"/>
              <a:ext cx="449" cy="299"/>
              <a:chOff x="720" y="336"/>
              <a:chExt cx="624" cy="432"/>
            </a:xfrm>
          </p:grpSpPr>
          <p:sp>
            <p:nvSpPr>
              <p:cNvPr id="2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grpSp>
          <p:nvGrpSpPr>
            <p:cNvPr id="2057" name="Group 6"/>
            <p:cNvGrpSpPr/>
            <p:nvPr/>
          </p:nvGrpSpPr>
          <p:grpSpPr>
            <a:xfrm>
              <a:off x="263" y="1870"/>
              <a:ext cx="466" cy="299"/>
              <a:chOff x="912" y="2640"/>
              <a:chExt cx="672" cy="432"/>
            </a:xfrm>
          </p:grpSpPr>
          <p:sp>
            <p:nvSpPr>
              <p:cNvPr id="2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2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grpSp>
      <p:sp>
        <p:nvSpPr>
          <p:cNvPr id="13324"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13325"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24" name="Rectangle 14"/>
          <p:cNvSpPr>
            <a:spLocks noGrp="1" noChangeArrowheads="1"/>
          </p:cNvSpPr>
          <p:nvPr>
            <p:ph type="dt" sz="half" idx="2"/>
          </p:nvPr>
        </p:nvSpPr>
        <p:spPr bwMode="auto">
          <a:xfrm>
            <a:off x="9906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25" name="Rectangle 15"/>
          <p:cNvSpPr>
            <a:spLocks noGrp="1" noChangeArrowheads="1"/>
          </p:cNvSpPr>
          <p:nvPr>
            <p:ph type="ftr" sz="quarter" idx="3"/>
          </p:nvPr>
        </p:nvSpPr>
        <p:spPr bwMode="auto">
          <a:xfrm>
            <a:off x="3429000" y="6248400"/>
            <a:ext cx="28956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
        <p:nvSpPr>
          <p:cNvPr id="26" name="Rectangle 16"/>
          <p:cNvSpPr>
            <a:spLocks noGrp="1" noChangeArrowheads="1"/>
          </p:cNvSpPr>
          <p:nvPr>
            <p:ph type="sldNum" sz="quarter" idx="4"/>
          </p:nvPr>
        </p:nvSpPr>
        <p:spPr bwMode="auto">
          <a:xfrm>
            <a:off x="6858000" y="6248400"/>
            <a:ext cx="1905000" cy="457200"/>
          </a:xfrm>
          <a:prstGeom prst="rect">
            <a:avLst/>
          </a:prstGeom>
          <a:ln>
            <a:miter lim="800000"/>
          </a:ln>
        </p:spPr>
        <p:txBody>
          <a:bodyPr vert="horz" wrap="square" lIns="91440" tIns="45720" rIns="91440" bIns="45720" numCol="1" anchor="b" anchorCtr="0" compatLnSpc="1"/>
          <a:lstStyle>
            <a:lvl1pPr>
              <a:defRPr>
                <a:solidFill>
                  <a:schemeClr val="bg2"/>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5ACE46E-476A-4D03-B412-6F47A71A9664}" type="slidenum">
              <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bg2"/>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5145088" y="2017713"/>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20000"/>
              </a:lnSpc>
              <a:spcBef>
                <a:spcPct val="20000"/>
              </a:spcBef>
              <a:spcAft>
                <a:spcPct val="0"/>
              </a:spcAft>
              <a:buClr>
                <a:schemeClr val="folHlink"/>
              </a:buClr>
              <a:buSzPct val="60000"/>
              <a:buFont typeface="Wingdings" panose="05000000000000000000" pitchFamily="2" charset="2"/>
              <a:buChar char="n"/>
              <a:defRPr/>
            </a:pPr>
            <a:endParaRPr kumimoji="1" lang="zh-CN" altLang="en-US" sz="2800" b="1" i="0" u="none" strike="noStrike" kern="0" cap="none" spc="0" normalizeH="0" baseline="0" noProof="0">
              <a:ln>
                <a:noFill/>
              </a:ln>
              <a:solidFill>
                <a:schemeClr val="tx1"/>
              </a:solidFill>
              <a:effectLst/>
              <a:uLnTx/>
              <a:uFillTx/>
              <a:latin typeface="+mn-lt"/>
              <a:ea typeface="+mn-ea"/>
              <a:cs typeface="楷体_GB2312" charset="0"/>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spd="med"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98" name="图片 97" descr="白板上写着字&#10;&#10;描述已自动生成"/>
          <p:cNvPicPr>
            <a:picLocks noChangeAspect="1"/>
          </p:cNvPicPr>
          <p:nvPr userDrawn="1"/>
        </p:nvPicPr>
        <p:blipFill rotWithShape="1">
          <a:blip r:embed="rId2" cstate="print">
            <a:alphaModFix amt="10000"/>
            <a:extLst>
              <a:ext uri="{28A0092B-C50C-407E-A947-70E740481C1C}">
                <a14:useLocalDpi xmlns:a14="http://schemas.microsoft.com/office/drawing/2010/main" val="0"/>
              </a:ext>
            </a:extLst>
          </a:blip>
          <a:srcRect l="6423" r="21325"/>
          <a:stretch>
            <a:fillRect/>
          </a:stretch>
        </p:blipFill>
        <p:spPr>
          <a:xfrm>
            <a:off x="0" y="0"/>
            <a:ext cx="9144000" cy="6858000"/>
          </a:xfrm>
          <a:prstGeom prst="rect">
            <a:avLst/>
          </a:prstGeom>
        </p:spPr>
      </p:pic>
      <p:sp>
        <p:nvSpPr>
          <p:cNvPr id="7" name="六边形 6"/>
          <p:cNvSpPr/>
          <p:nvPr userDrawn="1"/>
        </p:nvSpPr>
        <p:spPr>
          <a:xfrm>
            <a:off x="251222" y="312766"/>
            <a:ext cx="488156" cy="561098"/>
          </a:xfrm>
          <a:prstGeom prst="hexagon">
            <a:avLst/>
          </a:prstGeom>
          <a:gradFill flip="none" rotWithShape="1">
            <a:gsLst>
              <a:gs pos="0">
                <a:srgbClr val="1F90C3">
                  <a:lumMod val="70000"/>
                  <a:lumOff val="30000"/>
                </a:srgbClr>
              </a:gs>
              <a:gs pos="100000">
                <a:srgbClr val="1F90C3"/>
              </a:gs>
            </a:gsLst>
            <a:lin ang="2700000" scaled="1"/>
            <a:tileRect/>
          </a:gradFill>
          <a:ln>
            <a:noFill/>
          </a:ln>
          <a:effectLst>
            <a:outerShdw blurRad="127000" dist="63500" dir="2700000" algn="tl" rotWithShape="0">
              <a:srgbClr val="1F90C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8" name="组合 7"/>
          <p:cNvGrpSpPr/>
          <p:nvPr userDrawn="1"/>
        </p:nvGrpSpPr>
        <p:grpSpPr>
          <a:xfrm>
            <a:off x="373850" y="416228"/>
            <a:ext cx="242901" cy="354174"/>
            <a:chOff x="5745956" y="3045618"/>
            <a:chExt cx="696753" cy="761952"/>
          </a:xfrm>
        </p:grpSpPr>
        <p:sp>
          <p:nvSpPr>
            <p:cNvPr id="9" name="任意多边形: 形状 8"/>
            <p:cNvSpPr/>
            <p:nvPr/>
          </p:nvSpPr>
          <p:spPr>
            <a:xfrm>
              <a:off x="5745956" y="3131819"/>
              <a:ext cx="665559" cy="675751"/>
            </a:xfrm>
            <a:custGeom>
              <a:avLst/>
              <a:gdLst>
                <a:gd name="connsiteX0" fmla="*/ 311277 w 665559"/>
                <a:gd name="connsiteY0" fmla="*/ 2096 h 675751"/>
                <a:gd name="connsiteX1" fmla="*/ 276701 w 665559"/>
                <a:gd name="connsiteY1" fmla="*/ 0 h 675751"/>
                <a:gd name="connsiteX2" fmla="*/ 0 w 665559"/>
                <a:gd name="connsiteY2" fmla="*/ 276701 h 675751"/>
                <a:gd name="connsiteX3" fmla="*/ 276701 w 665559"/>
                <a:gd name="connsiteY3" fmla="*/ 553403 h 675751"/>
                <a:gd name="connsiteX4" fmla="*/ 408432 w 665559"/>
                <a:gd name="connsiteY4" fmla="*/ 520065 h 675751"/>
                <a:gd name="connsiteX5" fmla="*/ 543116 w 665559"/>
                <a:gd name="connsiteY5" fmla="*/ 654749 h 675751"/>
                <a:gd name="connsiteX6" fmla="*/ 644557 w 665559"/>
                <a:gd name="connsiteY6" fmla="*/ 654749 h 675751"/>
                <a:gd name="connsiteX7" fmla="*/ 644557 w 665559"/>
                <a:gd name="connsiteY7" fmla="*/ 654749 h 675751"/>
                <a:gd name="connsiteX8" fmla="*/ 644557 w 665559"/>
                <a:gd name="connsiteY8" fmla="*/ 553307 h 675751"/>
                <a:gd name="connsiteX9" fmla="*/ 511874 w 665559"/>
                <a:gd name="connsiteY9" fmla="*/ 422053 h 675751"/>
                <a:gd name="connsiteX10" fmla="*/ 523399 w 665559"/>
                <a:gd name="connsiteY10" fmla="*/ 401574 h 67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5559" h="675751">
                  <a:moveTo>
                    <a:pt x="311277" y="2096"/>
                  </a:moveTo>
                  <a:cubicBezTo>
                    <a:pt x="299942" y="667"/>
                    <a:pt x="288417" y="0"/>
                    <a:pt x="276701" y="0"/>
                  </a:cubicBezTo>
                  <a:cubicBezTo>
                    <a:pt x="123825" y="0"/>
                    <a:pt x="0" y="123920"/>
                    <a:pt x="0" y="276701"/>
                  </a:cubicBezTo>
                  <a:cubicBezTo>
                    <a:pt x="0" y="429482"/>
                    <a:pt x="123920" y="553403"/>
                    <a:pt x="276701" y="553403"/>
                  </a:cubicBezTo>
                  <a:cubicBezTo>
                    <a:pt x="324422" y="553403"/>
                    <a:pt x="369284" y="541306"/>
                    <a:pt x="408432" y="520065"/>
                  </a:cubicBezTo>
                  <a:lnTo>
                    <a:pt x="543116" y="654749"/>
                  </a:lnTo>
                  <a:cubicBezTo>
                    <a:pt x="571119" y="682752"/>
                    <a:pt x="616553" y="682752"/>
                    <a:pt x="644557" y="654749"/>
                  </a:cubicBezTo>
                  <a:lnTo>
                    <a:pt x="644557" y="654749"/>
                  </a:lnTo>
                  <a:cubicBezTo>
                    <a:pt x="672560" y="626745"/>
                    <a:pt x="672560" y="581311"/>
                    <a:pt x="644557" y="553307"/>
                  </a:cubicBezTo>
                  <a:lnTo>
                    <a:pt x="511874" y="422053"/>
                  </a:lnTo>
                  <a:cubicBezTo>
                    <a:pt x="515969" y="415385"/>
                    <a:pt x="519875" y="408527"/>
                    <a:pt x="523399" y="401574"/>
                  </a:cubicBezTo>
                </a:path>
              </a:pathLst>
            </a:custGeom>
            <a:noFill/>
            <a:ln w="12700" cap="rnd">
              <a:solidFill>
                <a:schemeClr val="bg1"/>
              </a:solidFill>
              <a:prstDash val="solid"/>
              <a:round/>
            </a:ln>
          </p:spPr>
          <p:txBody>
            <a:bodyPr rtlCol="0" anchor="ctr"/>
            <a:lstStyle/>
            <a:p>
              <a:endParaRPr lang="zh-CN" altLang="en-US" sz="1800"/>
            </a:p>
          </p:txBody>
        </p:sp>
        <p:sp>
          <p:nvSpPr>
            <p:cNvPr id="10" name="任意多边形: 形状 9"/>
            <p:cNvSpPr/>
            <p:nvPr/>
          </p:nvSpPr>
          <p:spPr>
            <a:xfrm>
              <a:off x="6224682" y="3587971"/>
              <a:ext cx="68770" cy="67913"/>
            </a:xfrm>
            <a:custGeom>
              <a:avLst/>
              <a:gdLst>
                <a:gd name="connsiteX0" fmla="*/ 68770 w 68770"/>
                <a:gd name="connsiteY0" fmla="*/ 67913 h 67913"/>
                <a:gd name="connsiteX1" fmla="*/ 0 w 68770"/>
                <a:gd name="connsiteY1" fmla="*/ 0 h 67913"/>
              </a:gdLst>
              <a:ahLst/>
              <a:cxnLst>
                <a:cxn ang="0">
                  <a:pos x="connsiteX0" y="connsiteY0"/>
                </a:cxn>
                <a:cxn ang="0">
                  <a:pos x="connsiteX1" y="connsiteY1"/>
                </a:cxn>
              </a:cxnLst>
              <a:rect l="l" t="t" r="r" b="b"/>
              <a:pathLst>
                <a:path w="68770" h="67913">
                  <a:moveTo>
                    <a:pt x="68770" y="67913"/>
                  </a:moveTo>
                  <a:lnTo>
                    <a:pt x="0" y="0"/>
                  </a:lnTo>
                </a:path>
              </a:pathLst>
            </a:custGeom>
            <a:ln w="12700" cap="rnd">
              <a:solidFill>
                <a:schemeClr val="bg1"/>
              </a:solidFill>
              <a:prstDash val="solid"/>
              <a:round/>
            </a:ln>
          </p:spPr>
          <p:txBody>
            <a:bodyPr rtlCol="0" anchor="ctr"/>
            <a:lstStyle/>
            <a:p>
              <a:endParaRPr lang="zh-CN" altLang="en-US" sz="1800"/>
            </a:p>
          </p:txBody>
        </p:sp>
        <p:sp>
          <p:nvSpPr>
            <p:cNvPr id="11" name="任意多边形: 形状 10"/>
            <p:cNvSpPr/>
            <p:nvPr/>
          </p:nvSpPr>
          <p:spPr>
            <a:xfrm>
              <a:off x="5817870" y="3203638"/>
              <a:ext cx="391763" cy="409765"/>
            </a:xfrm>
            <a:custGeom>
              <a:avLst/>
              <a:gdLst>
                <a:gd name="connsiteX0" fmla="*/ 239363 w 391763"/>
                <a:gd name="connsiteY0" fmla="*/ 2857 h 409765"/>
                <a:gd name="connsiteX1" fmla="*/ 204883 w 391763"/>
                <a:gd name="connsiteY1" fmla="*/ 0 h 409765"/>
                <a:gd name="connsiteX2" fmla="*/ 0 w 391763"/>
                <a:gd name="connsiteY2" fmla="*/ 204883 h 409765"/>
                <a:gd name="connsiteX3" fmla="*/ 204883 w 391763"/>
                <a:gd name="connsiteY3" fmla="*/ 409766 h 409765"/>
                <a:gd name="connsiteX4" fmla="*/ 391763 w 391763"/>
                <a:gd name="connsiteY4" fmla="*/ 288989 h 40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763" h="409765">
                  <a:moveTo>
                    <a:pt x="239363" y="2857"/>
                  </a:moveTo>
                  <a:cubicBezTo>
                    <a:pt x="228124" y="953"/>
                    <a:pt x="216599" y="0"/>
                    <a:pt x="204883" y="0"/>
                  </a:cubicBezTo>
                  <a:cubicBezTo>
                    <a:pt x="91726" y="0"/>
                    <a:pt x="0" y="91726"/>
                    <a:pt x="0" y="204883"/>
                  </a:cubicBezTo>
                  <a:cubicBezTo>
                    <a:pt x="0" y="318040"/>
                    <a:pt x="91726" y="409766"/>
                    <a:pt x="204883" y="409766"/>
                  </a:cubicBezTo>
                  <a:cubicBezTo>
                    <a:pt x="288036" y="409766"/>
                    <a:pt x="359664" y="360236"/>
                    <a:pt x="391763" y="288989"/>
                  </a:cubicBezTo>
                </a:path>
              </a:pathLst>
            </a:custGeom>
            <a:noFill/>
            <a:ln w="12700" cap="rnd">
              <a:solidFill>
                <a:schemeClr val="bg1"/>
              </a:solidFill>
              <a:prstDash val="solid"/>
              <a:round/>
            </a:ln>
          </p:spPr>
          <p:txBody>
            <a:bodyPr rtlCol="0" anchor="ctr"/>
            <a:lstStyle/>
            <a:p>
              <a:endParaRPr lang="zh-CN" altLang="en-US" sz="1800"/>
            </a:p>
          </p:txBody>
        </p:sp>
        <p:sp>
          <p:nvSpPr>
            <p:cNvPr id="12" name="任意多边形: 形状 11"/>
            <p:cNvSpPr/>
            <p:nvPr/>
          </p:nvSpPr>
          <p:spPr>
            <a:xfrm>
              <a:off x="6105429" y="3240404"/>
              <a:ext cx="48196" cy="83343"/>
            </a:xfrm>
            <a:custGeom>
              <a:avLst/>
              <a:gdLst>
                <a:gd name="connsiteX0" fmla="*/ 48196 w 48196"/>
                <a:gd name="connsiteY0" fmla="*/ 0 h 83343"/>
                <a:gd name="connsiteX1" fmla="*/ 0 w 48196"/>
                <a:gd name="connsiteY1" fmla="*/ 83344 h 83343"/>
              </a:gdLst>
              <a:ahLst/>
              <a:cxnLst>
                <a:cxn ang="0">
                  <a:pos x="connsiteX0" y="connsiteY0"/>
                </a:cxn>
                <a:cxn ang="0">
                  <a:pos x="connsiteX1" y="connsiteY1"/>
                </a:cxn>
              </a:cxnLst>
              <a:rect l="l" t="t" r="r" b="b"/>
              <a:pathLst>
                <a:path w="48196" h="83343">
                  <a:moveTo>
                    <a:pt x="48196" y="0"/>
                  </a:moveTo>
                  <a:lnTo>
                    <a:pt x="0" y="83344"/>
                  </a:lnTo>
                </a:path>
              </a:pathLst>
            </a:custGeom>
            <a:ln w="12700" cap="rnd">
              <a:solidFill>
                <a:schemeClr val="bg1"/>
              </a:solidFill>
              <a:prstDash val="solid"/>
              <a:round/>
            </a:ln>
          </p:spPr>
          <p:txBody>
            <a:bodyPr rtlCol="0" anchor="ctr"/>
            <a:lstStyle/>
            <a:p>
              <a:endParaRPr lang="zh-CN" altLang="en-US" sz="1800"/>
            </a:p>
          </p:txBody>
        </p:sp>
        <p:sp>
          <p:nvSpPr>
            <p:cNvPr id="13" name="任意多边形: 形状 12"/>
            <p:cNvSpPr/>
            <p:nvPr/>
          </p:nvSpPr>
          <p:spPr>
            <a:xfrm>
              <a:off x="6250019" y="3240404"/>
              <a:ext cx="48101" cy="83343"/>
            </a:xfrm>
            <a:custGeom>
              <a:avLst/>
              <a:gdLst>
                <a:gd name="connsiteX0" fmla="*/ 48101 w 48101"/>
                <a:gd name="connsiteY0" fmla="*/ 83344 h 83343"/>
                <a:gd name="connsiteX1" fmla="*/ 0 w 48101"/>
                <a:gd name="connsiteY1" fmla="*/ 0 h 83343"/>
              </a:gdLst>
              <a:ahLst/>
              <a:cxnLst>
                <a:cxn ang="0">
                  <a:pos x="connsiteX0" y="connsiteY0"/>
                </a:cxn>
                <a:cxn ang="0">
                  <a:pos x="connsiteX1" y="connsiteY1"/>
                </a:cxn>
              </a:cxnLst>
              <a:rect l="l" t="t" r="r" b="b"/>
              <a:pathLst>
                <a:path w="48101" h="83343">
                  <a:moveTo>
                    <a:pt x="48101" y="83344"/>
                  </a:moveTo>
                  <a:lnTo>
                    <a:pt x="0" y="0"/>
                  </a:lnTo>
                </a:path>
              </a:pathLst>
            </a:custGeom>
            <a:ln w="12700" cap="rnd">
              <a:solidFill>
                <a:schemeClr val="bg1"/>
              </a:solidFill>
              <a:prstDash val="solid"/>
              <a:round/>
            </a:ln>
          </p:spPr>
          <p:txBody>
            <a:bodyPr rtlCol="0" anchor="ctr"/>
            <a:lstStyle/>
            <a:p>
              <a:endParaRPr lang="zh-CN" altLang="en-US" sz="1800"/>
            </a:p>
          </p:txBody>
        </p:sp>
        <p:sp>
          <p:nvSpPr>
            <p:cNvPr id="14" name="任意多边形: 形状 13"/>
            <p:cNvSpPr/>
            <p:nvPr/>
          </p:nvSpPr>
          <p:spPr>
            <a:xfrm>
              <a:off x="6153626" y="3407282"/>
              <a:ext cx="96297" cy="9525"/>
            </a:xfrm>
            <a:custGeom>
              <a:avLst/>
              <a:gdLst>
                <a:gd name="connsiteX0" fmla="*/ 0 w 96297"/>
                <a:gd name="connsiteY0" fmla="*/ 0 h 9525"/>
                <a:gd name="connsiteX1" fmla="*/ 96298 w 96297"/>
                <a:gd name="connsiteY1" fmla="*/ 0 h 9525"/>
              </a:gdLst>
              <a:ahLst/>
              <a:cxnLst>
                <a:cxn ang="0">
                  <a:pos x="connsiteX0" y="connsiteY0"/>
                </a:cxn>
                <a:cxn ang="0">
                  <a:pos x="connsiteX1" y="connsiteY1"/>
                </a:cxn>
              </a:cxnLst>
              <a:rect l="l" t="t" r="r" b="b"/>
              <a:pathLst>
                <a:path w="96297" h="9525">
                  <a:moveTo>
                    <a:pt x="0" y="0"/>
                  </a:moveTo>
                  <a:lnTo>
                    <a:pt x="96298" y="0"/>
                  </a:lnTo>
                </a:path>
              </a:pathLst>
            </a:custGeom>
            <a:ln w="12700" cap="rnd">
              <a:solidFill>
                <a:schemeClr val="bg1"/>
              </a:solidFill>
              <a:prstDash val="solid"/>
              <a:round/>
            </a:ln>
          </p:spPr>
          <p:txBody>
            <a:bodyPr rtlCol="0" anchor="ctr"/>
            <a:lstStyle/>
            <a:p>
              <a:endParaRPr lang="zh-CN" altLang="en-US" sz="1800"/>
            </a:p>
          </p:txBody>
        </p:sp>
        <p:sp>
          <p:nvSpPr>
            <p:cNvPr id="15" name="任意多边形: 形状 14"/>
            <p:cNvSpPr/>
            <p:nvPr/>
          </p:nvSpPr>
          <p:spPr>
            <a:xfrm>
              <a:off x="6105429" y="3045618"/>
              <a:ext cx="192785" cy="222599"/>
            </a:xfrm>
            <a:custGeom>
              <a:avLst/>
              <a:gdLst>
                <a:gd name="connsiteX0" fmla="*/ 0 w 192785"/>
                <a:gd name="connsiteY0" fmla="*/ 55626 h 222599"/>
                <a:gd name="connsiteX1" fmla="*/ 0 w 192785"/>
                <a:gd name="connsiteY1" fmla="*/ 166973 h 222599"/>
                <a:gd name="connsiteX2" fmla="*/ 96393 w 192785"/>
                <a:gd name="connsiteY2" fmla="*/ 222599 h 222599"/>
                <a:gd name="connsiteX3" fmla="*/ 192786 w 192785"/>
                <a:gd name="connsiteY3" fmla="*/ 166973 h 222599"/>
                <a:gd name="connsiteX4" fmla="*/ 192786 w 192785"/>
                <a:gd name="connsiteY4" fmla="*/ 55626 h 222599"/>
                <a:gd name="connsiteX5" fmla="*/ 96393 w 192785"/>
                <a:gd name="connsiteY5" fmla="*/ 0 h 22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85" h="222599">
                  <a:moveTo>
                    <a:pt x="0" y="55626"/>
                  </a:moveTo>
                  <a:lnTo>
                    <a:pt x="0" y="166973"/>
                  </a:lnTo>
                  <a:lnTo>
                    <a:pt x="96393" y="222599"/>
                  </a:lnTo>
                  <a:lnTo>
                    <a:pt x="192786" y="166973"/>
                  </a:lnTo>
                  <a:lnTo>
                    <a:pt x="192786" y="55626"/>
                  </a:lnTo>
                  <a:lnTo>
                    <a:pt x="96393" y="0"/>
                  </a:lnTo>
                  <a:close/>
                </a:path>
              </a:pathLst>
            </a:custGeom>
            <a:noFill/>
            <a:ln w="12700" cap="rnd">
              <a:solidFill>
                <a:schemeClr val="bg1"/>
              </a:solidFill>
              <a:prstDash val="solid"/>
              <a:round/>
            </a:ln>
          </p:spPr>
          <p:txBody>
            <a:bodyPr rtlCol="0" anchor="ctr"/>
            <a:lstStyle/>
            <a:p>
              <a:endParaRPr lang="zh-CN" altLang="en-US" sz="1800"/>
            </a:p>
          </p:txBody>
        </p:sp>
        <p:sp>
          <p:nvSpPr>
            <p:cNvPr id="16" name="任意多边形: 形状 15"/>
            <p:cNvSpPr/>
            <p:nvPr/>
          </p:nvSpPr>
          <p:spPr>
            <a:xfrm>
              <a:off x="6201822" y="3100577"/>
              <a:ext cx="48767" cy="28194"/>
            </a:xfrm>
            <a:custGeom>
              <a:avLst/>
              <a:gdLst>
                <a:gd name="connsiteX0" fmla="*/ 0 w 48767"/>
                <a:gd name="connsiteY0" fmla="*/ 0 h 28194"/>
                <a:gd name="connsiteX1" fmla="*/ 48768 w 48767"/>
                <a:gd name="connsiteY1" fmla="*/ 28194 h 28194"/>
              </a:gdLst>
              <a:ahLst/>
              <a:cxnLst>
                <a:cxn ang="0">
                  <a:pos x="connsiteX0" y="connsiteY0"/>
                </a:cxn>
                <a:cxn ang="0">
                  <a:pos x="connsiteX1" y="connsiteY1"/>
                </a:cxn>
              </a:cxnLst>
              <a:rect l="l" t="t" r="r" b="b"/>
              <a:pathLst>
                <a:path w="48767" h="28194">
                  <a:moveTo>
                    <a:pt x="0" y="0"/>
                  </a:moveTo>
                  <a:lnTo>
                    <a:pt x="48768" y="28194"/>
                  </a:lnTo>
                </a:path>
              </a:pathLst>
            </a:custGeom>
            <a:ln w="12700" cap="rnd">
              <a:solidFill>
                <a:schemeClr val="bg1"/>
              </a:solidFill>
              <a:prstDash val="solid"/>
              <a:round/>
            </a:ln>
          </p:spPr>
          <p:txBody>
            <a:bodyPr rtlCol="0" anchor="ctr"/>
            <a:lstStyle/>
            <a:p>
              <a:endParaRPr lang="zh-CN" altLang="en-US" sz="1800"/>
            </a:p>
          </p:txBody>
        </p:sp>
        <p:sp>
          <p:nvSpPr>
            <p:cNvPr id="17" name="任意多边形: 形状 16"/>
            <p:cNvSpPr/>
            <p:nvPr/>
          </p:nvSpPr>
          <p:spPr>
            <a:xfrm>
              <a:off x="5960840" y="3295935"/>
              <a:ext cx="192785" cy="222599"/>
            </a:xfrm>
            <a:custGeom>
              <a:avLst/>
              <a:gdLst>
                <a:gd name="connsiteX0" fmla="*/ 0 w 192785"/>
                <a:gd name="connsiteY0" fmla="*/ 55721 h 222599"/>
                <a:gd name="connsiteX1" fmla="*/ 0 w 192785"/>
                <a:gd name="connsiteY1" fmla="*/ 166973 h 222599"/>
                <a:gd name="connsiteX2" fmla="*/ 96393 w 192785"/>
                <a:gd name="connsiteY2" fmla="*/ 222599 h 222599"/>
                <a:gd name="connsiteX3" fmla="*/ 192786 w 192785"/>
                <a:gd name="connsiteY3" fmla="*/ 166973 h 222599"/>
                <a:gd name="connsiteX4" fmla="*/ 192786 w 192785"/>
                <a:gd name="connsiteY4" fmla="*/ 55721 h 222599"/>
                <a:gd name="connsiteX5" fmla="*/ 96393 w 192785"/>
                <a:gd name="connsiteY5" fmla="*/ 0 h 22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85" h="222599">
                  <a:moveTo>
                    <a:pt x="0" y="55721"/>
                  </a:moveTo>
                  <a:lnTo>
                    <a:pt x="0" y="166973"/>
                  </a:lnTo>
                  <a:lnTo>
                    <a:pt x="96393" y="222599"/>
                  </a:lnTo>
                  <a:lnTo>
                    <a:pt x="192786" y="166973"/>
                  </a:lnTo>
                  <a:lnTo>
                    <a:pt x="192786" y="55721"/>
                  </a:lnTo>
                  <a:lnTo>
                    <a:pt x="96393" y="0"/>
                  </a:lnTo>
                  <a:close/>
                </a:path>
              </a:pathLst>
            </a:custGeom>
            <a:noFill/>
            <a:ln w="12700" cap="rnd">
              <a:solidFill>
                <a:schemeClr val="bg1"/>
              </a:solidFill>
              <a:prstDash val="solid"/>
              <a:round/>
            </a:ln>
          </p:spPr>
          <p:txBody>
            <a:bodyPr rtlCol="0" anchor="ctr"/>
            <a:lstStyle/>
            <a:p>
              <a:endParaRPr lang="zh-CN" altLang="en-US" sz="1800"/>
            </a:p>
          </p:txBody>
        </p:sp>
        <p:sp>
          <p:nvSpPr>
            <p:cNvPr id="18" name="任意多边形: 形状 17"/>
            <p:cNvSpPr/>
            <p:nvPr/>
          </p:nvSpPr>
          <p:spPr>
            <a:xfrm>
              <a:off x="6008465" y="3435381"/>
              <a:ext cx="48768" cy="28194"/>
            </a:xfrm>
            <a:custGeom>
              <a:avLst/>
              <a:gdLst>
                <a:gd name="connsiteX0" fmla="*/ 48768 w 48768"/>
                <a:gd name="connsiteY0" fmla="*/ 28194 h 28194"/>
                <a:gd name="connsiteX1" fmla="*/ 0 w 48768"/>
                <a:gd name="connsiteY1" fmla="*/ 0 h 28194"/>
              </a:gdLst>
              <a:ahLst/>
              <a:cxnLst>
                <a:cxn ang="0">
                  <a:pos x="connsiteX0" y="connsiteY0"/>
                </a:cxn>
                <a:cxn ang="0">
                  <a:pos x="connsiteX1" y="connsiteY1"/>
                </a:cxn>
              </a:cxnLst>
              <a:rect l="l" t="t" r="r" b="b"/>
              <a:pathLst>
                <a:path w="48768" h="28194">
                  <a:moveTo>
                    <a:pt x="48768" y="28194"/>
                  </a:moveTo>
                  <a:lnTo>
                    <a:pt x="0" y="0"/>
                  </a:lnTo>
                </a:path>
              </a:pathLst>
            </a:custGeom>
            <a:ln w="12700" cap="rnd">
              <a:solidFill>
                <a:schemeClr val="bg1"/>
              </a:solidFill>
              <a:prstDash val="solid"/>
              <a:round/>
            </a:ln>
          </p:spPr>
          <p:txBody>
            <a:bodyPr rtlCol="0" anchor="ctr"/>
            <a:lstStyle/>
            <a:p>
              <a:endParaRPr lang="zh-CN" altLang="en-US" sz="1800"/>
            </a:p>
          </p:txBody>
        </p:sp>
        <p:sp>
          <p:nvSpPr>
            <p:cNvPr id="19" name="任意多边形: 形状 18"/>
            <p:cNvSpPr/>
            <p:nvPr/>
          </p:nvSpPr>
          <p:spPr>
            <a:xfrm>
              <a:off x="6249923" y="3295935"/>
              <a:ext cx="192786" cy="222599"/>
            </a:xfrm>
            <a:custGeom>
              <a:avLst/>
              <a:gdLst>
                <a:gd name="connsiteX0" fmla="*/ 0 w 192786"/>
                <a:gd name="connsiteY0" fmla="*/ 55721 h 222599"/>
                <a:gd name="connsiteX1" fmla="*/ 0 w 192786"/>
                <a:gd name="connsiteY1" fmla="*/ 166973 h 222599"/>
                <a:gd name="connsiteX2" fmla="*/ 96393 w 192786"/>
                <a:gd name="connsiteY2" fmla="*/ 222599 h 222599"/>
                <a:gd name="connsiteX3" fmla="*/ 192786 w 192786"/>
                <a:gd name="connsiteY3" fmla="*/ 166973 h 222599"/>
                <a:gd name="connsiteX4" fmla="*/ 192786 w 192786"/>
                <a:gd name="connsiteY4" fmla="*/ 55721 h 222599"/>
                <a:gd name="connsiteX5" fmla="*/ 96393 w 192786"/>
                <a:gd name="connsiteY5" fmla="*/ 0 h 22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86" h="222599">
                  <a:moveTo>
                    <a:pt x="0" y="55721"/>
                  </a:moveTo>
                  <a:lnTo>
                    <a:pt x="0" y="166973"/>
                  </a:lnTo>
                  <a:lnTo>
                    <a:pt x="96393" y="222599"/>
                  </a:lnTo>
                  <a:lnTo>
                    <a:pt x="192786" y="166973"/>
                  </a:lnTo>
                  <a:lnTo>
                    <a:pt x="192786" y="55721"/>
                  </a:lnTo>
                  <a:lnTo>
                    <a:pt x="96393" y="0"/>
                  </a:lnTo>
                  <a:close/>
                </a:path>
              </a:pathLst>
            </a:custGeom>
            <a:noFill/>
            <a:ln w="12700" cap="rnd">
              <a:solidFill>
                <a:schemeClr val="bg1"/>
              </a:solidFill>
              <a:prstDash val="solid"/>
              <a:round/>
            </a:ln>
          </p:spPr>
          <p:txBody>
            <a:bodyPr rtlCol="0" anchor="ctr"/>
            <a:lstStyle/>
            <a:p>
              <a:endParaRPr lang="zh-CN" altLang="en-US" sz="1800"/>
            </a:p>
          </p:txBody>
        </p:sp>
        <p:sp>
          <p:nvSpPr>
            <p:cNvPr id="20" name="任意多边形: 形状 19"/>
            <p:cNvSpPr/>
            <p:nvPr/>
          </p:nvSpPr>
          <p:spPr>
            <a:xfrm>
              <a:off x="6395085" y="3379088"/>
              <a:ext cx="9525" cy="56292"/>
            </a:xfrm>
            <a:custGeom>
              <a:avLst/>
              <a:gdLst>
                <a:gd name="connsiteX0" fmla="*/ 0 w 9525"/>
                <a:gd name="connsiteY0" fmla="*/ 0 h 56292"/>
                <a:gd name="connsiteX1" fmla="*/ 0 w 9525"/>
                <a:gd name="connsiteY1" fmla="*/ 56293 h 56292"/>
              </a:gdLst>
              <a:ahLst/>
              <a:cxnLst>
                <a:cxn ang="0">
                  <a:pos x="connsiteX0" y="connsiteY0"/>
                </a:cxn>
                <a:cxn ang="0">
                  <a:pos x="connsiteX1" y="connsiteY1"/>
                </a:cxn>
              </a:cxnLst>
              <a:rect l="l" t="t" r="r" b="b"/>
              <a:pathLst>
                <a:path w="9525" h="56292">
                  <a:moveTo>
                    <a:pt x="0" y="0"/>
                  </a:moveTo>
                  <a:lnTo>
                    <a:pt x="0" y="56293"/>
                  </a:lnTo>
                </a:path>
              </a:pathLst>
            </a:custGeom>
            <a:ln w="12700" cap="rnd">
              <a:solidFill>
                <a:schemeClr val="bg1"/>
              </a:solidFill>
              <a:prstDash val="solid"/>
              <a:round/>
            </a:ln>
          </p:spPr>
          <p:txBody>
            <a:bodyPr rtlCol="0" anchor="ctr"/>
            <a:lstStyle/>
            <a:p>
              <a:endParaRPr lang="zh-CN" altLang="en-US" sz="1800"/>
            </a:p>
          </p:txBody>
        </p:sp>
      </p:grpSp>
      <p:cxnSp>
        <p:nvCxnSpPr>
          <p:cNvPr id="61" name="直接连接符 60"/>
          <p:cNvCxnSpPr/>
          <p:nvPr userDrawn="1"/>
        </p:nvCxnSpPr>
        <p:spPr>
          <a:xfrm>
            <a:off x="853602" y="873864"/>
            <a:ext cx="803917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39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 name="Rectangle 11"/>
          <p:cNvSpPr>
            <a:spLocks noGrp="1" noChangeArrowheads="1"/>
          </p:cNvSpPr>
          <p:nvPr>
            <p:ph type="dt" sz="half" idx="2"/>
          </p:nvPr>
        </p:nvSpPr>
        <p:spPr bwMode="auto">
          <a:xfrm>
            <a:off x="914400" y="63246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5" name="Rectangle 12"/>
          <p:cNvSpPr>
            <a:spLocks noGrp="1" noChangeArrowheads="1"/>
          </p:cNvSpPr>
          <p:nvPr>
            <p:ph type="ftr" sz="quarter" idx="3"/>
          </p:nvPr>
        </p:nvSpPr>
        <p:spPr bwMode="auto">
          <a:xfrm>
            <a:off x="3352800" y="63246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Rectangle 13"/>
          <p:cNvSpPr>
            <a:spLocks noGrp="1" noChangeArrowheads="1"/>
          </p:cNvSpPr>
          <p:nvPr>
            <p:ph type="sldNum" sz="quarter" idx="4"/>
          </p:nvPr>
        </p:nvSpPr>
        <p:spPr bwMode="auto">
          <a:xfrm>
            <a:off x="6781800" y="63246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164E31C-906E-46E5-9D80-75324B58122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14" name="Rectangle 11"/>
          <p:cNvSpPr>
            <a:spLocks noGrp="1" noChangeArrowheads="1"/>
          </p:cNvSpPr>
          <p:nvPr>
            <p:ph type="dt" sz="half" idx="2"/>
          </p:nvPr>
        </p:nvSpPr>
        <p:spPr bwMode="auto">
          <a:xfrm>
            <a:off x="914400" y="63246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5" name="Rectangle 12"/>
          <p:cNvSpPr>
            <a:spLocks noGrp="1" noChangeArrowheads="1"/>
          </p:cNvSpPr>
          <p:nvPr>
            <p:ph type="ftr" sz="quarter" idx="3"/>
          </p:nvPr>
        </p:nvSpPr>
        <p:spPr bwMode="auto">
          <a:xfrm>
            <a:off x="3352800" y="63246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6" name="Rectangle 13"/>
          <p:cNvSpPr>
            <a:spLocks noGrp="1" noChangeArrowheads="1"/>
          </p:cNvSpPr>
          <p:nvPr>
            <p:ph type="sldNum" sz="quarter" idx="4"/>
          </p:nvPr>
        </p:nvSpPr>
        <p:spPr bwMode="auto">
          <a:xfrm>
            <a:off x="6781800" y="6324600"/>
            <a:ext cx="19050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11F211C-2AB6-4752-9114-DAFF2FD53E07}"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20000"/>
              </a:spcBef>
              <a:spcAft>
                <a:spcPct val="0"/>
              </a:spcAft>
              <a:buClr>
                <a:schemeClr val="folHlink"/>
              </a:buClr>
              <a:buSzPct val="60000"/>
              <a:buFont typeface="Wingdings" panose="05000000000000000000" pitchFamily="2" charset="2"/>
              <a:buNone/>
              <a:defRPr/>
            </a:pPr>
            <a:endParaRPr kumimoji="1" lang="zh-CN" altLang="en-US" sz="3200" b="1" i="0" u="none" strike="noStrike" kern="0" cap="none" spc="0" normalizeH="0" baseline="0" noProof="0">
              <a:ln>
                <a:noFill/>
              </a:ln>
              <a:solidFill>
                <a:schemeClr val="tx1"/>
              </a:solidFill>
              <a:effectLst/>
              <a:uLnTx/>
              <a:uFillTx/>
              <a:latin typeface="+mn-lt"/>
              <a:ea typeface="+mn-ea"/>
              <a:cs typeface="楷体_GB2312"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033" name="Rectangle 9"/>
          <p:cNvSpPr>
            <a:spLocks noGrp="1"/>
          </p:cNvSpPr>
          <p:nvPr>
            <p:ph type="title"/>
          </p:nvPr>
        </p:nvSpPr>
        <p:spPr>
          <a:xfrm>
            <a:off x="1150938" y="617538"/>
            <a:ext cx="7793037" cy="1143000"/>
          </a:xfrm>
          <a:prstGeom prst="rect">
            <a:avLst/>
          </a:prstGeom>
          <a:noFill/>
          <a:ln w="9525">
            <a:noFill/>
          </a:ln>
        </p:spPr>
        <p:txBody>
          <a:bodyPr anchor="b"/>
          <a:lstStyle/>
          <a:p>
            <a:pPr lvl="0"/>
            <a:r>
              <a:rPr lang="zh-CN" altLang="en-US" dirty="0"/>
              <a:t>单击此处编辑母版标题样式</a:t>
            </a:r>
          </a:p>
        </p:txBody>
      </p:sp>
      <p:sp>
        <p:nvSpPr>
          <p:cNvPr id="1034" name="Rectangle 10"/>
          <p:cNvSpPr>
            <a:spLocks noGrp="1"/>
          </p:cNvSpPr>
          <p:nvPr>
            <p:ph type="body" idx="1"/>
          </p:nvPr>
        </p:nvSpPr>
        <p:spPr>
          <a:xfrm>
            <a:off x="1182688" y="2017713"/>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299" name="Rectangle 11"/>
          <p:cNvSpPr>
            <a:spLocks noGrp="1" noChangeArrowheads="1"/>
          </p:cNvSpPr>
          <p:nvPr>
            <p:ph type="dt" sz="half" idx="2"/>
          </p:nvPr>
        </p:nvSpPr>
        <p:spPr bwMode="auto">
          <a:xfrm>
            <a:off x="914400" y="6324600"/>
            <a:ext cx="19050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0" sz="1400">
                <a:latin typeface="Tahoma" panose="020B060403050404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2300" name="Rectangle 12"/>
          <p:cNvSpPr>
            <a:spLocks noGrp="1" noChangeArrowheads="1"/>
          </p:cNvSpPr>
          <p:nvPr>
            <p:ph type="ftr" sz="quarter" idx="3"/>
          </p:nvPr>
        </p:nvSpPr>
        <p:spPr bwMode="auto">
          <a:xfrm>
            <a:off x="3352800" y="63246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kumimoji="0" sz="1400">
                <a:latin typeface="Tahoma" panose="020B0604030504040204" pitchFamily="34" charset="0"/>
                <a:ea typeface="宋体" panose="02010600030101010101" pitchFamily="2" charset="-122"/>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2301" name="Rectangle 13"/>
          <p:cNvSpPr>
            <a:spLocks noGrp="1" noChangeArrowheads="1"/>
          </p:cNvSpPr>
          <p:nvPr>
            <p:ph type="sldNum" sz="quarter" idx="4"/>
          </p:nvPr>
        </p:nvSpPr>
        <p:spPr bwMode="auto">
          <a:xfrm>
            <a:off x="6781800" y="6324600"/>
            <a:ext cx="19050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0" sz="1400"/>
            </a:lvl1pPr>
          </a:lstStyle>
          <a:p>
            <a:pPr marL="0" marR="0" lvl="0" indent="0" algn="r" defTabSz="914400" rtl="0" eaLnBrk="1" fontAlgn="base" latinLnBrk="0" hangingPunct="1">
              <a:lnSpc>
                <a:spcPct val="100000"/>
              </a:lnSpc>
              <a:spcBef>
                <a:spcPct val="0"/>
              </a:spcBef>
              <a:spcAft>
                <a:spcPct val="0"/>
              </a:spcAft>
              <a:buClrTx/>
              <a:buSzTx/>
              <a:buFontTx/>
              <a:buNone/>
              <a:defRPr/>
            </a:pPr>
            <a:fld id="{6A54FFDB-493F-4B2E-8790-16F029FF449F}" type="slidenum">
              <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hf sldNum="0" hdr="0" ftr="0" dt="0"/>
  <p:txStyles>
    <p:titleStyle>
      <a:lvl1pPr algn="l" rtl="0" eaLnBrk="0" fontAlgn="base" hangingPunct="0">
        <a:spcBef>
          <a:spcPct val="0"/>
        </a:spcBef>
        <a:spcAft>
          <a:spcPct val="0"/>
        </a:spcAft>
        <a:defRPr kumimoji="1" sz="4000" b="1">
          <a:solidFill>
            <a:srgbClr val="FF0000"/>
          </a:solidFill>
          <a:latin typeface="+mj-lt"/>
          <a:ea typeface="+mj-ea"/>
          <a:cs typeface="黑体" panose="02010609060101010101" pitchFamily="49" charset="-122"/>
        </a:defRPr>
      </a:lvl1pPr>
      <a:lvl2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2pPr>
      <a:lvl3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3pPr>
      <a:lvl4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4pPr>
      <a:lvl5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9pPr>
    </p:titleStyle>
    <p:body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oleObject" Target="../embeddings/oleObject20.bin"/><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oleObject" Target="../embeddings/oleObject21.bin"/><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oleObject" Target="../embeddings/oleObject22.bin"/><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oleObject" Target="../embeddings/oleObject23.bin"/><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oleObject" Target="../embeddings/oleObject24.bin"/><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oleObject" Target="../embeddings/oleObject25.bin"/><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13.png"/><Relationship Id="rId2" Type="http://schemas.openxmlformats.org/officeDocument/2006/relationships/slide" Target="slide1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slide" Target="slide15.xml"/><Relationship Id="rId4" Type="http://schemas.openxmlformats.org/officeDocument/2006/relationships/slide" Target="slide14.xml"/></Relationships>
</file>

<file path=ppt/slides/_rels/slide1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oleObject" Target="../embeddings/oleObject26.bin"/><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image" Target="../media/image131.GIF"/><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oleObject" Target="../embeddings/oleObject28.bin"/><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4.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6.wmf"/><Relationship Id="rId4" Type="http://schemas.openxmlformats.org/officeDocument/2006/relationships/image" Target="../media/image155.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gif"/><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oleObject" Target="../embeddings/oleObject30.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oleObject" Target="../embeddings/oleObject31.bin"/><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5.GIF"/><Relationship Id="rId5" Type="http://schemas.openxmlformats.org/officeDocument/2006/relationships/slide" Target="slide11.xml"/><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Layout" Target="../slideLayouts/slideLayout7.xml"/><Relationship Id="rId1" Type="http://schemas.openxmlformats.org/officeDocument/2006/relationships/video" Target="file:///C:\My%20Documents\Chap4\04movies\&#34880;&#27969;.AVI" TargetMode="External"/><Relationship Id="rId4" Type="http://schemas.openxmlformats.org/officeDocument/2006/relationships/image" Target="../media/image163.jpeg"/></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oleObject" Target="../embeddings/oleObject32.bin"/><Relationship Id="rId1" Type="http://schemas.openxmlformats.org/officeDocument/2006/relationships/slideLayout" Target="../slideLayouts/slideLayout7.xml"/><Relationship Id="rId4" Type="http://schemas.openxmlformats.org/officeDocument/2006/relationships/image" Target="../media/image165.jpeg"/></Relationships>
</file>

<file path=ppt/slides/_rels/slide14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gi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oleObject" Target="../embeddings/oleObject33.bin"/><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oleObject" Target="../embeddings/oleObject34.bin"/></Relationships>
</file>

<file path=ppt/slides/_rels/slide149.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oleObject" Target="../embeddings/oleObject35.bin"/><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oleObject" Target="../embeddings/oleObject36.bin"/></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oleObject" Target="../embeddings/oleObject37.bin"/><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oleObject" Target="../embeddings/oleObject38.bin"/><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76.webp"/><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oleObject" Target="../embeddings/oleObject39.bin"/><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oleObject" Target="../embeddings/oleObject40.bin"/></Relationships>
</file>

<file path=ppt/slides/_rels/slide1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oleObject" Target="../embeddings/oleObject41.bin"/><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image" Target="../media/image180.jpe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image" Target="../media/image181.jp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oleObject" Target="../embeddings/oleObject44.bin"/><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oleObject" Target="../embeddings/oleObject45.bin"/><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185.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22.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slide" Target="slide21.xml"/><Relationship Id="rId4" Type="http://schemas.openxmlformats.org/officeDocument/2006/relationships/slide" Target="slide23.xml"/></Relationships>
</file>

<file path=ppt/slides/_rels/slide190.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image" Target="../media/image215.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9.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225.png"/><Relationship Id="rId1" Type="http://schemas.openxmlformats.org/officeDocument/2006/relationships/slideLayout" Target="../slideLayouts/slideLayout7.xml"/><Relationship Id="rId4" Type="http://schemas.openxmlformats.org/officeDocument/2006/relationships/image" Target="../media/image227.jpe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oleObject" Target="../embeddings/oleObject46.bin"/><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oleObject" Target="../embeddings/oleObject47.bin"/><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oleObject" Target="../embeddings/oleObject48.bin"/><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oleObject" Target="../embeddings/oleObject49.bin"/><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oleObject" Target="../embeddings/oleObject50.bin"/><Relationship Id="rId1" Type="http://schemas.openxmlformats.org/officeDocument/2006/relationships/slideLayout" Target="../slideLayouts/slideLayout7.xml"/><Relationship Id="rId4" Type="http://schemas.openxmlformats.org/officeDocument/2006/relationships/image" Target="../media/image23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40.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image" Target="../media/image237.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 Id="rId4" Type="http://schemas.openxmlformats.org/officeDocument/2006/relationships/image" Target="../media/image241.png"/></Relationships>
</file>

<file path=ppt/slides/_rels/slide24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24.jpeg"/></Relationships>
</file>

<file path=ppt/slides/_rels/slide249.xml.rels><?xml version="1.0" encoding="UTF-8" standalone="yes"?>
<Relationships xmlns="http://schemas.openxmlformats.org/package/2006/relationships"><Relationship Id="rId2" Type="http://schemas.openxmlformats.org/officeDocument/2006/relationships/image" Target="../media/image24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0.jpeg"/><Relationship Id="rId4" Type="http://schemas.openxmlformats.org/officeDocument/2006/relationships/image" Target="../media/image249.jpeg"/></Relationships>
</file>

<file path=ppt/slides/_rels/slide252.xml.rels><?xml version="1.0" encoding="UTF-8" standalone="yes"?>
<Relationships xmlns="http://schemas.openxmlformats.org/package/2006/relationships"><Relationship Id="rId2" Type="http://schemas.openxmlformats.org/officeDocument/2006/relationships/image" Target="../media/image251.jp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55.jpe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56.jpeg"/><Relationship Id="rId1" Type="http://schemas.openxmlformats.org/officeDocument/2006/relationships/slideLayout" Target="../slideLayouts/slideLayout7.xml"/><Relationship Id="rId4" Type="http://schemas.openxmlformats.org/officeDocument/2006/relationships/image" Target="../media/image257.jpe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 Target="slide35.xml"/><Relationship Id="rId7" Type="http://schemas.openxmlformats.org/officeDocument/2006/relationships/slide" Target="slide36.xml"/><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GIF"/><Relationship Id="rId5" Type="http://schemas.openxmlformats.org/officeDocument/2006/relationships/slide" Target="slide40.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2.xml"/><Relationship Id="rId4" Type="http://schemas.openxmlformats.org/officeDocument/2006/relationships/slide" Target="slide43.xml"/></Relationships>
</file>

<file path=ppt/slides/_rels/slide4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 Target="slide143.xml"/><Relationship Id="rId7" Type="http://schemas.openxmlformats.org/officeDocument/2006/relationships/image" Target="../media/image68.png"/><Relationship Id="rId2" Type="http://schemas.openxmlformats.org/officeDocument/2006/relationships/slide" Target="slide142.xml"/><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slide" Target="slide144.xml"/></Relationships>
</file>

<file path=ppt/slides/_rels/slide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slide" Target="slide57.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slide" Target="slide39.xml"/><Relationship Id="rId4" Type="http://schemas.openxmlformats.org/officeDocument/2006/relationships/slide" Target="slide31.xml"/></Relationships>
</file>

<file path=ppt/slides/_rels/slide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GIF"/></Relationships>
</file>

<file path=ppt/slides/_rels/slide68.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GIF"/></Relationships>
</file>

<file path=ppt/slides/_rels/slide69.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6.GIF"/></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oleObject" Target="../embeddings/oleObject2.bin"/><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oleObject" Target="../embeddings/oleObject3.bin"/><Relationship Id="rId1" Type="http://schemas.openxmlformats.org/officeDocument/2006/relationships/slideLayout" Target="../slideLayouts/slideLayout7.xml"/><Relationship Id="rId4" Type="http://schemas.openxmlformats.org/officeDocument/2006/relationships/image" Target="../media/image104.gif"/></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oleObject" Target="../embeddings/oleObject4.bin"/><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oleObject" Target="../embeddings/oleObject5.bin"/></Relationships>
</file>

<file path=ppt/slides/_rels/slide77.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GIF"/></Relationships>
</file>

<file path=ppt/slides/_rels/slide79.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10.GIF"/></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oleObject" Target="../embeddings/oleObject7.bin"/><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oleObject" Target="../embeddings/oleObject10.bin"/><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oleObject" Target="../embeddings/oleObject13.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oleObject" Target="../embeddings/oleObject15.bin"/><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oleObject" Target="../embeddings/oleObject16.bin"/><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oleObject" Target="../embeddings/oleObject18.bin"/><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oleObject" Target="../embeddings/oleObject19.bin"/><Relationship Id="rId1" Type="http://schemas.openxmlformats.org/officeDocument/2006/relationships/slideLayout" Target="../slideLayouts/slideLayout7.xml"/><Relationship Id="rId4" Type="http://schemas.openxmlformats.org/officeDocument/2006/relationships/image" Target="../media/image8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中大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92926"/>
          </a:xfrm>
          <a:prstGeom prst="rect">
            <a:avLst/>
          </a:prstGeom>
          <a:noFill/>
          <a:ln>
            <a:noFill/>
          </a:ln>
        </p:spPr>
      </p:pic>
      <p:sp>
        <p:nvSpPr>
          <p:cNvPr id="178184" name="Text Box 8"/>
          <p:cNvSpPr txBox="1">
            <a:spLocks noChangeArrowheads="1"/>
          </p:cNvSpPr>
          <p:nvPr/>
        </p:nvSpPr>
        <p:spPr bwMode="auto">
          <a:xfrm>
            <a:off x="-22799" y="4042183"/>
            <a:ext cx="9144000" cy="1806575"/>
          </a:xfrm>
          <a:prstGeom prst="rect">
            <a:avLst/>
          </a:prstGeom>
          <a:noFill/>
          <a:ln w="9525" algn="ctr">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80000"/>
              </a:lnSpc>
            </a:pPr>
            <a:r>
              <a:rPr lang="zh-CN" altLang="en-US" sz="2800" b="1" dirty="0">
                <a:solidFill>
                  <a:srgbClr val="1507CF"/>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黑体" panose="02010609060101010101" pitchFamily="49" charset="-122"/>
              </a:rPr>
              <a:t>刘培庆  教授   </a:t>
            </a:r>
          </a:p>
          <a:p>
            <a:pPr algn="ctr">
              <a:lnSpc>
                <a:spcPct val="120000"/>
              </a:lnSpc>
            </a:pPr>
            <a:r>
              <a:rPr lang="zh-CN" altLang="en-US" sz="2800" b="1" dirty="0">
                <a:solidFill>
                  <a:srgbClr val="1507CF"/>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黑体" panose="02010609060101010101" pitchFamily="49" charset="-122"/>
              </a:rPr>
              <a:t>中山大学药学院</a:t>
            </a:r>
            <a:endParaRPr lang="en-US" altLang="zh-CN" sz="2800" b="1" dirty="0">
              <a:solidFill>
                <a:srgbClr val="1507CF"/>
              </a:solidFill>
              <a:effectLst>
                <a:outerShdw blurRad="38100" dist="38100" dir="2700000" algn="tl">
                  <a:srgbClr val="DDDDDD"/>
                </a:outerShdw>
              </a:effectLst>
              <a:latin typeface="微软雅黑" panose="020B0503020204020204" pitchFamily="34" charset="-122"/>
              <a:ea typeface="微软雅黑" panose="020B0503020204020204" pitchFamily="34" charset="-122"/>
              <a:cs typeface="黑体" panose="02010609060101010101" pitchFamily="49" charset="-122"/>
            </a:endParaRPr>
          </a:p>
          <a:p>
            <a:pPr algn="ctr">
              <a:lnSpc>
                <a:spcPts val="3300"/>
              </a:lnSpc>
            </a:pPr>
            <a:r>
              <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2023.09.18</a:t>
            </a:r>
          </a:p>
        </p:txBody>
      </p:sp>
      <p:sp>
        <p:nvSpPr>
          <p:cNvPr id="2" name="Text Box 8"/>
          <p:cNvSpPr txBox="1">
            <a:spLocks noChangeArrowheads="1"/>
          </p:cNvSpPr>
          <p:nvPr/>
        </p:nvSpPr>
        <p:spPr bwMode="auto">
          <a:xfrm>
            <a:off x="209550" y="1897696"/>
            <a:ext cx="8908276" cy="861390"/>
          </a:xfrm>
          <a:prstGeom prst="rect">
            <a:avLst/>
          </a:prstGeom>
          <a:noFill/>
          <a:ln w="9525" algn="ctr">
            <a:noFill/>
            <a:miter lim="800000"/>
          </a:ln>
          <a:effectLst/>
        </p:spPr>
        <p:txBody>
          <a:bodyPr wrap="square">
            <a:spAutoFit/>
          </a:bodyPr>
          <a:lstStyle>
            <a:lvl1pPr>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kumimoji="1" lang="zh-CN" altLang="en-US" sz="4400" b="1" dirty="0">
                <a:solidFill>
                  <a:srgbClr val="C00000"/>
                </a:solidFill>
                <a:latin typeface="微软雅黑" panose="020B0503020204020204" pitchFamily="34" charset="-122"/>
                <a:ea typeface="微软雅黑" panose="020B0503020204020204" pitchFamily="34" charset="-122"/>
              </a:rPr>
              <a:t>第六章</a:t>
            </a:r>
            <a:r>
              <a:rPr kumimoji="1" lang="en-US" altLang="zh-CN" sz="4400" b="1" dirty="0">
                <a:solidFill>
                  <a:srgbClr val="C00000"/>
                </a:solidFill>
                <a:latin typeface="微软雅黑" panose="020B0503020204020204" pitchFamily="34" charset="-122"/>
                <a:ea typeface="微软雅黑" panose="020B0503020204020204" pitchFamily="34" charset="-122"/>
              </a:rPr>
              <a:t> </a:t>
            </a:r>
            <a:r>
              <a:rPr kumimoji="1" lang="zh-CN" altLang="en-US" sz="4400" b="1" dirty="0">
                <a:solidFill>
                  <a:srgbClr val="C00000"/>
                </a:solidFill>
                <a:latin typeface="微软雅黑" panose="020B0503020204020204" pitchFamily="34" charset="-122"/>
                <a:ea typeface="微软雅黑" panose="020B0503020204020204" pitchFamily="34" charset="-122"/>
              </a:rPr>
              <a:t>循环系统的结构和功能</a:t>
            </a:r>
            <a:endParaRPr lang="en-US" altLang="zh-CN" sz="4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078" name="Picture 31" descr="F420532007_7_18_17_3_310"/>
          <p:cNvPicPr>
            <a:picLocks noChangeAspect="1" noChangeArrowheads="1"/>
          </p:cNvPicPr>
          <p:nvPr/>
        </p:nvPicPr>
        <p:blipFill>
          <a:blip r:embed="rId4" cstate="print">
            <a:lum bright="18000" contrast="12000"/>
            <a:extLst>
              <a:ext uri="{28A0092B-C50C-407E-A947-70E740481C1C}">
                <a14:useLocalDpi xmlns:a14="http://schemas.microsoft.com/office/drawing/2010/main" val="0"/>
              </a:ext>
            </a:extLst>
          </a:blip>
          <a:srcRect l="-130" t="22891" r="374" b="36719"/>
          <a:stretch>
            <a:fillRect/>
          </a:stretch>
        </p:blipFill>
        <p:spPr bwMode="auto">
          <a:xfrm>
            <a:off x="-36512" y="5989069"/>
            <a:ext cx="2860100" cy="868931"/>
          </a:xfrm>
          <a:prstGeom prst="rect">
            <a:avLst/>
          </a:prstGeom>
          <a:noFill/>
          <a:ln>
            <a:noFill/>
          </a:ln>
        </p:spPr>
      </p:pic>
      <p:sp>
        <p:nvSpPr>
          <p:cNvPr id="8" name="Rectangle 5"/>
          <p:cNvSpPr>
            <a:spLocks noChangeArrowheads="1"/>
          </p:cNvSpPr>
          <p:nvPr/>
        </p:nvSpPr>
        <p:spPr bwMode="auto">
          <a:xfrm>
            <a:off x="3996000" y="443055"/>
            <a:ext cx="5028319" cy="570221"/>
          </a:xfrm>
          <a:prstGeom prst="rect">
            <a:avLst/>
          </a:prstGeom>
          <a:noFill/>
          <a:ln>
            <a:noFill/>
          </a:ln>
          <a:effectLst/>
        </p:spPr>
        <p:txBody>
          <a:bodyPr wrap="square" lIns="0" tIns="0" rIns="0" bIns="0" anchor="ctr">
            <a:spAutoFit/>
          </a:bodyPr>
          <a:lstStyle/>
          <a:p>
            <a:pPr algn="ctr">
              <a:lnSpc>
                <a:spcPct val="150000"/>
              </a:lnSpc>
              <a:defRPr/>
            </a:pPr>
            <a:r>
              <a:rPr lang="zh-CN" altLang="en-US" sz="2800" b="1" dirty="0">
                <a:ln w="22225">
                  <a:solidFill>
                    <a:schemeClr val="accent2"/>
                  </a:solidFill>
                  <a:prstDash val="solid"/>
                </a:ln>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人体解剖生理学 第</a:t>
            </a:r>
            <a:r>
              <a:rPr lang="en-US" altLang="zh-CN" sz="2800" b="1" dirty="0">
                <a:ln w="22225">
                  <a:solidFill>
                    <a:schemeClr val="accent2"/>
                  </a:solidFill>
                  <a:prstDash val="solid"/>
                </a:ln>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8</a:t>
            </a:r>
            <a:r>
              <a:rPr lang="zh-CN" altLang="en-US" sz="2800" b="1" dirty="0">
                <a:ln w="22225">
                  <a:solidFill>
                    <a:schemeClr val="accent2"/>
                  </a:solidFill>
                  <a:prstDash val="solid"/>
                </a:ln>
                <a:solidFill>
                  <a:srgbClr val="00206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版</a:t>
            </a:r>
          </a:p>
        </p:txBody>
      </p:sp>
    </p:spTree>
  </p:cSld>
  <p:clrMapOvr>
    <a:masterClrMapping/>
  </p:clrMapOvr>
  <p:transition advClick="0" advTm="2000"/>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p:cNvSpPr>
          <p:nvPr>
            <p:ph type="ctrTitle"/>
          </p:nvPr>
        </p:nvSpPr>
        <p:spPr>
          <a:xfrm>
            <a:off x="1403350" y="981075"/>
            <a:ext cx="3168650" cy="1143000"/>
          </a:xfrm>
        </p:spPr>
        <p:txBody>
          <a:bodyPr vert="horz" wrap="square" lIns="91440" tIns="45720" rIns="91440" bIns="45720" anchor="b"/>
          <a:lstStyle/>
          <a:p>
            <a:pPr eaLnBrk="1" hangingPunct="1">
              <a:buClrTx/>
              <a:buSzTx/>
              <a:buFontTx/>
            </a:pPr>
            <a:r>
              <a:rPr kumimoji="1" lang="zh-CN" altLang="en-US" sz="6600" b="0" dirty="0">
                <a:solidFill>
                  <a:schemeClr val="hlink"/>
                </a:solidFill>
                <a:latin typeface="Times New Roman" panose="02020603050405020304" pitchFamily="18" charset="0"/>
                <a:ea typeface="+mj-ea"/>
                <a:cs typeface="黑体" panose="02010609060101010101" pitchFamily="49" charset="-122"/>
              </a:rPr>
              <a:t>一</a:t>
            </a:r>
            <a:r>
              <a:rPr kumimoji="1" lang="zh-CN" altLang="zh-CN" sz="6600" b="0" dirty="0">
                <a:solidFill>
                  <a:schemeClr val="hlink"/>
                </a:solidFill>
                <a:latin typeface="Times New Roman" panose="02020603050405020304" pitchFamily="18" charset="0"/>
                <a:ea typeface="+mj-ea"/>
                <a:cs typeface="黑体" panose="02010609060101010101" pitchFamily="49" charset="-122"/>
              </a:rPr>
              <a:t>，</a:t>
            </a:r>
            <a:r>
              <a:rPr kumimoji="1" lang="zh-CN" altLang="en-US" sz="6600" b="0" dirty="0">
                <a:solidFill>
                  <a:schemeClr val="hlink"/>
                </a:solidFill>
                <a:latin typeface="Times New Roman" panose="02020603050405020304" pitchFamily="18" charset="0"/>
                <a:ea typeface="+mj-ea"/>
                <a:cs typeface="黑体" panose="02010609060101010101" pitchFamily="49" charset="-122"/>
              </a:rPr>
              <a:t>心</a:t>
            </a:r>
            <a:r>
              <a:rPr kumimoji="1" lang="zh-CN" altLang="en-US" sz="6000" dirty="0">
                <a:latin typeface="+mj-lt"/>
                <a:ea typeface="+mj-ea"/>
                <a:cs typeface="黑体" panose="02010609060101010101" pitchFamily="49" charset="-122"/>
              </a:rPr>
              <a:t> </a:t>
            </a:r>
          </a:p>
        </p:txBody>
      </p:sp>
      <p:pic>
        <p:nvPicPr>
          <p:cNvPr id="16387" name="Picture 7"/>
          <p:cNvPicPr>
            <a:picLocks noChangeAspect="1"/>
          </p:cNvPicPr>
          <p:nvPr/>
        </p:nvPicPr>
        <p:blipFill>
          <a:blip r:embed="rId2"/>
          <a:stretch>
            <a:fillRect/>
          </a:stretch>
        </p:blipFill>
        <p:spPr>
          <a:xfrm>
            <a:off x="0" y="3644900"/>
            <a:ext cx="5267325" cy="2905125"/>
          </a:xfrm>
          <a:prstGeom prst="rect">
            <a:avLst/>
          </a:prstGeom>
          <a:noFill/>
          <a:ln w="9525">
            <a:noFill/>
          </a:ln>
        </p:spPr>
      </p:pic>
      <p:pic>
        <p:nvPicPr>
          <p:cNvPr id="16388" name="Picture 9" descr="93694200911440_1"/>
          <p:cNvPicPr>
            <a:picLocks noChangeAspect="1"/>
          </p:cNvPicPr>
          <p:nvPr/>
        </p:nvPicPr>
        <p:blipFill>
          <a:blip r:embed="rId3"/>
          <a:stretch>
            <a:fillRect/>
          </a:stretch>
        </p:blipFill>
        <p:spPr>
          <a:xfrm>
            <a:off x="4500563" y="1916113"/>
            <a:ext cx="4471987" cy="4471987"/>
          </a:xfrm>
          <a:prstGeom prst="rect">
            <a:avLst/>
          </a:prstGeom>
          <a:noFill/>
          <a:ln w="9525">
            <a:noFill/>
          </a:ln>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4"/>
          <p:cNvSpPr/>
          <p:nvPr/>
        </p:nvSpPr>
        <p:spPr>
          <a:xfrm>
            <a:off x="457200" y="990600"/>
            <a:ext cx="8305800"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A50021"/>
                </a:solidFill>
                <a:latin typeface="Arial" panose="020B0604020202020204" pitchFamily="34" charset="0"/>
              </a:rPr>
              <a:t>   </a:t>
            </a:r>
          </a:p>
          <a:p>
            <a:pPr marL="0" lvl="0" indent="0" eaLnBrk="1" hangingPunct="1">
              <a:lnSpc>
                <a:spcPct val="100000"/>
              </a:lnSpc>
              <a:spcBef>
                <a:spcPct val="0"/>
              </a:spcBef>
              <a:buClrTx/>
              <a:buSzTx/>
              <a:buFontTx/>
              <a:buNone/>
            </a:pPr>
            <a:endParaRPr lang="zh-CN" altLang="en-US" sz="2400" b="0" dirty="0">
              <a:solidFill>
                <a:srgbClr val="A50021"/>
              </a:solidFill>
              <a:latin typeface="Arial" panose="020B0604020202020204" pitchFamily="34" charset="0"/>
            </a:endParaRPr>
          </a:p>
        </p:txBody>
      </p:sp>
      <p:sp>
        <p:nvSpPr>
          <p:cNvPr id="173059" name="Rectangle 5"/>
          <p:cNvSpPr/>
          <p:nvPr/>
        </p:nvSpPr>
        <p:spPr>
          <a:xfrm>
            <a:off x="374650" y="1052513"/>
            <a:ext cx="8229600" cy="55689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0000FF"/>
                </a:solidFill>
                <a:latin typeface="Times New Roman" panose="02020603050405020304" pitchFamily="18" charset="0"/>
              </a:rPr>
              <a:t>    </a:t>
            </a:r>
            <a:r>
              <a:rPr lang="en-US" altLang="zh-CN" sz="2400" dirty="0">
                <a:solidFill>
                  <a:srgbClr val="0000FF"/>
                </a:solidFill>
                <a:latin typeface="Times New Roman" panose="02020603050405020304" pitchFamily="18" charset="0"/>
              </a:rPr>
              <a:t>1</a:t>
            </a:r>
            <a:r>
              <a:rPr lang="zh-CN" altLang="en-US" sz="2400" dirty="0">
                <a:solidFill>
                  <a:srgbClr val="0000FF"/>
                </a:solidFill>
                <a:latin typeface="Times New Roman" panose="02020603050405020304" pitchFamily="18" charset="0"/>
              </a:rPr>
              <a:t>、传导机制</a:t>
            </a:r>
          </a:p>
          <a:p>
            <a:pPr marL="0" lvl="0" indent="0" eaLnBrk="1" hangingPunct="1">
              <a:lnSpc>
                <a:spcPct val="150000"/>
              </a:lnSpc>
              <a:spcBef>
                <a:spcPct val="0"/>
              </a:spcBef>
              <a:buClrTx/>
              <a:buSzTx/>
              <a:buFontTx/>
              <a:buNone/>
            </a:pPr>
            <a:r>
              <a:rPr lang="zh-CN" altLang="en-US" sz="2400" dirty="0">
                <a:solidFill>
                  <a:srgbClr val="FF3300"/>
                </a:solidFill>
                <a:latin typeface="Times New Roman" panose="02020603050405020304" pitchFamily="18" charset="0"/>
              </a:rPr>
              <a:t>    </a:t>
            </a:r>
            <a:r>
              <a:rPr lang="en-US" altLang="zh-CN" sz="2400" dirty="0">
                <a:solidFill>
                  <a:srgbClr val="FF3300"/>
                </a:solidFill>
                <a:latin typeface="Times New Roman" panose="02020603050405020304" pitchFamily="18" charset="0"/>
              </a:rPr>
              <a:t>(1)</a:t>
            </a:r>
            <a:r>
              <a:rPr lang="zh-CN" altLang="en-US" sz="2400" dirty="0">
                <a:solidFill>
                  <a:srgbClr val="FF3300"/>
                </a:solidFill>
                <a:latin typeface="Times New Roman" panose="02020603050405020304" pitchFamily="18" charset="0"/>
              </a:rPr>
              <a:t>结构基础   </a:t>
            </a:r>
            <a:r>
              <a:rPr lang="zh-CN" altLang="en-US" sz="2400" u="sng" dirty="0">
                <a:latin typeface="Times New Roman" panose="02020603050405020304" pitchFamily="18" charset="0"/>
              </a:rPr>
              <a:t>缝隙连接</a:t>
            </a:r>
            <a:r>
              <a:rPr lang="zh-CN" altLang="en-US" sz="2400" dirty="0">
                <a:latin typeface="Times New Roman" panose="02020603050405020304" pitchFamily="18" charset="0"/>
              </a:rPr>
              <a:t>构成的细胞间通道是心肌细胞间兴奋传播的结构基础。</a:t>
            </a:r>
          </a:p>
          <a:p>
            <a:pPr marL="0" lvl="0" indent="0" eaLnBrk="1" hangingPunct="1">
              <a:lnSpc>
                <a:spcPct val="150000"/>
              </a:lnSpc>
              <a:spcBef>
                <a:spcPct val="0"/>
              </a:spcBef>
              <a:buClrTx/>
              <a:buSzTx/>
              <a:buFontTx/>
              <a:buNone/>
            </a:pPr>
            <a:r>
              <a:rPr lang="zh-CN" altLang="en-US" sz="2400" dirty="0">
                <a:solidFill>
                  <a:schemeClr val="accent2"/>
                </a:solidFill>
                <a:latin typeface="Times New Roman" panose="02020603050405020304" pitchFamily="18" charset="0"/>
              </a:rPr>
              <a:t>        </a:t>
            </a:r>
          </a:p>
          <a:p>
            <a:pPr marL="0" lvl="0" indent="0" eaLnBrk="1" hangingPunct="1">
              <a:lnSpc>
                <a:spcPct val="150000"/>
              </a:lnSpc>
              <a:spcBef>
                <a:spcPct val="0"/>
              </a:spcBef>
              <a:buClrTx/>
              <a:buSzTx/>
              <a:buFontTx/>
              <a:buNone/>
            </a:pPr>
            <a:endParaRPr lang="zh-CN" altLang="en-US" sz="2400" dirty="0">
              <a:solidFill>
                <a:schemeClr val="accent2"/>
              </a:solidFill>
              <a:latin typeface="Times New Roman" panose="02020603050405020304" pitchFamily="18" charset="0"/>
            </a:endParaRPr>
          </a:p>
          <a:p>
            <a:pPr marL="0" lvl="0" indent="0" eaLnBrk="1" hangingPunct="1">
              <a:lnSpc>
                <a:spcPct val="150000"/>
              </a:lnSpc>
              <a:spcBef>
                <a:spcPct val="0"/>
              </a:spcBef>
              <a:buClrTx/>
              <a:buSzTx/>
              <a:buFontTx/>
              <a:buNone/>
            </a:pPr>
            <a:endParaRPr lang="zh-CN" altLang="en-US" sz="2400" dirty="0">
              <a:solidFill>
                <a:schemeClr val="accent2"/>
              </a:solidFill>
              <a:latin typeface="Times New Roman" panose="02020603050405020304" pitchFamily="18" charset="0"/>
            </a:endParaRPr>
          </a:p>
          <a:p>
            <a:pPr marL="0" lvl="0" indent="0" eaLnBrk="1" hangingPunct="1">
              <a:lnSpc>
                <a:spcPct val="150000"/>
              </a:lnSpc>
              <a:spcBef>
                <a:spcPct val="0"/>
              </a:spcBef>
              <a:buClrTx/>
              <a:buSzTx/>
              <a:buFontTx/>
              <a:buNone/>
            </a:pPr>
            <a:endParaRPr lang="zh-CN" altLang="en-US" sz="2400" dirty="0">
              <a:solidFill>
                <a:schemeClr val="accent2"/>
              </a:solidFill>
              <a:latin typeface="Times New Roman" panose="02020603050405020304" pitchFamily="18" charset="0"/>
            </a:endParaRPr>
          </a:p>
          <a:p>
            <a:pPr marL="0" lvl="0" indent="0" eaLnBrk="1" hangingPunct="1">
              <a:lnSpc>
                <a:spcPct val="150000"/>
              </a:lnSpc>
              <a:spcBef>
                <a:spcPct val="0"/>
              </a:spcBef>
              <a:buClrTx/>
              <a:buSzTx/>
              <a:buFontTx/>
              <a:buNone/>
            </a:pPr>
            <a:r>
              <a:rPr lang="zh-CN" altLang="en-US" sz="2400" dirty="0">
                <a:solidFill>
                  <a:schemeClr val="accent2"/>
                </a:solidFill>
                <a:latin typeface="Times New Roman" panose="02020603050405020304" pitchFamily="18" charset="0"/>
              </a:rPr>
              <a:t>      </a:t>
            </a:r>
            <a:r>
              <a:rPr lang="en-US" altLang="zh-CN" sz="2400" dirty="0">
                <a:solidFill>
                  <a:srgbClr val="FF3300"/>
                </a:solidFill>
                <a:latin typeface="Times New Roman" panose="02020603050405020304" pitchFamily="18" charset="0"/>
              </a:rPr>
              <a:t>(2)</a:t>
            </a:r>
            <a:r>
              <a:rPr lang="zh-CN" altLang="en-US" sz="2400" dirty="0">
                <a:solidFill>
                  <a:srgbClr val="FF3300"/>
                </a:solidFill>
                <a:latin typeface="Times New Roman" panose="02020603050405020304" pitchFamily="18" charset="0"/>
              </a:rPr>
              <a:t>传导过程</a:t>
            </a:r>
            <a:r>
              <a:rPr lang="zh-CN" altLang="en-US" sz="2400" dirty="0">
                <a:solidFill>
                  <a:schemeClr val="accent2"/>
                </a:solidFill>
                <a:latin typeface="Times New Roman" panose="02020603050405020304" pitchFamily="18" charset="0"/>
              </a:rPr>
              <a:t>   </a:t>
            </a:r>
            <a:r>
              <a:rPr lang="zh-CN" altLang="en-US" sz="2400" dirty="0">
                <a:latin typeface="Times New Roman" panose="02020603050405020304" pitchFamily="18" charset="0"/>
              </a:rPr>
              <a:t>兴奋以局部电流方式在细胞和细胞间传播，实现心肌细胞的同步性活动。使整个心房或心室成为一个功能性合胞体。</a:t>
            </a:r>
            <a:endParaRPr lang="zh-CN" altLang="en-US" sz="1100" b="0" dirty="0">
              <a:latin typeface="Times New Roman" panose="02020603050405020304" pitchFamily="18" charset="0"/>
              <a:ea typeface="宋体" panose="02010600030101010101" pitchFamily="2" charset="-122"/>
            </a:endParaRPr>
          </a:p>
        </p:txBody>
      </p:sp>
      <p:graphicFrame>
        <p:nvGraphicFramePr>
          <p:cNvPr id="173060" name="Object 6"/>
          <p:cNvGraphicFramePr>
            <a:graphicFrameLocks noChangeAspect="1"/>
          </p:cNvGraphicFramePr>
          <p:nvPr/>
        </p:nvGraphicFramePr>
        <p:xfrm>
          <a:off x="3851275" y="2276475"/>
          <a:ext cx="4343400" cy="2651125"/>
        </p:xfrm>
        <a:graphic>
          <a:graphicData uri="http://schemas.openxmlformats.org/presentationml/2006/ole">
            <mc:AlternateContent xmlns:mc="http://schemas.openxmlformats.org/markup-compatibility/2006">
              <mc:Choice xmlns:v="urn:schemas-microsoft-com:vml" Requires="v">
                <p:oleObj r:id="rId2" imgW="4181475" imgH="2781300" progId="Paint.Picture">
                  <p:embed/>
                </p:oleObj>
              </mc:Choice>
              <mc:Fallback>
                <p:oleObj r:id="rId2" imgW="4181475" imgH="2781300" progId="Paint.Picture">
                  <p:embed/>
                  <p:pic>
                    <p:nvPicPr>
                      <p:cNvPr id="0" name="图片 3101"/>
                      <p:cNvPicPr/>
                      <p:nvPr/>
                    </p:nvPicPr>
                    <p:blipFill>
                      <a:blip r:embed="rId3"/>
                      <a:stretch>
                        <a:fillRect/>
                      </a:stretch>
                    </p:blipFill>
                    <p:spPr>
                      <a:xfrm>
                        <a:off x="3851275" y="2276475"/>
                        <a:ext cx="4343400" cy="2651125"/>
                      </a:xfrm>
                      <a:prstGeom prst="rect">
                        <a:avLst/>
                      </a:prstGeom>
                      <a:noFill/>
                      <a:ln w="38100">
                        <a:noFill/>
                        <a:miter/>
                      </a:ln>
                    </p:spPr>
                  </p:pic>
                </p:oleObj>
              </mc:Fallback>
            </mc:AlternateContent>
          </a:graphicData>
        </a:graphic>
      </p:graphicFrame>
    </p:spTree>
  </p:cSld>
  <p:clrMapOvr>
    <a:masterClrMapping/>
  </p:clrMapOvr>
  <p:transition advClick="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3"/>
          <p:cNvSpPr/>
          <p:nvPr/>
        </p:nvSpPr>
        <p:spPr>
          <a:xfrm>
            <a:off x="468313" y="765175"/>
            <a:ext cx="8153400" cy="1200329"/>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FF3300"/>
                </a:solidFill>
                <a:latin typeface="+mj-ea"/>
                <a:ea typeface="+mj-ea"/>
              </a:rPr>
              <a:t>传导特点和意义：</a:t>
            </a:r>
            <a:r>
              <a:rPr lang="zh-CN" altLang="en-US" sz="2400" dirty="0">
                <a:latin typeface="+mj-ea"/>
                <a:ea typeface="+mj-ea"/>
              </a:rPr>
              <a:t>不同心肌细胞的传导性不同，所以兴奋在心脏各个部位传播的速度是不相同的。</a:t>
            </a:r>
            <a:r>
              <a:rPr lang="zh-CN" altLang="en-US" sz="1100" b="0" dirty="0">
                <a:latin typeface="+mj-ea"/>
                <a:ea typeface="+mj-ea"/>
              </a:rPr>
              <a:t> </a:t>
            </a:r>
          </a:p>
        </p:txBody>
      </p:sp>
      <p:sp>
        <p:nvSpPr>
          <p:cNvPr id="174083" name="Rectangle 5"/>
          <p:cNvSpPr/>
          <p:nvPr/>
        </p:nvSpPr>
        <p:spPr>
          <a:xfrm>
            <a:off x="755650" y="2420938"/>
            <a:ext cx="3744913" cy="341632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200000"/>
              </a:lnSpc>
              <a:spcBef>
                <a:spcPct val="0"/>
              </a:spcBef>
              <a:buClrTx/>
              <a:buSzTx/>
              <a:buFontTx/>
              <a:buNone/>
            </a:pPr>
            <a:r>
              <a:rPr lang="zh-CN" altLang="en-US" sz="2400" dirty="0">
                <a:solidFill>
                  <a:srgbClr val="FF3399"/>
                </a:solidFill>
                <a:latin typeface="+mj-ea"/>
                <a:ea typeface="+mj-ea"/>
              </a:rPr>
              <a:t>   心房肌：</a:t>
            </a:r>
            <a:r>
              <a:rPr lang="zh-CN" altLang="en-US" sz="2400" dirty="0">
                <a:solidFill>
                  <a:srgbClr val="000000"/>
                </a:solidFill>
                <a:latin typeface="+mj-ea"/>
                <a:ea typeface="+mj-ea"/>
              </a:rPr>
              <a:t>0.4</a:t>
            </a:r>
            <a:r>
              <a:rPr lang="en-US" altLang="zh-CN" sz="2400" dirty="0">
                <a:solidFill>
                  <a:srgbClr val="000000"/>
                </a:solidFill>
                <a:latin typeface="+mj-ea"/>
                <a:ea typeface="+mj-ea"/>
              </a:rPr>
              <a:t>m／s</a:t>
            </a:r>
          </a:p>
          <a:p>
            <a:pPr marL="0" lvl="0" indent="0" eaLnBrk="1" hangingPunct="1">
              <a:lnSpc>
                <a:spcPct val="200000"/>
              </a:lnSpc>
              <a:spcBef>
                <a:spcPct val="0"/>
              </a:spcBef>
              <a:buClrTx/>
              <a:buSzTx/>
              <a:buFontTx/>
              <a:buNone/>
            </a:pPr>
            <a:r>
              <a:rPr lang="zh-CN" altLang="en-US" sz="2400" dirty="0">
                <a:solidFill>
                  <a:srgbClr val="000000"/>
                </a:solidFill>
                <a:latin typeface="+mj-ea"/>
                <a:ea typeface="+mj-ea"/>
              </a:rPr>
              <a:t>   </a:t>
            </a:r>
            <a:r>
              <a:rPr lang="zh-CN" altLang="en-US" sz="2400" dirty="0">
                <a:solidFill>
                  <a:srgbClr val="FF3399"/>
                </a:solidFill>
                <a:latin typeface="+mj-ea"/>
                <a:ea typeface="+mj-ea"/>
              </a:rPr>
              <a:t>结  区：</a:t>
            </a:r>
            <a:r>
              <a:rPr lang="zh-CN" altLang="en-US" sz="2400" dirty="0">
                <a:solidFill>
                  <a:srgbClr val="0099FF"/>
                </a:solidFill>
                <a:latin typeface="+mj-ea"/>
                <a:ea typeface="+mj-ea"/>
              </a:rPr>
              <a:t>0.02</a:t>
            </a:r>
            <a:r>
              <a:rPr lang="en-US" altLang="zh-CN" sz="2400" dirty="0">
                <a:solidFill>
                  <a:srgbClr val="0099FF"/>
                </a:solidFill>
                <a:latin typeface="+mj-ea"/>
                <a:ea typeface="+mj-ea"/>
              </a:rPr>
              <a:t>m／s</a:t>
            </a:r>
            <a:r>
              <a:rPr lang="zh-CN" altLang="en-US" sz="2400" dirty="0">
                <a:solidFill>
                  <a:srgbClr val="000000"/>
                </a:solidFill>
                <a:latin typeface="+mj-ea"/>
                <a:ea typeface="+mj-ea"/>
              </a:rPr>
              <a:t> </a:t>
            </a:r>
            <a:endParaRPr lang="en-US" altLang="zh-CN" sz="2400" dirty="0">
              <a:solidFill>
                <a:srgbClr val="000000"/>
              </a:solidFill>
              <a:latin typeface="+mj-ea"/>
              <a:ea typeface="+mj-ea"/>
            </a:endParaRPr>
          </a:p>
          <a:p>
            <a:pPr marL="0" lvl="0" indent="0" eaLnBrk="1" hangingPunct="1">
              <a:lnSpc>
                <a:spcPct val="200000"/>
              </a:lnSpc>
              <a:spcBef>
                <a:spcPct val="0"/>
              </a:spcBef>
              <a:buClrTx/>
              <a:buSzTx/>
              <a:buFontTx/>
              <a:buNone/>
            </a:pPr>
            <a:r>
              <a:rPr lang="zh-CN" altLang="en-US" sz="2400" dirty="0">
                <a:solidFill>
                  <a:srgbClr val="000000"/>
                </a:solidFill>
                <a:latin typeface="+mj-ea"/>
                <a:ea typeface="+mj-ea"/>
              </a:rPr>
              <a:t>   </a:t>
            </a:r>
            <a:r>
              <a:rPr lang="zh-CN" altLang="en-US" sz="2400" dirty="0">
                <a:solidFill>
                  <a:srgbClr val="FF3399"/>
                </a:solidFill>
                <a:latin typeface="+mj-ea"/>
                <a:ea typeface="+mj-ea"/>
              </a:rPr>
              <a:t>浦肯野纤维:</a:t>
            </a:r>
            <a:r>
              <a:rPr lang="zh-CN" altLang="en-US" sz="2400" dirty="0">
                <a:solidFill>
                  <a:srgbClr val="000000"/>
                </a:solidFill>
                <a:latin typeface="+mj-ea"/>
                <a:ea typeface="+mj-ea"/>
              </a:rPr>
              <a:t> 4</a:t>
            </a:r>
            <a:r>
              <a:rPr lang="en-US" altLang="zh-CN" sz="2400" dirty="0">
                <a:solidFill>
                  <a:srgbClr val="000000"/>
                </a:solidFill>
                <a:latin typeface="+mj-ea"/>
                <a:ea typeface="+mj-ea"/>
              </a:rPr>
              <a:t>m／s</a:t>
            </a:r>
          </a:p>
          <a:p>
            <a:pPr marL="0" lvl="0" indent="0" eaLnBrk="1" hangingPunct="1">
              <a:lnSpc>
                <a:spcPct val="200000"/>
              </a:lnSpc>
              <a:spcBef>
                <a:spcPct val="0"/>
              </a:spcBef>
              <a:buClrTx/>
              <a:buSzTx/>
              <a:buFontTx/>
              <a:buNone/>
            </a:pPr>
            <a:r>
              <a:rPr lang="zh-CN" altLang="en-US" sz="2400" dirty="0">
                <a:solidFill>
                  <a:srgbClr val="FF3399"/>
                </a:solidFill>
                <a:latin typeface="+mj-ea"/>
                <a:ea typeface="+mj-ea"/>
              </a:rPr>
              <a:t>   心室肌：</a:t>
            </a:r>
            <a:r>
              <a:rPr lang="zh-CN" altLang="en-US" sz="2400" dirty="0">
                <a:solidFill>
                  <a:srgbClr val="000000"/>
                </a:solidFill>
                <a:latin typeface="+mj-ea"/>
                <a:ea typeface="+mj-ea"/>
              </a:rPr>
              <a:t>1</a:t>
            </a:r>
            <a:r>
              <a:rPr lang="en-US" altLang="zh-CN" sz="2400" dirty="0">
                <a:solidFill>
                  <a:srgbClr val="000000"/>
                </a:solidFill>
                <a:latin typeface="+mj-ea"/>
                <a:ea typeface="+mj-ea"/>
              </a:rPr>
              <a:t>m／s </a:t>
            </a:r>
          </a:p>
          <a:p>
            <a:pPr marL="0" lvl="0" indent="0" eaLnBrk="1" hangingPunct="1">
              <a:lnSpc>
                <a:spcPct val="100000"/>
              </a:lnSpc>
              <a:spcBef>
                <a:spcPct val="0"/>
              </a:spcBef>
              <a:buClrTx/>
              <a:buSzTx/>
              <a:buFontTx/>
              <a:buNone/>
            </a:pPr>
            <a:r>
              <a:rPr lang="zh-CN" altLang="en-US" sz="2400" dirty="0">
                <a:solidFill>
                  <a:srgbClr val="000000"/>
                </a:solidFill>
                <a:latin typeface="+mj-ea"/>
                <a:ea typeface="+mj-ea"/>
              </a:rPr>
              <a:t>  </a:t>
            </a:r>
            <a:r>
              <a:rPr lang="en-US" altLang="zh-CN" sz="2400" dirty="0">
                <a:solidFill>
                  <a:srgbClr val="000000"/>
                </a:solidFill>
                <a:latin typeface="+mj-ea"/>
                <a:ea typeface="+mj-ea"/>
              </a:rPr>
              <a:t>  </a:t>
            </a:r>
            <a:r>
              <a:rPr lang="en-US" altLang="zh-CN" sz="1100" b="0" dirty="0">
                <a:latin typeface="+mj-ea"/>
                <a:ea typeface="+mj-ea"/>
              </a:rPr>
              <a:t> </a:t>
            </a:r>
          </a:p>
        </p:txBody>
      </p:sp>
      <p:graphicFrame>
        <p:nvGraphicFramePr>
          <p:cNvPr id="151555" name="Object 3"/>
          <p:cNvGraphicFramePr>
            <a:graphicFrameLocks noChangeAspect="1"/>
          </p:cNvGraphicFramePr>
          <p:nvPr/>
        </p:nvGraphicFramePr>
        <p:xfrm>
          <a:off x="5488305" y="2225040"/>
          <a:ext cx="3133725" cy="4117975"/>
        </p:xfrm>
        <a:graphic>
          <a:graphicData uri="http://schemas.openxmlformats.org/presentationml/2006/ole">
            <mc:AlternateContent xmlns:mc="http://schemas.openxmlformats.org/markup-compatibility/2006">
              <mc:Choice xmlns:v="urn:schemas-microsoft-com:vml" Requires="v">
                <p:oleObj r:id="rId2" imgW="11390630" imgH="9078595" progId="Photoshop.Image.6">
                  <p:embed/>
                </p:oleObj>
              </mc:Choice>
              <mc:Fallback>
                <p:oleObj r:id="rId2" imgW="11390630" imgH="9078595" progId="Photoshop.Image.6">
                  <p:embed/>
                  <p:pic>
                    <p:nvPicPr>
                      <p:cNvPr id="0" name="图片 3086"/>
                      <p:cNvPicPr/>
                      <p:nvPr/>
                    </p:nvPicPr>
                    <p:blipFill>
                      <a:blip r:embed="rId3"/>
                      <a:stretch>
                        <a:fillRect/>
                      </a:stretch>
                    </p:blipFill>
                    <p:spPr>
                      <a:xfrm>
                        <a:off x="5488305" y="2225040"/>
                        <a:ext cx="3133725" cy="4117975"/>
                      </a:xfrm>
                      <a:prstGeom prst="rect">
                        <a:avLst/>
                      </a:prstGeom>
                      <a:noFill/>
                      <a:ln w="38100">
                        <a:noFill/>
                        <a:miter/>
                      </a:ln>
                    </p:spPr>
                  </p:pic>
                </p:oleObj>
              </mc:Fallback>
            </mc:AlternateContent>
          </a:graphicData>
        </a:graphic>
      </p:graphicFrame>
    </p:spTree>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4"/>
          <p:cNvSpPr/>
          <p:nvPr/>
        </p:nvSpPr>
        <p:spPr>
          <a:xfrm>
            <a:off x="504031" y="512371"/>
            <a:ext cx="8496300" cy="142192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chemeClr val="hlink"/>
                </a:solidFill>
                <a:latin typeface="+mj-ea"/>
                <a:ea typeface="+mj-ea"/>
              </a:rPr>
              <a:t>（</a:t>
            </a:r>
            <a:r>
              <a:rPr lang="en-US" altLang="zh-CN" sz="2400" dirty="0">
                <a:solidFill>
                  <a:schemeClr val="hlink"/>
                </a:solidFill>
                <a:latin typeface="+mj-ea"/>
                <a:ea typeface="+mj-ea"/>
              </a:rPr>
              <a:t>1</a:t>
            </a:r>
            <a:r>
              <a:rPr lang="zh-CN" altLang="en-US" sz="2400" dirty="0">
                <a:solidFill>
                  <a:schemeClr val="hlink"/>
                </a:solidFill>
                <a:latin typeface="+mj-ea"/>
                <a:ea typeface="+mj-ea"/>
              </a:rPr>
              <a:t>）</a:t>
            </a:r>
            <a:r>
              <a:rPr lang="zh-CN" altLang="en-US" sz="2400" u="sng" dirty="0">
                <a:solidFill>
                  <a:schemeClr val="hlink"/>
                </a:solidFill>
                <a:latin typeface="+mj-ea"/>
                <a:ea typeface="+mj-ea"/>
              </a:rPr>
              <a:t>心房内</a:t>
            </a:r>
            <a:r>
              <a:rPr lang="zh-CN" altLang="en-US" sz="2400" dirty="0">
                <a:solidFill>
                  <a:schemeClr val="hlink"/>
                </a:solidFill>
                <a:latin typeface="+mj-ea"/>
                <a:ea typeface="+mj-ea"/>
              </a:rPr>
              <a:t>兴奋传播：</a:t>
            </a:r>
            <a:r>
              <a:rPr lang="zh-CN" altLang="en-US" sz="2400" dirty="0">
                <a:latin typeface="+mj-ea"/>
                <a:ea typeface="+mj-ea"/>
              </a:rPr>
              <a:t>由窦房结产生的兴奋经优势通路由右</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心房迅速传至左心房和房室交界。</a:t>
            </a:r>
          </a:p>
          <a:p>
            <a:pPr marL="0" lvl="0" indent="0" eaLnBrk="1" hangingPunct="1">
              <a:spcBef>
                <a:spcPct val="0"/>
              </a:spcBef>
              <a:buClrTx/>
              <a:buSzTx/>
              <a:buFontTx/>
              <a:buNone/>
            </a:pPr>
            <a:r>
              <a:rPr lang="zh-CN" altLang="en-US" sz="2400" dirty="0">
                <a:latin typeface="+mj-ea"/>
                <a:ea typeface="+mj-ea"/>
              </a:rPr>
              <a:t>    </a:t>
            </a:r>
            <a:r>
              <a:rPr lang="zh-CN" altLang="en-US" sz="2400" dirty="0">
                <a:solidFill>
                  <a:srgbClr val="FF0000"/>
                </a:solidFill>
                <a:latin typeface="+mj-ea"/>
                <a:ea typeface="+mj-ea"/>
              </a:rPr>
              <a:t>意义</a:t>
            </a:r>
            <a:r>
              <a:rPr lang="zh-CN" altLang="en-US" sz="2400" dirty="0">
                <a:latin typeface="+mj-ea"/>
                <a:ea typeface="+mj-ea"/>
              </a:rPr>
              <a:t>：使左右心房同步收缩；防止异位室上心律的发生。</a:t>
            </a:r>
          </a:p>
        </p:txBody>
      </p:sp>
      <p:sp>
        <p:nvSpPr>
          <p:cNvPr id="175107" name="Rectangle 6"/>
          <p:cNvSpPr/>
          <p:nvPr/>
        </p:nvSpPr>
        <p:spPr>
          <a:xfrm>
            <a:off x="323850" y="4797425"/>
            <a:ext cx="8208590" cy="1421928"/>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chemeClr val="hlink"/>
                </a:solidFill>
                <a:latin typeface="+mj-ea"/>
                <a:ea typeface="+mj-ea"/>
              </a:rPr>
              <a:t> （</a:t>
            </a:r>
            <a:r>
              <a:rPr lang="en-US" altLang="zh-CN" sz="2400" dirty="0">
                <a:solidFill>
                  <a:schemeClr val="hlink"/>
                </a:solidFill>
                <a:latin typeface="+mj-ea"/>
                <a:ea typeface="+mj-ea"/>
              </a:rPr>
              <a:t>3</a:t>
            </a:r>
            <a:r>
              <a:rPr lang="zh-CN" altLang="en-US" sz="2400" dirty="0">
                <a:solidFill>
                  <a:schemeClr val="hlink"/>
                </a:solidFill>
                <a:latin typeface="+mj-ea"/>
                <a:ea typeface="+mj-ea"/>
              </a:rPr>
              <a:t>）</a:t>
            </a:r>
            <a:r>
              <a:rPr lang="zh-CN" altLang="en-US" sz="2400" u="sng" dirty="0">
                <a:solidFill>
                  <a:schemeClr val="hlink"/>
                </a:solidFill>
                <a:latin typeface="+mj-ea"/>
                <a:ea typeface="+mj-ea"/>
              </a:rPr>
              <a:t>心室内</a:t>
            </a:r>
            <a:r>
              <a:rPr lang="zh-CN" altLang="en-US" sz="2400" dirty="0">
                <a:solidFill>
                  <a:schemeClr val="hlink"/>
                </a:solidFill>
                <a:latin typeface="+mj-ea"/>
                <a:ea typeface="+mj-ea"/>
              </a:rPr>
              <a:t>兴奋传播：</a:t>
            </a:r>
            <a:r>
              <a:rPr lang="zh-CN" altLang="en-US" sz="2400" dirty="0">
                <a:latin typeface="+mj-ea"/>
                <a:ea typeface="+mj-ea"/>
              </a:rPr>
              <a:t>由心房传至心室的兴奋经房室束、 </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左右束支及浦纤维网迅速传至左右心室。</a:t>
            </a:r>
          </a:p>
          <a:p>
            <a:pPr marL="0" lvl="0" indent="0" eaLnBrk="1" hangingPunct="1">
              <a:spcBef>
                <a:spcPct val="0"/>
              </a:spcBef>
              <a:buClrTx/>
              <a:buSzTx/>
              <a:buFontTx/>
              <a:buNone/>
            </a:pPr>
            <a:r>
              <a:rPr lang="zh-CN" altLang="en-US" sz="2400" dirty="0">
                <a:solidFill>
                  <a:srgbClr val="FF0000"/>
                </a:solidFill>
                <a:latin typeface="+mj-ea"/>
                <a:ea typeface="+mj-ea"/>
              </a:rPr>
              <a:t>      意义：</a:t>
            </a:r>
            <a:r>
              <a:rPr lang="zh-CN" altLang="en-US" sz="2400" dirty="0">
                <a:latin typeface="+mj-ea"/>
                <a:ea typeface="+mj-ea"/>
              </a:rPr>
              <a:t>使左右心室同步收缩。</a:t>
            </a:r>
          </a:p>
        </p:txBody>
      </p:sp>
      <p:sp>
        <p:nvSpPr>
          <p:cNvPr id="175108" name="Rectangle 7"/>
          <p:cNvSpPr/>
          <p:nvPr/>
        </p:nvSpPr>
        <p:spPr>
          <a:xfrm>
            <a:off x="504032" y="2203902"/>
            <a:ext cx="8243466" cy="2308324"/>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chemeClr val="hlink"/>
                </a:solidFill>
                <a:latin typeface="+mj-ea"/>
                <a:ea typeface="+mj-ea"/>
              </a:rPr>
              <a:t>（</a:t>
            </a:r>
            <a:r>
              <a:rPr lang="en-US" altLang="zh-CN" sz="2400" dirty="0">
                <a:solidFill>
                  <a:schemeClr val="hlink"/>
                </a:solidFill>
                <a:latin typeface="+mj-ea"/>
                <a:ea typeface="+mj-ea"/>
              </a:rPr>
              <a:t>2</a:t>
            </a:r>
            <a:r>
              <a:rPr lang="zh-CN" altLang="en-US" sz="2400" dirty="0">
                <a:solidFill>
                  <a:schemeClr val="hlink"/>
                </a:solidFill>
                <a:latin typeface="+mj-ea"/>
                <a:ea typeface="+mj-ea"/>
              </a:rPr>
              <a:t>）</a:t>
            </a:r>
            <a:r>
              <a:rPr lang="zh-CN" altLang="en-US" sz="2400" u="sng" dirty="0">
                <a:solidFill>
                  <a:schemeClr val="hlink"/>
                </a:solidFill>
                <a:latin typeface="+mj-ea"/>
                <a:ea typeface="+mj-ea"/>
              </a:rPr>
              <a:t>房室交界</a:t>
            </a:r>
            <a:r>
              <a:rPr lang="zh-CN" altLang="en-US" sz="2400" dirty="0">
                <a:solidFill>
                  <a:schemeClr val="hlink"/>
                </a:solidFill>
                <a:latin typeface="+mj-ea"/>
                <a:ea typeface="+mj-ea"/>
              </a:rPr>
              <a:t>传播：</a:t>
            </a:r>
            <a:r>
              <a:rPr lang="zh-CN" altLang="en-US" sz="2400" dirty="0">
                <a:latin typeface="+mj-ea"/>
                <a:ea typeface="+mj-ea"/>
              </a:rPr>
              <a:t>房室交界区不仅是兴奋由心房进入心   </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室的唯一通道，而且也是兴奋传导速度较慢的部位。</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兴奋在交界区传导速度减慢的现象称为房-室延搁  </a:t>
            </a:r>
            <a:endParaRPr lang="en-US" altLang="zh-CN" sz="2400" dirty="0">
              <a:latin typeface="+mj-ea"/>
              <a:ea typeface="+mj-ea"/>
            </a:endParaRPr>
          </a:p>
          <a:p>
            <a:pPr marL="0" lvl="0" indent="0" eaLnBrk="1" hangingPunct="1">
              <a:spcBef>
                <a:spcPct val="0"/>
              </a:spcBef>
              <a:buClrTx/>
              <a:buSzTx/>
              <a:buFontTx/>
              <a:buNone/>
            </a:pPr>
            <a:r>
              <a:rPr lang="en-US" altLang="zh-CN" sz="2400" dirty="0">
                <a:latin typeface="+mj-ea"/>
                <a:ea typeface="+mj-ea"/>
              </a:rPr>
              <a:t>     </a:t>
            </a:r>
            <a:r>
              <a:rPr lang="zh-CN" altLang="en-US" sz="2400" dirty="0">
                <a:latin typeface="+mj-ea"/>
                <a:ea typeface="+mj-ea"/>
              </a:rPr>
              <a:t>(</a:t>
            </a:r>
            <a:r>
              <a:rPr lang="en-US" altLang="zh-CN" sz="2400" dirty="0">
                <a:latin typeface="+mj-ea"/>
                <a:ea typeface="+mj-ea"/>
              </a:rPr>
              <a:t>atrioventricular de1ay)。</a:t>
            </a:r>
          </a:p>
          <a:p>
            <a:pPr marL="0" lvl="0" indent="0" eaLnBrk="1" hangingPunct="1">
              <a:spcBef>
                <a:spcPct val="0"/>
              </a:spcBef>
              <a:buClrTx/>
              <a:buSzTx/>
              <a:buFontTx/>
              <a:buNone/>
            </a:pPr>
            <a:r>
              <a:rPr lang="zh-CN" altLang="en-US" sz="2400" dirty="0">
                <a:solidFill>
                  <a:schemeClr val="accent2"/>
                </a:solidFill>
                <a:latin typeface="+mj-ea"/>
                <a:ea typeface="+mj-ea"/>
              </a:rPr>
              <a:t>     </a:t>
            </a:r>
            <a:r>
              <a:rPr lang="zh-CN" altLang="en-US" sz="2400" dirty="0">
                <a:solidFill>
                  <a:srgbClr val="FF0000"/>
                </a:solidFill>
                <a:latin typeface="+mj-ea"/>
                <a:ea typeface="+mj-ea"/>
              </a:rPr>
              <a:t>意义</a:t>
            </a:r>
            <a:r>
              <a:rPr lang="zh-CN" altLang="en-US" sz="2400" dirty="0">
                <a:latin typeface="+mj-ea"/>
                <a:ea typeface="+mj-ea"/>
              </a:rPr>
              <a:t>：防止发生心房和心室的收缩在时间上重叠。</a:t>
            </a:r>
          </a:p>
        </p:txBody>
      </p:sp>
    </p:spTree>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p:cNvSpPr/>
          <p:nvPr/>
        </p:nvSpPr>
        <p:spPr>
          <a:xfrm>
            <a:off x="306772" y="188640"/>
            <a:ext cx="5688013" cy="5847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3200" dirty="0">
                <a:solidFill>
                  <a:srgbClr val="C00000"/>
                </a:solidFill>
                <a:latin typeface="Arial" panose="020B0604020202020204" pitchFamily="34" charset="0"/>
              </a:rPr>
              <a:t>2</a:t>
            </a:r>
            <a:r>
              <a:rPr lang="zh-CN" altLang="en-US" sz="3200" dirty="0">
                <a:solidFill>
                  <a:srgbClr val="C00000"/>
                </a:solidFill>
                <a:latin typeface="Arial" panose="020B0604020202020204" pitchFamily="34" charset="0"/>
              </a:rPr>
              <a:t>、影响传导性的因素</a:t>
            </a:r>
            <a:r>
              <a:rPr lang="zh-CN" altLang="en-US" sz="3200" b="0" dirty="0">
                <a:solidFill>
                  <a:srgbClr val="C00000"/>
                </a:solidFill>
                <a:latin typeface="Arial" panose="020B0604020202020204" pitchFamily="34" charset="0"/>
                <a:ea typeface="宋体" panose="02010600030101010101" pitchFamily="2" charset="-122"/>
              </a:rPr>
              <a:t> </a:t>
            </a:r>
          </a:p>
        </p:txBody>
      </p:sp>
      <p:sp>
        <p:nvSpPr>
          <p:cNvPr id="176131" name="Rectangle 4"/>
          <p:cNvSpPr/>
          <p:nvPr/>
        </p:nvSpPr>
        <p:spPr>
          <a:xfrm>
            <a:off x="169311" y="773415"/>
            <a:ext cx="5940089" cy="6106993"/>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200" dirty="0">
                <a:latin typeface="+mj-ea"/>
                <a:ea typeface="+mj-ea"/>
              </a:rPr>
              <a:t>  (1)结构因素：</a:t>
            </a:r>
          </a:p>
          <a:p>
            <a:pPr marL="0" lvl="0" indent="0" eaLnBrk="1" hangingPunct="1">
              <a:lnSpc>
                <a:spcPct val="150000"/>
              </a:lnSpc>
              <a:spcBef>
                <a:spcPct val="0"/>
              </a:spcBef>
              <a:buClrTx/>
              <a:buSzTx/>
              <a:buFontTx/>
              <a:buNone/>
            </a:pPr>
            <a:r>
              <a:rPr lang="zh-CN" altLang="en-US" sz="2200" dirty="0">
                <a:solidFill>
                  <a:srgbClr val="A50021"/>
                </a:solidFill>
                <a:latin typeface="+mj-ea"/>
                <a:ea typeface="+mj-ea"/>
              </a:rPr>
              <a:t>    </a:t>
            </a:r>
            <a:r>
              <a:rPr lang="zh-CN" altLang="en-US" sz="2200" dirty="0">
                <a:solidFill>
                  <a:srgbClr val="C00000"/>
                </a:solidFill>
                <a:latin typeface="+mj-ea"/>
                <a:ea typeface="+mj-ea"/>
              </a:rPr>
              <a:t>细胞的直径</a:t>
            </a:r>
            <a:r>
              <a:rPr lang="zh-CN" altLang="en-US" sz="2200" dirty="0">
                <a:solidFill>
                  <a:srgbClr val="FF3300"/>
                </a:solidFill>
                <a:latin typeface="+mj-ea"/>
                <a:ea typeface="+mj-ea"/>
              </a:rPr>
              <a:t>：</a:t>
            </a:r>
            <a:r>
              <a:rPr lang="zh-CN" altLang="en-US" sz="2200" dirty="0">
                <a:latin typeface="+mj-ea"/>
                <a:ea typeface="+mj-ea"/>
              </a:rPr>
              <a:t>与细胞内的电阻呈反变关系。</a:t>
            </a:r>
            <a:r>
              <a:rPr lang="zh-CN" altLang="en-US" sz="2200" dirty="0">
                <a:solidFill>
                  <a:srgbClr val="C00000"/>
                </a:solidFill>
                <a:latin typeface="+mj-ea"/>
                <a:ea typeface="+mj-ea"/>
              </a:rPr>
              <a:t>普肯野</a:t>
            </a:r>
            <a:r>
              <a:rPr lang="zh-CN" altLang="en-US" sz="2200" dirty="0">
                <a:latin typeface="+mj-ea"/>
                <a:ea typeface="+mj-ea"/>
              </a:rPr>
              <a:t>细胞的直径最大，可达70</a:t>
            </a:r>
            <a:r>
              <a:rPr lang="en-US" altLang="zh-CN" sz="2200" dirty="0">
                <a:latin typeface="+mj-ea"/>
                <a:ea typeface="+mj-ea"/>
              </a:rPr>
              <a:t>µ</a:t>
            </a:r>
            <a:r>
              <a:rPr lang="en-US" altLang="zh-CN" sz="2200" dirty="0">
                <a:latin typeface="+mj-ea"/>
                <a:ea typeface="+mj-ea"/>
                <a:cs typeface="Times New Roman" panose="02020603050405020304" pitchFamily="18" charset="0"/>
              </a:rPr>
              <a:t>m</a:t>
            </a:r>
            <a:r>
              <a:rPr lang="zh-CN" altLang="en-US" sz="2200" dirty="0">
                <a:latin typeface="+mj-ea"/>
                <a:ea typeface="+mj-ea"/>
                <a:cs typeface="Times New Roman" panose="02020603050405020304" pitchFamily="18" charset="0"/>
              </a:rPr>
              <a:t>；</a:t>
            </a:r>
            <a:r>
              <a:rPr lang="zh-CN" altLang="en-US" sz="2200" dirty="0">
                <a:solidFill>
                  <a:srgbClr val="FF0000"/>
                </a:solidFill>
                <a:latin typeface="+mj-ea"/>
                <a:ea typeface="+mj-ea"/>
                <a:cs typeface="Times New Roman" panose="02020603050405020304" pitchFamily="18" charset="0"/>
              </a:rPr>
              <a:t>结区</a:t>
            </a:r>
            <a:r>
              <a:rPr lang="zh-CN" altLang="en-US" sz="2200" dirty="0">
                <a:latin typeface="+mj-ea"/>
                <a:ea typeface="+mj-ea"/>
                <a:cs typeface="Times New Roman" panose="02020603050405020304" pitchFamily="18" charset="0"/>
              </a:rPr>
              <a:t>细胞直径约3</a:t>
            </a:r>
            <a:r>
              <a:rPr lang="en-US" altLang="zh-CN" sz="2200" dirty="0">
                <a:latin typeface="+mj-ea"/>
                <a:ea typeface="+mj-ea"/>
              </a:rPr>
              <a:t>µm</a:t>
            </a:r>
            <a:r>
              <a:rPr lang="zh-CN" altLang="en-US" sz="2200" dirty="0">
                <a:solidFill>
                  <a:srgbClr val="C00000"/>
                </a:solidFill>
                <a:latin typeface="+mj-ea"/>
                <a:ea typeface="+mj-ea"/>
              </a:rPr>
              <a:t>细胞间缝隙连接的数量和功能状态</a:t>
            </a:r>
            <a:r>
              <a:rPr lang="zh-CN" altLang="en-US" sz="2200" dirty="0">
                <a:solidFill>
                  <a:srgbClr val="FF3300"/>
                </a:solidFill>
                <a:latin typeface="+mj-ea"/>
                <a:ea typeface="+mj-ea"/>
              </a:rPr>
              <a:t>：</a:t>
            </a:r>
            <a:r>
              <a:rPr lang="zh-CN" altLang="en-US" sz="2200" dirty="0">
                <a:latin typeface="+mj-ea"/>
                <a:ea typeface="+mj-ea"/>
              </a:rPr>
              <a:t>某些病理情况</a:t>
            </a:r>
            <a:r>
              <a:rPr lang="zh-CN" altLang="en-US" sz="2200" dirty="0">
                <a:latin typeface="+mj-ea"/>
              </a:rPr>
              <a:t>下，</a:t>
            </a:r>
            <a:r>
              <a:rPr lang="zh-CN" altLang="en-US" sz="2200" dirty="0">
                <a:latin typeface="+mj-ea"/>
                <a:ea typeface="+mj-ea"/>
              </a:rPr>
              <a:t>如心肌缺血等，细胞间缝隙连接可以关闭。</a:t>
            </a:r>
          </a:p>
          <a:p>
            <a:pPr marL="0" lvl="0" indent="0" eaLnBrk="1" hangingPunct="1">
              <a:lnSpc>
                <a:spcPct val="150000"/>
              </a:lnSpc>
              <a:spcBef>
                <a:spcPct val="0"/>
              </a:spcBef>
              <a:buClrTx/>
              <a:buSzTx/>
              <a:buFontTx/>
              <a:buNone/>
            </a:pPr>
            <a:r>
              <a:rPr lang="zh-CN" altLang="en-US" sz="2200" dirty="0">
                <a:solidFill>
                  <a:srgbClr val="A50021"/>
                </a:solidFill>
                <a:latin typeface="+mj-ea"/>
                <a:ea typeface="+mj-ea"/>
              </a:rPr>
              <a:t>  </a:t>
            </a:r>
            <a:r>
              <a:rPr lang="zh-CN" altLang="en-US" sz="2200" dirty="0">
                <a:latin typeface="+mj-ea"/>
                <a:ea typeface="+mj-ea"/>
              </a:rPr>
              <a:t>(2)生理因素：</a:t>
            </a:r>
          </a:p>
          <a:p>
            <a:pPr marL="0" lvl="0" indent="0" eaLnBrk="1" hangingPunct="1">
              <a:lnSpc>
                <a:spcPct val="150000"/>
              </a:lnSpc>
              <a:spcBef>
                <a:spcPct val="0"/>
              </a:spcBef>
              <a:buClrTx/>
              <a:buSzTx/>
              <a:buFontTx/>
              <a:buNone/>
            </a:pPr>
            <a:r>
              <a:rPr lang="zh-CN" altLang="en-US" sz="2200" dirty="0">
                <a:solidFill>
                  <a:srgbClr val="A50021"/>
                </a:solidFill>
                <a:latin typeface="+mj-ea"/>
                <a:ea typeface="+mj-ea"/>
              </a:rPr>
              <a:t>   </a:t>
            </a:r>
            <a:r>
              <a:rPr lang="zh-CN" altLang="en-US" sz="2200" dirty="0">
                <a:solidFill>
                  <a:srgbClr val="C00000"/>
                </a:solidFill>
                <a:latin typeface="+mj-ea"/>
                <a:ea typeface="+mj-ea"/>
              </a:rPr>
              <a:t>0期去极化的速度和幅度</a:t>
            </a:r>
            <a:r>
              <a:rPr lang="zh-CN" altLang="en-US" sz="2200" dirty="0">
                <a:solidFill>
                  <a:srgbClr val="FF3300"/>
                </a:solidFill>
                <a:latin typeface="+mj-ea"/>
                <a:ea typeface="+mj-ea"/>
              </a:rPr>
              <a:t>：</a:t>
            </a:r>
            <a:r>
              <a:rPr lang="zh-CN" altLang="en-US" sz="2200" dirty="0">
                <a:solidFill>
                  <a:srgbClr val="A50021"/>
                </a:solidFill>
                <a:latin typeface="+mj-ea"/>
                <a:ea typeface="+mj-ea"/>
              </a:rPr>
              <a:t> </a:t>
            </a:r>
            <a:r>
              <a:rPr lang="zh-CN" altLang="en-US" sz="2200" dirty="0">
                <a:latin typeface="+mj-ea"/>
                <a:ea typeface="+mj-ea"/>
              </a:rPr>
              <a:t>0期去极化的速度和幅度</a:t>
            </a:r>
            <a:r>
              <a:rPr lang="en-US" altLang="zh-CN" sz="2200" dirty="0">
                <a:latin typeface="+mj-ea"/>
                <a:ea typeface="+mj-ea"/>
              </a:rPr>
              <a:t> </a:t>
            </a:r>
            <a:r>
              <a:rPr lang="zh-CN" altLang="en-US" sz="2200" dirty="0">
                <a:latin typeface="+mj-ea"/>
                <a:ea typeface="+mj-ea"/>
              </a:rPr>
              <a:t>的增加，加快兴奋传导的速度。</a:t>
            </a:r>
          </a:p>
          <a:p>
            <a:pPr marL="0" lvl="0" indent="0" eaLnBrk="1" hangingPunct="1">
              <a:lnSpc>
                <a:spcPct val="150000"/>
              </a:lnSpc>
              <a:spcBef>
                <a:spcPct val="0"/>
              </a:spcBef>
              <a:buClrTx/>
              <a:buSzTx/>
              <a:buFontTx/>
              <a:buNone/>
            </a:pPr>
            <a:r>
              <a:rPr lang="zh-CN" altLang="en-US" sz="2200" dirty="0">
                <a:solidFill>
                  <a:srgbClr val="A50021"/>
                </a:solidFill>
                <a:latin typeface="+mj-ea"/>
                <a:ea typeface="+mj-ea"/>
              </a:rPr>
              <a:t>  </a:t>
            </a:r>
            <a:r>
              <a:rPr lang="zh-CN" altLang="en-US" sz="2200" dirty="0">
                <a:solidFill>
                  <a:srgbClr val="C00000"/>
                </a:solidFill>
                <a:latin typeface="+mj-ea"/>
                <a:ea typeface="+mj-ea"/>
              </a:rPr>
              <a:t>邻近未兴奋部位膜的兴奋性</a:t>
            </a:r>
            <a:r>
              <a:rPr lang="zh-CN" altLang="en-US" sz="2200" dirty="0">
                <a:solidFill>
                  <a:srgbClr val="A50021"/>
                </a:solidFill>
                <a:latin typeface="+mj-ea"/>
                <a:ea typeface="+mj-ea"/>
              </a:rPr>
              <a:t>：</a:t>
            </a:r>
            <a:r>
              <a:rPr lang="zh-CN" altLang="en-US" sz="2200" dirty="0">
                <a:latin typeface="+mj-ea"/>
                <a:ea typeface="+mj-ea"/>
              </a:rPr>
              <a:t>邻近未兴奋部位膜所处状态，决定其对兴奋的传导能力。如钠通道阻滞药的影响。</a:t>
            </a:r>
          </a:p>
        </p:txBody>
      </p:sp>
      <p:pic>
        <p:nvPicPr>
          <p:cNvPr id="2" name="图片 1">
            <a:extLst>
              <a:ext uri="{FF2B5EF4-FFF2-40B4-BE49-F238E27FC236}">
                <a16:creationId xmlns:a16="http://schemas.microsoft.com/office/drawing/2014/main" id="{BDFF8BB7-026E-9EF0-1A87-C4C96DD2859F}"/>
              </a:ext>
            </a:extLst>
          </p:cNvPr>
          <p:cNvPicPr>
            <a:picLocks noChangeAspect="1"/>
          </p:cNvPicPr>
          <p:nvPr/>
        </p:nvPicPr>
        <p:blipFill rotWithShape="1">
          <a:blip r:embed="rId2">
            <a:extLst>
              <a:ext uri="{28A0092B-C50C-407E-A947-70E740481C1C}">
                <a14:useLocalDpi xmlns:a14="http://schemas.microsoft.com/office/drawing/2010/main" val="0"/>
              </a:ext>
            </a:extLst>
          </a:blip>
          <a:srcRect l="62797" t="18500" r="2750" b="27250"/>
          <a:stretch/>
        </p:blipFill>
        <p:spPr>
          <a:xfrm>
            <a:off x="6120824" y="2132856"/>
            <a:ext cx="2819609" cy="2497368"/>
          </a:xfrm>
          <a:prstGeom prst="rect">
            <a:avLst/>
          </a:prstGeom>
        </p:spPr>
      </p:pic>
    </p:spTree>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p:nvPr/>
        </p:nvSpPr>
        <p:spPr>
          <a:xfrm>
            <a:off x="468630" y="189230"/>
            <a:ext cx="8249285" cy="521970"/>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solidFill>
                  <a:schemeClr val="tx1"/>
                </a:solidFill>
                <a:latin typeface="+mj-ea"/>
                <a:ea typeface="+mj-ea"/>
              </a:rPr>
              <a:t>四、心肌的收缩性</a:t>
            </a:r>
            <a:r>
              <a:rPr lang="zh-CN" altLang="en-US" dirty="0">
                <a:solidFill>
                  <a:schemeClr val="hlink"/>
                </a:solidFill>
                <a:latin typeface="+mj-ea"/>
                <a:ea typeface="+mj-ea"/>
              </a:rPr>
              <a:t>（</a:t>
            </a:r>
            <a:r>
              <a:rPr lang="zh-CN" altLang="en-US" dirty="0">
                <a:solidFill>
                  <a:srgbClr val="C00000"/>
                </a:solidFill>
                <a:latin typeface="+mj-ea"/>
                <a:ea typeface="+mj-ea"/>
              </a:rPr>
              <a:t>自学</a:t>
            </a:r>
            <a:r>
              <a:rPr lang="en-US" altLang="zh-CN" dirty="0">
                <a:solidFill>
                  <a:srgbClr val="C00000"/>
                </a:solidFill>
                <a:latin typeface="+mj-ea"/>
                <a:ea typeface="+mj-ea"/>
              </a:rPr>
              <a:t>-</a:t>
            </a:r>
            <a:r>
              <a:rPr lang="zh-CN" altLang="en-US" dirty="0">
                <a:solidFill>
                  <a:srgbClr val="C00000"/>
                </a:solidFill>
                <a:latin typeface="+mj-ea"/>
                <a:ea typeface="+mj-ea"/>
              </a:rPr>
              <a:t>注意与骨骼肌的比较</a:t>
            </a:r>
            <a:r>
              <a:rPr lang="zh-CN" altLang="en-US" dirty="0">
                <a:solidFill>
                  <a:schemeClr val="hlink"/>
                </a:solidFill>
                <a:latin typeface="+mj-ea"/>
                <a:ea typeface="+mj-ea"/>
              </a:rPr>
              <a:t>） </a:t>
            </a:r>
            <a:r>
              <a:rPr lang="zh-CN" altLang="en-US" dirty="0">
                <a:solidFill>
                  <a:srgbClr val="A50021"/>
                </a:solidFill>
                <a:latin typeface="+mj-ea"/>
                <a:ea typeface="+mj-ea"/>
              </a:rPr>
              <a:t> </a:t>
            </a:r>
          </a:p>
        </p:txBody>
      </p:sp>
      <p:sp>
        <p:nvSpPr>
          <p:cNvPr id="177155" name="Rectangle 3"/>
          <p:cNvSpPr/>
          <p:nvPr/>
        </p:nvSpPr>
        <p:spPr>
          <a:xfrm>
            <a:off x="323850" y="620713"/>
            <a:ext cx="8820150" cy="142192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1800" dirty="0">
                <a:solidFill>
                  <a:srgbClr val="0000FF"/>
                </a:solidFill>
                <a:latin typeface="+mj-ea"/>
                <a:ea typeface="+mj-ea"/>
              </a:rPr>
              <a:t> </a:t>
            </a:r>
            <a:r>
              <a:rPr lang="zh-CN" altLang="en-US" sz="2400" dirty="0">
                <a:solidFill>
                  <a:srgbClr val="0000FF"/>
                </a:solidFill>
                <a:latin typeface="+mj-ea"/>
                <a:ea typeface="+mj-ea"/>
              </a:rPr>
              <a:t>（一）收缩机制</a:t>
            </a:r>
            <a:r>
              <a:rPr lang="zh-CN" altLang="en-US" sz="2400" dirty="0">
                <a:solidFill>
                  <a:srgbClr val="FF66FF"/>
                </a:solidFill>
                <a:latin typeface="+mj-ea"/>
                <a:ea typeface="+mj-ea"/>
              </a:rPr>
              <a:t>   </a:t>
            </a:r>
            <a:r>
              <a:rPr lang="zh-CN" altLang="en-US" sz="2400" dirty="0">
                <a:solidFill>
                  <a:srgbClr val="000000"/>
                </a:solidFill>
                <a:latin typeface="+mj-ea"/>
                <a:ea typeface="+mj-ea"/>
              </a:rPr>
              <a:t>用滑行学说（</a:t>
            </a:r>
            <a:r>
              <a:rPr lang="en-US" altLang="zh-CN" sz="2400" dirty="0">
                <a:solidFill>
                  <a:srgbClr val="000000"/>
                </a:solidFill>
                <a:latin typeface="+mj-ea"/>
                <a:ea typeface="+mj-ea"/>
              </a:rPr>
              <a:t>sliding therory</a:t>
            </a:r>
            <a:r>
              <a:rPr lang="zh-CN" altLang="en-US" sz="2400" dirty="0">
                <a:solidFill>
                  <a:srgbClr val="000000"/>
                </a:solidFill>
                <a:latin typeface="+mj-ea"/>
                <a:ea typeface="+mj-ea"/>
              </a:rPr>
              <a:t>）来解释。心肌细胞兴奋时，通过兴奋-收缩耦联机制，触发心肌细胞收缩。</a:t>
            </a:r>
          </a:p>
          <a:p>
            <a:pPr marL="0" lvl="0" indent="0" eaLnBrk="1" hangingPunct="1">
              <a:spcBef>
                <a:spcPct val="0"/>
              </a:spcBef>
              <a:buClrTx/>
              <a:buSzTx/>
              <a:buFontTx/>
              <a:buNone/>
            </a:pPr>
            <a:r>
              <a:rPr lang="en-US" altLang="zh-CN" sz="2400" dirty="0">
                <a:solidFill>
                  <a:srgbClr val="0000FF"/>
                </a:solidFill>
                <a:latin typeface="+mj-ea"/>
                <a:ea typeface="+mj-ea"/>
              </a:rPr>
              <a:t>  (</a:t>
            </a:r>
            <a:r>
              <a:rPr lang="zh-CN" altLang="en-US" sz="2400" dirty="0">
                <a:solidFill>
                  <a:srgbClr val="0000FF"/>
                </a:solidFill>
                <a:latin typeface="+mj-ea"/>
                <a:ea typeface="+mj-ea"/>
              </a:rPr>
              <a:t>二）特点</a:t>
            </a:r>
          </a:p>
        </p:txBody>
      </p:sp>
      <p:sp>
        <p:nvSpPr>
          <p:cNvPr id="177156" name="Rectangle 5"/>
          <p:cNvSpPr/>
          <p:nvPr/>
        </p:nvSpPr>
        <p:spPr>
          <a:xfrm>
            <a:off x="475683" y="2257560"/>
            <a:ext cx="3816350" cy="408111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3399"/>
                </a:solidFill>
                <a:latin typeface="+mj-ea"/>
                <a:ea typeface="+mj-ea"/>
              </a:rPr>
              <a:t>1、对细胞外</a:t>
            </a:r>
            <a:r>
              <a:rPr lang="en-US" altLang="zh-CN" sz="2400" dirty="0">
                <a:solidFill>
                  <a:srgbClr val="FF3399"/>
                </a:solidFill>
                <a:latin typeface="+mj-ea"/>
                <a:ea typeface="+mj-ea"/>
              </a:rPr>
              <a:t>Ca</a:t>
            </a:r>
            <a:r>
              <a:rPr lang="en-US" altLang="zh-CN" sz="2400" baseline="30000" dirty="0">
                <a:solidFill>
                  <a:srgbClr val="FF3399"/>
                </a:solidFill>
                <a:latin typeface="+mj-ea"/>
                <a:ea typeface="+mj-ea"/>
              </a:rPr>
              <a:t>2+</a:t>
            </a:r>
            <a:r>
              <a:rPr lang="zh-CN" altLang="en-US" sz="2400" dirty="0">
                <a:solidFill>
                  <a:srgbClr val="FF3399"/>
                </a:solidFill>
                <a:latin typeface="+mj-ea"/>
                <a:ea typeface="+mj-ea"/>
              </a:rPr>
              <a:t>的依赖性强</a:t>
            </a:r>
            <a:r>
              <a:rPr lang="zh-CN" altLang="en-US" sz="2400" dirty="0">
                <a:latin typeface="+mj-ea"/>
                <a:ea typeface="+mj-ea"/>
              </a:rPr>
              <a:t>  </a:t>
            </a:r>
            <a:r>
              <a:rPr lang="zh-CN" altLang="en-US" sz="2400" dirty="0">
                <a:solidFill>
                  <a:srgbClr val="000000"/>
                </a:solidFill>
                <a:latin typeface="+mj-ea"/>
                <a:ea typeface="+mj-ea"/>
              </a:rPr>
              <a:t>心肌细胞的肌质网相对骨骼肌不发达，贮</a:t>
            </a:r>
            <a:r>
              <a:rPr lang="en-US" altLang="zh-CN" sz="2400" dirty="0">
                <a:solidFill>
                  <a:srgbClr val="000000"/>
                </a:solidFill>
                <a:latin typeface="+mj-ea"/>
                <a:ea typeface="+mj-ea"/>
              </a:rPr>
              <a:t>Ca</a:t>
            </a:r>
            <a:r>
              <a:rPr lang="en-US" altLang="zh-CN" sz="2400" baseline="30000" dirty="0">
                <a:solidFill>
                  <a:srgbClr val="000000"/>
                </a:solidFill>
                <a:latin typeface="+mj-ea"/>
                <a:ea typeface="+mj-ea"/>
              </a:rPr>
              <a:t>2+</a:t>
            </a:r>
            <a:r>
              <a:rPr lang="zh-CN" altLang="en-US" sz="2400" dirty="0">
                <a:solidFill>
                  <a:srgbClr val="000000"/>
                </a:solidFill>
                <a:latin typeface="+mj-ea"/>
                <a:ea typeface="+mj-ea"/>
              </a:rPr>
              <a:t>量少，在收缩过程中有赖于细胞外</a:t>
            </a:r>
            <a:r>
              <a:rPr lang="en-US" altLang="zh-CN" sz="2400" dirty="0">
                <a:solidFill>
                  <a:srgbClr val="000000"/>
                </a:solidFill>
                <a:latin typeface="+mj-ea"/>
                <a:ea typeface="+mj-ea"/>
              </a:rPr>
              <a:t>Ca</a:t>
            </a:r>
            <a:r>
              <a:rPr lang="en-US" altLang="zh-CN" sz="2400" baseline="30000" dirty="0">
                <a:solidFill>
                  <a:srgbClr val="000000"/>
                </a:solidFill>
                <a:latin typeface="+mj-ea"/>
                <a:ea typeface="+mj-ea"/>
              </a:rPr>
              <a:t>2+</a:t>
            </a:r>
            <a:r>
              <a:rPr lang="zh-CN" altLang="en-US" sz="2400" dirty="0">
                <a:solidFill>
                  <a:srgbClr val="000000"/>
                </a:solidFill>
                <a:latin typeface="+mj-ea"/>
                <a:ea typeface="+mj-ea"/>
              </a:rPr>
              <a:t>的内流。若去除细胞外的</a:t>
            </a:r>
            <a:r>
              <a:rPr lang="en-US" altLang="zh-CN" sz="2400" dirty="0">
                <a:solidFill>
                  <a:srgbClr val="000000"/>
                </a:solidFill>
                <a:latin typeface="+mj-ea"/>
                <a:ea typeface="+mj-ea"/>
              </a:rPr>
              <a:t>Ca</a:t>
            </a:r>
            <a:r>
              <a:rPr lang="en-US" altLang="zh-CN" sz="2400" baseline="30000" dirty="0">
                <a:solidFill>
                  <a:srgbClr val="000000"/>
                </a:solidFill>
                <a:latin typeface="+mj-ea"/>
                <a:ea typeface="+mj-ea"/>
              </a:rPr>
              <a:t>2+</a:t>
            </a:r>
            <a:r>
              <a:rPr lang="en-US" altLang="zh-CN" sz="2400" dirty="0">
                <a:solidFill>
                  <a:srgbClr val="000000"/>
                </a:solidFill>
                <a:latin typeface="+mj-ea"/>
                <a:ea typeface="+mj-ea"/>
              </a:rPr>
              <a:t>，</a:t>
            </a:r>
            <a:r>
              <a:rPr lang="zh-CN" altLang="en-US" sz="2400" dirty="0">
                <a:solidFill>
                  <a:srgbClr val="000000"/>
                </a:solidFill>
                <a:latin typeface="+mj-ea"/>
                <a:ea typeface="+mj-ea"/>
              </a:rPr>
              <a:t>心肌仍可产生动作电位，但不能发生收缩，这一现象称之为</a:t>
            </a:r>
            <a:r>
              <a:rPr lang="zh-CN" altLang="en-US" sz="2400" dirty="0">
                <a:solidFill>
                  <a:srgbClr val="FF3399"/>
                </a:solidFill>
                <a:latin typeface="+mj-ea"/>
                <a:ea typeface="+mj-ea"/>
              </a:rPr>
              <a:t>“兴奋-收缩脱耦联”。 </a:t>
            </a:r>
            <a:r>
              <a:rPr lang="zh-CN" altLang="en-US" sz="1100" b="0" dirty="0">
                <a:solidFill>
                  <a:srgbClr val="FF3399"/>
                </a:solidFill>
                <a:latin typeface="+mj-ea"/>
                <a:ea typeface="+mj-ea"/>
              </a:rPr>
              <a:t> </a:t>
            </a:r>
          </a:p>
        </p:txBody>
      </p:sp>
      <p:grpSp>
        <p:nvGrpSpPr>
          <p:cNvPr id="177157" name="Group 6"/>
          <p:cNvGrpSpPr/>
          <p:nvPr/>
        </p:nvGrpSpPr>
        <p:grpSpPr>
          <a:xfrm>
            <a:off x="4356100" y="2276475"/>
            <a:ext cx="4648200" cy="3267075"/>
            <a:chOff x="2400" y="1776"/>
            <a:chExt cx="3168" cy="2154"/>
          </a:xfrm>
        </p:grpSpPr>
        <p:pic>
          <p:nvPicPr>
            <p:cNvPr id="177158" name="Picture 7" descr="心肌2"/>
            <p:cNvPicPr>
              <a:picLocks noChangeAspect="1"/>
            </p:cNvPicPr>
            <p:nvPr/>
          </p:nvPicPr>
          <p:blipFill>
            <a:blip r:embed="rId2"/>
            <a:stretch>
              <a:fillRect/>
            </a:stretch>
          </p:blipFill>
          <p:spPr>
            <a:xfrm>
              <a:off x="2400" y="1776"/>
              <a:ext cx="3168" cy="2154"/>
            </a:xfrm>
            <a:prstGeom prst="rect">
              <a:avLst/>
            </a:prstGeom>
            <a:noFill/>
            <a:ln w="28575">
              <a:noFill/>
            </a:ln>
          </p:spPr>
        </p:pic>
        <p:sp>
          <p:nvSpPr>
            <p:cNvPr id="177159" name="Rectangle 8"/>
            <p:cNvSpPr/>
            <p:nvPr/>
          </p:nvSpPr>
          <p:spPr>
            <a:xfrm>
              <a:off x="2784" y="2256"/>
              <a:ext cx="960" cy="480"/>
            </a:xfrm>
            <a:prstGeom prst="rect">
              <a:avLst/>
            </a:prstGeom>
            <a:noFill/>
            <a:ln w="28575" cap="flat" cmpd="sng">
              <a:solidFill>
                <a:srgbClr val="FF0066"/>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mj-ea"/>
                <a:ea typeface="+mj-ea"/>
              </a:endParaRPr>
            </a:p>
          </p:txBody>
        </p:sp>
        <p:sp>
          <p:nvSpPr>
            <p:cNvPr id="177160" name="Rectangle 9"/>
            <p:cNvSpPr/>
            <p:nvPr/>
          </p:nvSpPr>
          <p:spPr>
            <a:xfrm>
              <a:off x="4560" y="2352"/>
              <a:ext cx="960" cy="480"/>
            </a:xfrm>
            <a:prstGeom prst="rect">
              <a:avLst/>
            </a:prstGeom>
            <a:noFill/>
            <a:ln w="28575" cap="flat" cmpd="sng">
              <a:solidFill>
                <a:srgbClr val="FF0066"/>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mj-ea"/>
                <a:ea typeface="+mj-ea"/>
              </a:endParaRPr>
            </a:p>
          </p:txBody>
        </p:sp>
      </p:grpSp>
    </p:spTree>
  </p:cSld>
  <p:clrMapOvr>
    <a:masterClrMapping/>
  </p:clrMapOvr>
  <p:transition advClick="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p:nvPr/>
        </p:nvSpPr>
        <p:spPr>
          <a:xfrm>
            <a:off x="457200" y="533400"/>
            <a:ext cx="8153400" cy="31591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Ca</a:t>
            </a:r>
            <a:r>
              <a:rPr lang="en-US" altLang="zh-CN" sz="2400" baseline="30000" dirty="0">
                <a:solidFill>
                  <a:srgbClr val="FF3399"/>
                </a:solidFill>
                <a:latin typeface="Arial" panose="020B0604020202020204" pitchFamily="34" charset="0"/>
              </a:rPr>
              <a:t>2+</a:t>
            </a:r>
            <a:r>
              <a:rPr lang="zh-CN" altLang="en-US" sz="2400" dirty="0">
                <a:solidFill>
                  <a:srgbClr val="FF3399"/>
                </a:solidFill>
                <a:latin typeface="Arial" panose="020B0604020202020204" pitchFamily="34" charset="0"/>
              </a:rPr>
              <a:t>的释放：</a:t>
            </a:r>
            <a:r>
              <a:rPr lang="zh-CN" altLang="en-US" sz="2400" dirty="0">
                <a:latin typeface="Arial" panose="020B0604020202020204" pitchFamily="34" charset="0"/>
              </a:rPr>
              <a:t>在心肌</a:t>
            </a:r>
            <a:r>
              <a:rPr lang="en-US" altLang="zh-CN" sz="2400" dirty="0">
                <a:latin typeface="Arial" panose="020B0604020202020204" pitchFamily="34" charset="0"/>
              </a:rPr>
              <a:t>AP</a:t>
            </a:r>
            <a:r>
              <a:rPr lang="zh-CN" altLang="en-US" sz="2400" dirty="0">
                <a:latin typeface="Arial" panose="020B0604020202020204" pitchFamily="34" charset="0"/>
              </a:rPr>
              <a:t>的平台期，细胞外的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通过</a:t>
            </a:r>
            <a:r>
              <a:rPr lang="en-US" altLang="zh-CN" sz="2400" dirty="0">
                <a:latin typeface="Arial" panose="020B0604020202020204" pitchFamily="34" charset="0"/>
              </a:rPr>
              <a:t>L</a:t>
            </a:r>
            <a:r>
              <a:rPr lang="zh-CN" altLang="en-US" sz="2400" dirty="0">
                <a:latin typeface="Arial" panose="020B0604020202020204" pitchFamily="34" charset="0"/>
              </a:rPr>
              <a:t>型</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通道流入细胞内，触发肌质网释放大量的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en-US" altLang="zh-CN" sz="2400" dirty="0">
                <a:latin typeface="Arial" panose="020B0604020202020204" pitchFamily="34" charset="0"/>
              </a:rPr>
              <a:t>，</a:t>
            </a:r>
            <a:r>
              <a:rPr lang="zh-CN" altLang="en-US" sz="2400" dirty="0">
                <a:latin typeface="Arial" panose="020B0604020202020204" pitchFamily="34" charset="0"/>
              </a:rPr>
              <a:t>使胞质内的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浓度明显升高，从而发动心肌收缩。这种由少量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的内流引起细胞内</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库释放大量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的过程</a:t>
            </a:r>
            <a:r>
              <a:rPr lang="zh-CN" altLang="en-US" sz="2400" dirty="0">
                <a:solidFill>
                  <a:schemeClr val="accent2"/>
                </a:solidFill>
                <a:latin typeface="Arial" panose="020B0604020202020204" pitchFamily="34" charset="0"/>
              </a:rPr>
              <a:t>，</a:t>
            </a:r>
            <a:r>
              <a:rPr lang="zh-CN" altLang="en-US" sz="2400" dirty="0">
                <a:latin typeface="Arial" panose="020B0604020202020204" pitchFamily="34" charset="0"/>
              </a:rPr>
              <a:t>称为</a:t>
            </a:r>
            <a:r>
              <a:rPr lang="zh-CN" altLang="en-US" sz="2400" dirty="0">
                <a:solidFill>
                  <a:srgbClr val="FF3399"/>
                </a:solidFill>
                <a:latin typeface="Arial" panose="020B0604020202020204" pitchFamily="34" charset="0"/>
              </a:rPr>
              <a:t>钙触发钙释放( </a:t>
            </a:r>
            <a:r>
              <a:rPr lang="en-US" altLang="zh-CN" sz="2400" dirty="0">
                <a:solidFill>
                  <a:srgbClr val="FF3399"/>
                </a:solidFill>
                <a:latin typeface="Arial" panose="020B0604020202020204" pitchFamily="34" charset="0"/>
              </a:rPr>
              <a:t>calcium induced calcium release)</a:t>
            </a:r>
            <a:r>
              <a:rPr lang="en-US" altLang="zh-CN" sz="2400" dirty="0">
                <a:solidFill>
                  <a:srgbClr val="000000"/>
                </a:solidFill>
                <a:latin typeface="Arial" panose="020B0604020202020204" pitchFamily="34" charset="0"/>
              </a:rPr>
              <a:t>。</a:t>
            </a:r>
          </a:p>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Ca</a:t>
            </a:r>
            <a:r>
              <a:rPr lang="en-US" altLang="zh-CN" sz="2400" baseline="30000" dirty="0">
                <a:solidFill>
                  <a:srgbClr val="FF3399"/>
                </a:solidFill>
                <a:latin typeface="Arial" panose="020B0604020202020204" pitchFamily="34" charset="0"/>
              </a:rPr>
              <a:t>2+</a:t>
            </a:r>
            <a:r>
              <a:rPr lang="zh-CN" altLang="en-US" sz="2400" dirty="0">
                <a:solidFill>
                  <a:srgbClr val="FF3399"/>
                </a:solidFill>
                <a:latin typeface="Arial" panose="020B0604020202020204" pitchFamily="34" charset="0"/>
              </a:rPr>
              <a:t>的受体：</a:t>
            </a:r>
            <a:r>
              <a:rPr lang="en-US" altLang="zh-CN" sz="2400" dirty="0">
                <a:latin typeface="Arial" panose="020B0604020202020204" pitchFamily="34" charset="0"/>
              </a:rPr>
              <a:t>ryanodine </a:t>
            </a:r>
            <a:r>
              <a:rPr lang="zh-CN" altLang="en-US" sz="2400" dirty="0">
                <a:latin typeface="Arial" panose="020B0604020202020204" pitchFamily="34" charset="0"/>
              </a:rPr>
              <a:t>受体和</a:t>
            </a:r>
            <a:r>
              <a:rPr lang="en-US" altLang="zh-CN" sz="2400" dirty="0">
                <a:latin typeface="Arial" panose="020B0604020202020204" pitchFamily="34" charset="0"/>
              </a:rPr>
              <a:t>IP</a:t>
            </a:r>
            <a:r>
              <a:rPr lang="en-US" altLang="zh-CN" sz="2400" baseline="-30000" dirty="0">
                <a:latin typeface="Arial" panose="020B0604020202020204" pitchFamily="34" charset="0"/>
              </a:rPr>
              <a:t>3</a:t>
            </a:r>
            <a:r>
              <a:rPr lang="zh-CN" altLang="en-US" sz="2400" dirty="0">
                <a:latin typeface="Arial" panose="020B0604020202020204" pitchFamily="34" charset="0"/>
              </a:rPr>
              <a:t>受体（三磷酸肌醇受体）。 </a:t>
            </a:r>
            <a:r>
              <a:rPr lang="zh-CN" altLang="en-US" sz="1100" dirty="0">
                <a:latin typeface="Arial" panose="020B0604020202020204" pitchFamily="34" charset="0"/>
                <a:ea typeface="宋体" panose="02010600030101010101" pitchFamily="2" charset="-122"/>
              </a:rPr>
              <a:t> </a:t>
            </a:r>
          </a:p>
        </p:txBody>
      </p:sp>
      <p:sp>
        <p:nvSpPr>
          <p:cNvPr id="178179" name="Rectangle 3"/>
          <p:cNvSpPr/>
          <p:nvPr/>
        </p:nvSpPr>
        <p:spPr>
          <a:xfrm>
            <a:off x="539750" y="3698875"/>
            <a:ext cx="2952750" cy="27209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latin typeface="Arial" panose="020B0604020202020204" pitchFamily="34" charset="0"/>
              </a:rPr>
              <a:t>    Ca</a:t>
            </a:r>
            <a:r>
              <a:rPr lang="en-US" altLang="zh-CN" sz="2400" baseline="30000" dirty="0">
                <a:latin typeface="Arial" panose="020B0604020202020204" pitchFamily="34" charset="0"/>
              </a:rPr>
              <a:t>2+</a:t>
            </a:r>
            <a:r>
              <a:rPr lang="zh-CN" altLang="en-US" sz="2400" dirty="0">
                <a:latin typeface="Arial" panose="020B0604020202020204" pitchFamily="34" charset="0"/>
              </a:rPr>
              <a:t>是</a:t>
            </a:r>
            <a:r>
              <a:rPr lang="en-US" altLang="zh-CN" sz="2400" dirty="0">
                <a:solidFill>
                  <a:srgbClr val="FF0000"/>
                </a:solidFill>
                <a:latin typeface="Arial" panose="020B0604020202020204" pitchFamily="34" charset="0"/>
              </a:rPr>
              <a:t>ryanodine</a:t>
            </a:r>
            <a:r>
              <a:rPr lang="en-US" altLang="zh-CN" sz="2400" dirty="0">
                <a:solidFill>
                  <a:schemeClr val="accent2"/>
                </a:solidFill>
                <a:latin typeface="Arial" panose="020B0604020202020204" pitchFamily="34" charset="0"/>
              </a:rPr>
              <a:t> </a:t>
            </a:r>
            <a:r>
              <a:rPr lang="zh-CN" altLang="en-US" sz="2400" dirty="0">
                <a:latin typeface="Arial" panose="020B0604020202020204" pitchFamily="34" charset="0"/>
              </a:rPr>
              <a:t>受体的特异性激活物，</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可与之结合而使通道开放，大量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从肌质网中释放进入胞浆</a:t>
            </a:r>
            <a:r>
              <a:rPr lang="zh-CN" altLang="en-US" sz="2400" dirty="0">
                <a:solidFill>
                  <a:schemeClr val="accent2"/>
                </a:solidFill>
                <a:latin typeface="Arial" panose="020B0604020202020204" pitchFamily="34" charset="0"/>
              </a:rPr>
              <a:t>。</a:t>
            </a:r>
          </a:p>
        </p:txBody>
      </p:sp>
      <p:graphicFrame>
        <p:nvGraphicFramePr>
          <p:cNvPr id="178180" name="Object 4"/>
          <p:cNvGraphicFramePr>
            <a:graphicFrameLocks noChangeAspect="1"/>
          </p:cNvGraphicFramePr>
          <p:nvPr/>
        </p:nvGraphicFramePr>
        <p:xfrm>
          <a:off x="3563938" y="3429000"/>
          <a:ext cx="5067300" cy="2895600"/>
        </p:xfrm>
        <a:graphic>
          <a:graphicData uri="http://schemas.openxmlformats.org/presentationml/2006/ole">
            <mc:AlternateContent xmlns:mc="http://schemas.openxmlformats.org/markup-compatibility/2006">
              <mc:Choice xmlns:v="urn:schemas-microsoft-com:vml" Requires="v">
                <p:oleObj r:id="rId2" imgW="5067300" imgH="3028950" progId="Paint.Picture">
                  <p:embed/>
                </p:oleObj>
              </mc:Choice>
              <mc:Fallback>
                <p:oleObj r:id="rId2" imgW="5067300" imgH="3028950" progId="Paint.Picture">
                  <p:embed/>
                  <p:pic>
                    <p:nvPicPr>
                      <p:cNvPr id="0" name="图片 3102"/>
                      <p:cNvPicPr/>
                      <p:nvPr/>
                    </p:nvPicPr>
                    <p:blipFill>
                      <a:blip r:embed="rId3"/>
                      <a:stretch>
                        <a:fillRect/>
                      </a:stretch>
                    </p:blipFill>
                    <p:spPr>
                      <a:xfrm>
                        <a:off x="3563938" y="3429000"/>
                        <a:ext cx="5067300" cy="2895600"/>
                      </a:xfrm>
                      <a:prstGeom prst="rect">
                        <a:avLst/>
                      </a:prstGeom>
                      <a:noFill/>
                      <a:ln w="38100">
                        <a:noFill/>
                        <a:miter/>
                      </a:ln>
                    </p:spPr>
                  </p:pic>
                </p:oleObj>
              </mc:Fallback>
            </mc:AlternateContent>
          </a:graphicData>
        </a:graphic>
      </p:graphicFrame>
    </p:spTree>
  </p:cSld>
  <p:clrMapOvr>
    <a:masterClrMapping/>
  </p:clrMapOvr>
  <p:transition advClick="0"/>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p:nvPr/>
        </p:nvSpPr>
        <p:spPr>
          <a:xfrm>
            <a:off x="457200" y="609600"/>
            <a:ext cx="8229600" cy="18446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a:t>
            </a:r>
            <a:r>
              <a:rPr lang="en-US" altLang="zh-CN" sz="2400" dirty="0">
                <a:solidFill>
                  <a:srgbClr val="FF3300"/>
                </a:solidFill>
                <a:latin typeface="Arial" panose="020B0604020202020204" pitchFamily="34" charset="0"/>
              </a:rPr>
              <a:t>Ca</a:t>
            </a:r>
            <a:r>
              <a:rPr lang="en-US" altLang="zh-CN" sz="2400" baseline="30000" dirty="0">
                <a:solidFill>
                  <a:srgbClr val="FF3300"/>
                </a:solidFill>
                <a:latin typeface="Arial" panose="020B0604020202020204" pitchFamily="34" charset="0"/>
              </a:rPr>
              <a:t>2+</a:t>
            </a:r>
            <a:r>
              <a:rPr lang="zh-CN" altLang="en-US" sz="2400" dirty="0">
                <a:solidFill>
                  <a:srgbClr val="FF3300"/>
                </a:solidFill>
                <a:latin typeface="Arial" panose="020B0604020202020204" pitchFamily="34" charset="0"/>
              </a:rPr>
              <a:t>的回收机制</a:t>
            </a:r>
            <a:r>
              <a:rPr lang="zh-CN" altLang="en-US" sz="2400" dirty="0">
                <a:solidFill>
                  <a:srgbClr val="FF3399"/>
                </a:solidFill>
                <a:latin typeface="Arial" panose="020B0604020202020204" pitchFamily="34" charset="0"/>
              </a:rPr>
              <a:t>：</a:t>
            </a:r>
            <a:endParaRPr lang="zh-CN" altLang="en-US" sz="2400" dirty="0">
              <a:solidFill>
                <a:srgbClr val="000000"/>
              </a:solidFill>
              <a:latin typeface="Arial" panose="020B0604020202020204" pitchFamily="34" charset="0"/>
            </a:endParaRPr>
          </a:p>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①肌质网上的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泵主动转运</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进入肌质网；</a:t>
            </a:r>
          </a:p>
          <a:p>
            <a:pPr marL="0" lvl="0" indent="0" eaLnBrk="1" hangingPunct="1">
              <a:spcBef>
                <a:spcPct val="0"/>
              </a:spcBef>
              <a:buClrTx/>
              <a:buSzTx/>
              <a:buFontTx/>
              <a:buNone/>
            </a:pPr>
            <a:r>
              <a:rPr lang="zh-CN" altLang="en-US" sz="2400" dirty="0">
                <a:latin typeface="Arial" panose="020B0604020202020204" pitchFamily="34" charset="0"/>
              </a:rPr>
              <a:t>        ②细胞膜上的</a:t>
            </a:r>
            <a:r>
              <a:rPr lang="en-US" altLang="zh-CN" sz="2400" dirty="0">
                <a:latin typeface="Arial" panose="020B0604020202020204" pitchFamily="34" charset="0"/>
              </a:rPr>
              <a:t>Na</a:t>
            </a:r>
            <a:r>
              <a:rPr lang="en-US" altLang="zh-CN" sz="2400" baseline="30000" dirty="0">
                <a:latin typeface="Arial" panose="020B0604020202020204" pitchFamily="34" charset="0"/>
              </a:rPr>
              <a:t>+</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交换体将</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排出细胞外；</a:t>
            </a:r>
          </a:p>
          <a:p>
            <a:pPr marL="0" lvl="0" indent="0" eaLnBrk="1" hangingPunct="1">
              <a:spcBef>
                <a:spcPct val="0"/>
              </a:spcBef>
              <a:buClrTx/>
              <a:buSzTx/>
              <a:buFontTx/>
              <a:buNone/>
            </a:pPr>
            <a:r>
              <a:rPr lang="zh-CN" altLang="en-US" sz="2400" dirty="0">
                <a:latin typeface="Arial" panose="020B0604020202020204" pitchFamily="34" charset="0"/>
              </a:rPr>
              <a:t>        ③细胞膜上的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泵可将少量</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主动排出细胞。</a:t>
            </a:r>
            <a:r>
              <a:rPr lang="zh-CN" altLang="en-US" sz="1100" b="0" dirty="0">
                <a:latin typeface="Arial" panose="020B0604020202020204" pitchFamily="34" charset="0"/>
                <a:ea typeface="宋体" panose="02010600030101010101" pitchFamily="2" charset="-122"/>
              </a:rPr>
              <a:t> </a:t>
            </a:r>
          </a:p>
        </p:txBody>
      </p:sp>
      <p:sp>
        <p:nvSpPr>
          <p:cNvPr id="179203" name="Rectangle 3"/>
          <p:cNvSpPr/>
          <p:nvPr/>
        </p:nvSpPr>
        <p:spPr>
          <a:xfrm>
            <a:off x="468313" y="2492375"/>
            <a:ext cx="8153400" cy="17716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FF3399"/>
                </a:solidFill>
                <a:latin typeface="Arial" panose="020B0604020202020204" pitchFamily="34" charset="0"/>
              </a:rPr>
              <a:t>2、“全或无”式收缩</a:t>
            </a:r>
          </a:p>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心肌细胞之间存在</a:t>
            </a:r>
            <a:r>
              <a:rPr lang="zh-CN" altLang="en-US" sz="2400" dirty="0">
                <a:solidFill>
                  <a:srgbClr val="FF0000"/>
                </a:solidFill>
                <a:latin typeface="Arial" panose="020B0604020202020204" pitchFamily="34" charset="0"/>
              </a:rPr>
              <a:t>闰盘</a:t>
            </a:r>
            <a:r>
              <a:rPr lang="zh-CN" altLang="en-US" sz="2400" dirty="0">
                <a:latin typeface="Arial" panose="020B0604020202020204" pitchFamily="34" charset="0"/>
              </a:rPr>
              <a:t>，兴奋可以在细胞间迅速传播，使整个心房或心室的所有心肌细胞几乎同步发生收缩。心房也是一样</a:t>
            </a:r>
          </a:p>
        </p:txBody>
      </p:sp>
      <p:graphicFrame>
        <p:nvGraphicFramePr>
          <p:cNvPr id="179204" name="Object 4"/>
          <p:cNvGraphicFramePr>
            <a:graphicFrameLocks noChangeAspect="1"/>
          </p:cNvGraphicFramePr>
          <p:nvPr/>
        </p:nvGraphicFramePr>
        <p:xfrm>
          <a:off x="4356100" y="3933825"/>
          <a:ext cx="4267200" cy="2605088"/>
        </p:xfrm>
        <a:graphic>
          <a:graphicData uri="http://schemas.openxmlformats.org/presentationml/2006/ole">
            <mc:AlternateContent xmlns:mc="http://schemas.openxmlformats.org/markup-compatibility/2006">
              <mc:Choice xmlns:v="urn:schemas-microsoft-com:vml" Requires="v">
                <p:oleObj r:id="rId2" imgW="4181475" imgH="2781300" progId="Paint.Picture">
                  <p:embed/>
                </p:oleObj>
              </mc:Choice>
              <mc:Fallback>
                <p:oleObj r:id="rId2" imgW="4181475" imgH="2781300" progId="Paint.Picture">
                  <p:embed/>
                  <p:pic>
                    <p:nvPicPr>
                      <p:cNvPr id="0" name="图片 3103"/>
                      <p:cNvPicPr/>
                      <p:nvPr/>
                    </p:nvPicPr>
                    <p:blipFill>
                      <a:blip r:embed="rId3"/>
                      <a:stretch>
                        <a:fillRect/>
                      </a:stretch>
                    </p:blipFill>
                    <p:spPr>
                      <a:xfrm>
                        <a:off x="4356100" y="3933825"/>
                        <a:ext cx="4267200" cy="2605088"/>
                      </a:xfrm>
                      <a:prstGeom prst="rect">
                        <a:avLst/>
                      </a:prstGeom>
                      <a:noFill/>
                      <a:ln w="38100">
                        <a:noFill/>
                        <a:miter/>
                      </a:ln>
                    </p:spPr>
                  </p:pic>
                </p:oleObj>
              </mc:Fallback>
            </mc:AlternateContent>
          </a:graphicData>
        </a:graphic>
      </p:graphicFrame>
      <p:sp>
        <p:nvSpPr>
          <p:cNvPr id="179205" name="Rectangle 5"/>
          <p:cNvSpPr/>
          <p:nvPr/>
        </p:nvSpPr>
        <p:spPr>
          <a:xfrm>
            <a:off x="323850" y="4076700"/>
            <a:ext cx="3886200" cy="22828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对心室来说，阈下刺激不能引起心室肌收缩，而当刺激强度达到阈值后，所有心室肌细胞几乎同步收缩，称为“全或无”式收缩。</a:t>
            </a:r>
            <a:r>
              <a:rPr lang="zh-CN" altLang="en-US" sz="1100" b="0" dirty="0">
                <a:latin typeface="Arial" panose="020B0604020202020204" pitchFamily="34" charset="0"/>
                <a:ea typeface="宋体" panose="02010600030101010101" pitchFamily="2" charset="-122"/>
              </a:rPr>
              <a:t> </a:t>
            </a:r>
          </a:p>
        </p:txBody>
      </p:sp>
    </p:spTree>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2" name="Object 5"/>
          <p:cNvGraphicFramePr>
            <a:graphicFrameLocks noChangeAspect="1"/>
          </p:cNvGraphicFramePr>
          <p:nvPr>
            <p:extLst>
              <p:ext uri="{D42A27DB-BD31-4B8C-83A1-F6EECF244321}">
                <p14:modId xmlns:p14="http://schemas.microsoft.com/office/powerpoint/2010/main" val="441323402"/>
              </p:ext>
            </p:extLst>
          </p:nvPr>
        </p:nvGraphicFramePr>
        <p:xfrm>
          <a:off x="1529602" y="2332841"/>
          <a:ext cx="5975350" cy="4467225"/>
        </p:xfrm>
        <a:graphic>
          <a:graphicData uri="http://schemas.openxmlformats.org/presentationml/2006/ole">
            <mc:AlternateContent xmlns:mc="http://schemas.openxmlformats.org/markup-compatibility/2006">
              <mc:Choice xmlns:v="urn:schemas-microsoft-com:vml" Requires="v">
                <p:oleObj r:id="rId2" imgW="5400675" imgH="5124450" progId="Paint.Picture">
                  <p:embed/>
                </p:oleObj>
              </mc:Choice>
              <mc:Fallback>
                <p:oleObj r:id="rId2" imgW="5400675" imgH="5124450" progId="Paint.Picture">
                  <p:embed/>
                  <p:pic>
                    <p:nvPicPr>
                      <p:cNvPr id="0" name="图片 3108"/>
                      <p:cNvPicPr/>
                      <p:nvPr/>
                    </p:nvPicPr>
                    <p:blipFill>
                      <a:blip r:embed="rId3"/>
                      <a:stretch>
                        <a:fillRect/>
                      </a:stretch>
                    </p:blipFill>
                    <p:spPr>
                      <a:xfrm>
                        <a:off x="1529602" y="2332841"/>
                        <a:ext cx="5975350" cy="4467225"/>
                      </a:xfrm>
                      <a:prstGeom prst="rect">
                        <a:avLst/>
                      </a:prstGeom>
                      <a:noFill/>
                      <a:ln w="9525" cap="flat" cmpd="sng">
                        <a:solidFill>
                          <a:schemeClr val="accent1"/>
                        </a:solidFill>
                        <a:prstDash val="solid"/>
                        <a:miter/>
                        <a:headEnd type="none" w="med" len="med"/>
                        <a:tailEnd type="none" w="med" len="med"/>
                      </a:ln>
                    </p:spPr>
                  </p:pic>
                </p:oleObj>
              </mc:Fallback>
            </mc:AlternateContent>
          </a:graphicData>
        </a:graphic>
      </p:graphicFrame>
      <p:sp>
        <p:nvSpPr>
          <p:cNvPr id="1678347" name="Freeform 11"/>
          <p:cNvSpPr/>
          <p:nvPr/>
        </p:nvSpPr>
        <p:spPr>
          <a:xfrm>
            <a:off x="1569987" y="2235361"/>
            <a:ext cx="2232025" cy="1809750"/>
          </a:xfrm>
          <a:custGeom>
            <a:avLst/>
            <a:gdLst>
              <a:gd name="txL" fmla="*/ 0 w 1406"/>
              <a:gd name="txT" fmla="*/ 0 h 1140"/>
              <a:gd name="txR" fmla="*/ 1406 w 1406"/>
              <a:gd name="txB" fmla="*/ 1140 h 1140"/>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06" h="1140">
                <a:moveTo>
                  <a:pt x="0" y="1110"/>
                </a:moveTo>
                <a:cubicBezTo>
                  <a:pt x="120" y="1125"/>
                  <a:pt x="241" y="1140"/>
                  <a:pt x="317" y="1110"/>
                </a:cubicBezTo>
                <a:cubicBezTo>
                  <a:pt x="393" y="1080"/>
                  <a:pt x="409" y="1095"/>
                  <a:pt x="454" y="929"/>
                </a:cubicBezTo>
                <a:cubicBezTo>
                  <a:pt x="499" y="763"/>
                  <a:pt x="552" y="226"/>
                  <a:pt x="590" y="113"/>
                </a:cubicBezTo>
                <a:cubicBezTo>
                  <a:pt x="628" y="0"/>
                  <a:pt x="612" y="181"/>
                  <a:pt x="680" y="249"/>
                </a:cubicBezTo>
                <a:cubicBezTo>
                  <a:pt x="748" y="317"/>
                  <a:pt x="930" y="400"/>
                  <a:pt x="998" y="521"/>
                </a:cubicBezTo>
                <a:cubicBezTo>
                  <a:pt x="1066" y="642"/>
                  <a:pt x="1021" y="876"/>
                  <a:pt x="1089" y="974"/>
                </a:cubicBezTo>
                <a:cubicBezTo>
                  <a:pt x="1157" y="1072"/>
                  <a:pt x="1281" y="1091"/>
                  <a:pt x="1406" y="1110"/>
                </a:cubicBezTo>
              </a:path>
            </a:pathLst>
          </a:custGeom>
          <a:noFill/>
          <a:ln w="38100" cap="flat" cmpd="sng">
            <a:solidFill>
              <a:srgbClr val="339966">
                <a:alpha val="100000"/>
              </a:srgbClr>
            </a:solidFill>
            <a:prstDash val="solid"/>
            <a:round/>
            <a:headEnd type="none" w="med" len="med"/>
            <a:tailEnd type="none" w="med" len="med"/>
          </a:ln>
        </p:spPr>
        <p:txBody>
          <a:bodyPr/>
          <a:lstStyle/>
          <a:p>
            <a:endParaRPr lang="zh-CN" altLang="en-US"/>
          </a:p>
        </p:txBody>
      </p:sp>
      <p:sp>
        <p:nvSpPr>
          <p:cNvPr id="184324" name="Rectangle 2"/>
          <p:cNvSpPr/>
          <p:nvPr/>
        </p:nvSpPr>
        <p:spPr>
          <a:xfrm>
            <a:off x="478677" y="211328"/>
            <a:ext cx="8077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rPr>
              <a:t>三、体表心电图</a:t>
            </a:r>
            <a:endParaRPr lang="zh-CN" altLang="en-US" sz="2400" b="0" dirty="0">
              <a:solidFill>
                <a:srgbClr val="C00000"/>
              </a:solidFill>
              <a:latin typeface="Arial" panose="020B0604020202020204" pitchFamily="34" charset="0"/>
              <a:ea typeface="宋体" panose="02010600030101010101" pitchFamily="2" charset="-122"/>
            </a:endParaRPr>
          </a:p>
        </p:txBody>
      </p:sp>
      <p:sp>
        <p:nvSpPr>
          <p:cNvPr id="1678361" name="Freeform 25"/>
          <p:cNvSpPr/>
          <p:nvPr/>
        </p:nvSpPr>
        <p:spPr>
          <a:xfrm>
            <a:off x="3059832" y="2132856"/>
            <a:ext cx="2449512" cy="2305050"/>
          </a:xfrm>
          <a:custGeom>
            <a:avLst/>
            <a:gdLst>
              <a:gd name="txL" fmla="*/ 0 w 1543"/>
              <a:gd name="txT" fmla="*/ 0 h 1452"/>
              <a:gd name="txR" fmla="*/ 1543 w 1543"/>
              <a:gd name="txB" fmla="*/ 1452 h 1452"/>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43" h="1452">
                <a:moveTo>
                  <a:pt x="0" y="1399"/>
                </a:moveTo>
                <a:cubicBezTo>
                  <a:pt x="83" y="1425"/>
                  <a:pt x="167" y="1452"/>
                  <a:pt x="227" y="1399"/>
                </a:cubicBezTo>
                <a:cubicBezTo>
                  <a:pt x="287" y="1346"/>
                  <a:pt x="318" y="1293"/>
                  <a:pt x="363" y="1081"/>
                </a:cubicBezTo>
                <a:cubicBezTo>
                  <a:pt x="408" y="869"/>
                  <a:pt x="454" y="256"/>
                  <a:pt x="499" y="128"/>
                </a:cubicBezTo>
                <a:cubicBezTo>
                  <a:pt x="544" y="0"/>
                  <a:pt x="560" y="257"/>
                  <a:pt x="635" y="310"/>
                </a:cubicBezTo>
                <a:cubicBezTo>
                  <a:pt x="710" y="363"/>
                  <a:pt x="870" y="378"/>
                  <a:pt x="953" y="446"/>
                </a:cubicBezTo>
                <a:cubicBezTo>
                  <a:pt x="1036" y="514"/>
                  <a:pt x="1081" y="582"/>
                  <a:pt x="1134" y="718"/>
                </a:cubicBezTo>
                <a:cubicBezTo>
                  <a:pt x="1187" y="854"/>
                  <a:pt x="1203" y="1149"/>
                  <a:pt x="1271" y="1262"/>
                </a:cubicBezTo>
                <a:cubicBezTo>
                  <a:pt x="1339" y="1375"/>
                  <a:pt x="1498" y="1376"/>
                  <a:pt x="1543" y="1399"/>
                </a:cubicBezTo>
              </a:path>
            </a:pathLst>
          </a:custGeom>
          <a:noFill/>
          <a:ln w="635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7" name="文本框 6">
            <a:extLst>
              <a:ext uri="{FF2B5EF4-FFF2-40B4-BE49-F238E27FC236}">
                <a16:creationId xmlns:a16="http://schemas.microsoft.com/office/drawing/2014/main" id="{9CF9DAAA-8746-4C3D-9A53-306ECEA4B1AC}"/>
              </a:ext>
            </a:extLst>
          </p:cNvPr>
          <p:cNvSpPr txBox="1"/>
          <p:nvPr/>
        </p:nvSpPr>
        <p:spPr>
          <a:xfrm>
            <a:off x="452176" y="905180"/>
            <a:ext cx="8485811" cy="1140825"/>
          </a:xfrm>
          <a:prstGeom prst="rect">
            <a:avLst/>
          </a:prstGeom>
          <a:noFill/>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心脏各部分在兴奋过程中出现的电变化，可以通过心脏周围的导电组织和体液传导到身体表面，经放置在人体表面、一定部位的测量电极引导出来，经放大后所绘制的图形称为心电图(</a:t>
            </a:r>
            <a:r>
              <a:rPr lang="en-US" altLang="zh-CN" sz="2000" b="1" dirty="0" err="1">
                <a:latin typeface="微软雅黑" panose="020B0503020204020204" pitchFamily="34" charset="-122"/>
                <a:ea typeface="微软雅黑" panose="020B0503020204020204" pitchFamily="34" charset="-122"/>
              </a:rPr>
              <a:t>electrocardiogram，ECG</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78347"/>
                                        </p:tgtEl>
                                        <p:attrNameLst>
                                          <p:attrName>style.visibility</p:attrName>
                                        </p:attrNameLst>
                                      </p:cBhvr>
                                      <p:to>
                                        <p:strVal val="visible"/>
                                      </p:to>
                                    </p:set>
                                    <p:animEffect transition="in" filter="wipe(left)">
                                      <p:cBhvr>
                                        <p:cTn id="7" dur="5000"/>
                                        <p:tgtEl>
                                          <p:spTgt spid="16783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78361"/>
                                        </p:tgtEl>
                                        <p:attrNameLst>
                                          <p:attrName>style.visibility</p:attrName>
                                        </p:attrNameLst>
                                      </p:cBhvr>
                                      <p:to>
                                        <p:strVal val="visible"/>
                                      </p:to>
                                    </p:set>
                                    <p:animEffect transition="in" filter="wipe(left)">
                                      <p:cBhvr>
                                        <p:cTn id="12" dur="5000"/>
                                        <p:tgtEl>
                                          <p:spTgt spid="1678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4"/>
          <p:cNvSpPr/>
          <p:nvPr/>
        </p:nvSpPr>
        <p:spPr>
          <a:xfrm>
            <a:off x="288131" y="735012"/>
            <a:ext cx="8424863" cy="34147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zh-CN" altLang="en-US" sz="2400" dirty="0">
                <a:solidFill>
                  <a:srgbClr val="FF3399"/>
                </a:solidFill>
                <a:latin typeface="Arial" panose="020B0604020202020204" pitchFamily="34" charset="0"/>
              </a:rPr>
              <a:t> 1.</a:t>
            </a:r>
            <a:r>
              <a:rPr lang="en-US" altLang="zh-CN" sz="2400" dirty="0">
                <a:solidFill>
                  <a:srgbClr val="FF3399"/>
                </a:solidFill>
                <a:latin typeface="Arial" panose="020B0604020202020204" pitchFamily="34" charset="0"/>
              </a:rPr>
              <a:t>P</a:t>
            </a:r>
            <a:r>
              <a:rPr lang="zh-CN" altLang="en-US" sz="2400" dirty="0">
                <a:solidFill>
                  <a:srgbClr val="FF3399"/>
                </a:solidFill>
                <a:latin typeface="Arial" panose="020B0604020202020204" pitchFamily="34" charset="0"/>
              </a:rPr>
              <a:t>波：</a:t>
            </a:r>
            <a:r>
              <a:rPr lang="zh-CN" altLang="en-US" sz="2400" dirty="0">
                <a:latin typeface="Arial" panose="020B0604020202020204" pitchFamily="34" charset="0"/>
              </a:rPr>
              <a:t>反映左右两心房的去极化过程。</a:t>
            </a:r>
          </a:p>
          <a:p>
            <a:pPr marL="0" lvl="0" indent="0" eaLnBrk="1" hangingPunct="1">
              <a:lnSpc>
                <a:spcPct val="130000"/>
              </a:lnSpc>
              <a:spcBef>
                <a:spcPct val="0"/>
              </a:spcBef>
              <a:buClrTx/>
              <a:buSzTx/>
              <a:buFontTx/>
              <a:buNone/>
            </a:pPr>
            <a:r>
              <a:rPr lang="en-US" altLang="zh-CN" sz="2400" dirty="0">
                <a:latin typeface="Arial" panose="020B0604020202020204" pitchFamily="34" charset="0"/>
              </a:rPr>
              <a:t>     P</a:t>
            </a:r>
            <a:r>
              <a:rPr lang="zh-CN" altLang="en-US" sz="2400" dirty="0">
                <a:latin typeface="Arial" panose="020B0604020202020204" pitchFamily="34" charset="0"/>
              </a:rPr>
              <a:t>波小而圆钝，历时0.08-0.11 </a:t>
            </a:r>
            <a:r>
              <a:rPr lang="en-US" altLang="zh-CN" sz="2400" dirty="0">
                <a:latin typeface="Arial" panose="020B0604020202020204" pitchFamily="34" charset="0"/>
              </a:rPr>
              <a:t>s，</a:t>
            </a:r>
            <a:r>
              <a:rPr lang="zh-CN" altLang="en-US" sz="2400" dirty="0">
                <a:latin typeface="Arial" panose="020B0604020202020204" pitchFamily="34" charset="0"/>
              </a:rPr>
              <a:t>波幅不超过0.25</a:t>
            </a:r>
            <a:r>
              <a:rPr lang="en-US" altLang="zh-CN" sz="2400" dirty="0">
                <a:latin typeface="Arial" panose="020B0604020202020204" pitchFamily="34" charset="0"/>
              </a:rPr>
              <a:t>mV。</a:t>
            </a:r>
          </a:p>
          <a:p>
            <a:pPr marL="0" lvl="0" indent="0" eaLnBrk="1" hangingPunct="1">
              <a:lnSpc>
                <a:spcPct val="130000"/>
              </a:lnSpc>
              <a:spcBef>
                <a:spcPct val="0"/>
              </a:spcBef>
              <a:buClrTx/>
              <a:buSzTx/>
              <a:buFontTx/>
              <a:buNone/>
            </a:pPr>
            <a:r>
              <a:rPr lang="zh-CN" altLang="en-US" sz="2400" dirty="0">
                <a:latin typeface="Arial" panose="020B0604020202020204" pitchFamily="34" charset="0"/>
              </a:rPr>
              <a:t>     由于窦房结很小，综合电位小，在体表心电图上记录不到</a:t>
            </a:r>
            <a:r>
              <a:rPr lang="zh-CN" altLang="en-US" sz="2400" dirty="0">
                <a:solidFill>
                  <a:schemeClr val="accent2"/>
                </a:solidFill>
                <a:latin typeface="Arial" panose="020B0604020202020204" pitchFamily="34" charset="0"/>
              </a:rPr>
              <a:t>。</a:t>
            </a:r>
          </a:p>
          <a:p>
            <a:pPr marL="0" lvl="0" indent="0" eaLnBrk="1" hangingPunct="1">
              <a:lnSpc>
                <a:spcPct val="130000"/>
              </a:lnSpc>
              <a:spcBef>
                <a:spcPct val="0"/>
              </a:spcBef>
              <a:buClrTx/>
              <a:buSzTx/>
              <a:buFontTx/>
              <a:buNone/>
            </a:pPr>
            <a:r>
              <a:rPr lang="zh-CN" altLang="en-US" sz="2400" dirty="0">
                <a:solidFill>
                  <a:srgbClr val="A50021"/>
                </a:solidFill>
                <a:latin typeface="Arial" panose="020B0604020202020204" pitchFamily="34" charset="0"/>
              </a:rPr>
              <a:t> </a:t>
            </a:r>
            <a:r>
              <a:rPr lang="zh-CN" altLang="en-US" sz="2400" dirty="0">
                <a:solidFill>
                  <a:srgbClr val="FF3399"/>
                </a:solidFill>
                <a:latin typeface="Arial" panose="020B0604020202020204" pitchFamily="34" charset="0"/>
              </a:rPr>
              <a:t>2.</a:t>
            </a:r>
            <a:r>
              <a:rPr lang="en-US" altLang="zh-CN" sz="2400" dirty="0">
                <a:solidFill>
                  <a:srgbClr val="FF3399"/>
                </a:solidFill>
                <a:latin typeface="Arial" panose="020B0604020202020204" pitchFamily="34" charset="0"/>
              </a:rPr>
              <a:t>QRS</a:t>
            </a:r>
            <a:r>
              <a:rPr lang="zh-CN" altLang="en-US" sz="2400" dirty="0">
                <a:solidFill>
                  <a:srgbClr val="FF3399"/>
                </a:solidFill>
                <a:latin typeface="Arial" panose="020B0604020202020204" pitchFamily="34" charset="0"/>
              </a:rPr>
              <a:t>波群：</a:t>
            </a:r>
            <a:r>
              <a:rPr lang="zh-CN" altLang="en-US" sz="2400" dirty="0">
                <a:latin typeface="Arial" panose="020B0604020202020204" pitchFamily="34" charset="0"/>
              </a:rPr>
              <a:t>反映左右两心室的去极化过程。</a:t>
            </a:r>
          </a:p>
          <a:p>
            <a:pPr marL="0" lvl="0" indent="0" eaLnBrk="1" hangingPunct="1">
              <a:lnSpc>
                <a:spcPct val="130000"/>
              </a:lnSpc>
              <a:spcBef>
                <a:spcPct val="0"/>
              </a:spcBef>
              <a:buClrTx/>
              <a:buSzTx/>
              <a:buFontTx/>
              <a:buNone/>
            </a:pPr>
            <a:r>
              <a:rPr lang="zh-CN" altLang="en-US" sz="2400" dirty="0">
                <a:latin typeface="Arial" panose="020B0604020202020204" pitchFamily="34" charset="0"/>
              </a:rPr>
              <a:t>     典型的</a:t>
            </a:r>
            <a:r>
              <a:rPr lang="en-US" altLang="zh-CN" sz="2400" dirty="0">
                <a:latin typeface="Arial" panose="020B0604020202020204" pitchFamily="34" charset="0"/>
              </a:rPr>
              <a:t>QRS</a:t>
            </a:r>
            <a:r>
              <a:rPr lang="zh-CN" altLang="en-US" sz="2400" dirty="0">
                <a:latin typeface="Arial" panose="020B0604020202020204" pitchFamily="34" charset="0"/>
              </a:rPr>
              <a:t>波群包括第一个向下的</a:t>
            </a:r>
            <a:r>
              <a:rPr lang="en-US" altLang="zh-CN" sz="2400" dirty="0">
                <a:latin typeface="Arial" panose="020B0604020202020204" pitchFamily="34" charset="0"/>
              </a:rPr>
              <a:t>Q</a:t>
            </a:r>
            <a:r>
              <a:rPr lang="zh-CN" altLang="en-US" sz="2400" dirty="0">
                <a:latin typeface="Arial" panose="020B0604020202020204" pitchFamily="34" charset="0"/>
              </a:rPr>
              <a:t>波，第二个向上的</a:t>
            </a:r>
            <a:r>
              <a:rPr lang="en-US" altLang="zh-CN" sz="2400" dirty="0">
                <a:latin typeface="Arial" panose="020B0604020202020204" pitchFamily="34" charset="0"/>
              </a:rPr>
              <a:t>R</a:t>
            </a:r>
            <a:r>
              <a:rPr lang="zh-CN" altLang="en-US" sz="2400" dirty="0">
                <a:latin typeface="Arial" panose="020B0604020202020204" pitchFamily="34" charset="0"/>
              </a:rPr>
              <a:t>波，第三个紧接</a:t>
            </a:r>
            <a:r>
              <a:rPr lang="en-US" altLang="zh-CN" sz="2400" dirty="0">
                <a:latin typeface="Arial" panose="020B0604020202020204" pitchFamily="34" charset="0"/>
              </a:rPr>
              <a:t>R</a:t>
            </a:r>
            <a:r>
              <a:rPr lang="zh-CN" altLang="en-US" sz="2400" dirty="0">
                <a:latin typeface="Arial" panose="020B0604020202020204" pitchFamily="34" charset="0"/>
              </a:rPr>
              <a:t>波之后的向下的</a:t>
            </a:r>
            <a:r>
              <a:rPr lang="en-US" altLang="zh-CN" sz="2400" dirty="0">
                <a:latin typeface="Arial" panose="020B0604020202020204" pitchFamily="34" charset="0"/>
              </a:rPr>
              <a:t>S</a:t>
            </a:r>
            <a:r>
              <a:rPr lang="zh-CN" altLang="en-US" sz="2400" dirty="0">
                <a:latin typeface="Arial" panose="020B0604020202020204" pitchFamily="34" charset="0"/>
              </a:rPr>
              <a:t>波。在不同导联的记录中，这三个波不一定都出现。       </a:t>
            </a:r>
          </a:p>
        </p:txBody>
      </p:sp>
      <p:sp>
        <p:nvSpPr>
          <p:cNvPr id="185347" name="Rectangle 5"/>
          <p:cNvSpPr/>
          <p:nvPr/>
        </p:nvSpPr>
        <p:spPr>
          <a:xfrm>
            <a:off x="395288" y="4149725"/>
            <a:ext cx="3581400" cy="19907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正常的</a:t>
            </a:r>
            <a:r>
              <a:rPr lang="en-US" altLang="zh-CN" sz="2400" dirty="0">
                <a:latin typeface="Arial" panose="020B0604020202020204" pitchFamily="34" charset="0"/>
              </a:rPr>
              <a:t>QRS</a:t>
            </a:r>
            <a:r>
              <a:rPr lang="zh-CN" altLang="en-US" sz="2400" dirty="0">
                <a:latin typeface="Arial" panose="020B0604020202020204" pitchFamily="34" charset="0"/>
              </a:rPr>
              <a:t>波群历时约0.06～0.10</a:t>
            </a:r>
            <a:r>
              <a:rPr lang="en-US" altLang="zh-CN" sz="2400" dirty="0">
                <a:latin typeface="Arial" panose="020B0604020202020204" pitchFamily="34" charset="0"/>
              </a:rPr>
              <a:t>s，QRS</a:t>
            </a:r>
            <a:r>
              <a:rPr lang="zh-CN" altLang="en-US" sz="2400" dirty="0">
                <a:latin typeface="Arial" panose="020B0604020202020204" pitchFamily="34" charset="0"/>
              </a:rPr>
              <a:t>各波的波幅在不同导联中变化较大。 </a:t>
            </a:r>
            <a:r>
              <a:rPr lang="zh-CN" altLang="en-US" sz="1100" b="0" dirty="0">
                <a:latin typeface="Arial" panose="020B0604020202020204" pitchFamily="34" charset="0"/>
                <a:ea typeface="宋体" panose="02010600030101010101" pitchFamily="2" charset="-122"/>
              </a:rPr>
              <a:t> </a:t>
            </a:r>
          </a:p>
        </p:txBody>
      </p:sp>
      <p:sp>
        <p:nvSpPr>
          <p:cNvPr id="185348" name="Rectangle 7"/>
          <p:cNvSpPr/>
          <p:nvPr/>
        </p:nvSpPr>
        <p:spPr>
          <a:xfrm>
            <a:off x="179388" y="260350"/>
            <a:ext cx="8077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FF3399"/>
                </a:solidFill>
                <a:latin typeface="Arial" panose="020B0604020202020204" pitchFamily="34" charset="0"/>
              </a:rPr>
              <a:t>(一</a:t>
            </a:r>
            <a:r>
              <a:rPr lang="en-US" altLang="zh-CN" sz="2400" dirty="0">
                <a:solidFill>
                  <a:srgbClr val="FF3399"/>
                </a:solidFill>
                <a:latin typeface="Arial" panose="020B0604020202020204" pitchFamily="34" charset="0"/>
              </a:rPr>
              <a:t>)</a:t>
            </a:r>
            <a:r>
              <a:rPr lang="zh-CN" altLang="en-US" sz="2400" dirty="0">
                <a:solidFill>
                  <a:srgbClr val="FF3399"/>
                </a:solidFill>
                <a:latin typeface="Arial" panose="020B0604020202020204" pitchFamily="34" charset="0"/>
              </a:rPr>
              <a:t>正常心电图各波</a:t>
            </a:r>
            <a:endParaRPr lang="zh-CN" altLang="en-US" sz="2400" b="0" dirty="0">
              <a:solidFill>
                <a:srgbClr val="FF3399"/>
              </a:solidFill>
              <a:latin typeface="Arial" panose="020B0604020202020204" pitchFamily="34" charset="0"/>
              <a:ea typeface="宋体" panose="02010600030101010101" pitchFamily="2" charset="-122"/>
            </a:endParaRPr>
          </a:p>
        </p:txBody>
      </p:sp>
      <p:graphicFrame>
        <p:nvGraphicFramePr>
          <p:cNvPr id="185349" name="Object 8"/>
          <p:cNvGraphicFramePr>
            <a:graphicFrameLocks noChangeAspect="1"/>
          </p:cNvGraphicFramePr>
          <p:nvPr>
            <p:extLst>
              <p:ext uri="{D42A27DB-BD31-4B8C-83A1-F6EECF244321}">
                <p14:modId xmlns:p14="http://schemas.microsoft.com/office/powerpoint/2010/main" val="607058254"/>
              </p:ext>
            </p:extLst>
          </p:nvPr>
        </p:nvGraphicFramePr>
        <p:xfrm>
          <a:off x="4694196" y="3634216"/>
          <a:ext cx="4105027" cy="3069435"/>
        </p:xfrm>
        <a:graphic>
          <a:graphicData uri="http://schemas.openxmlformats.org/presentationml/2006/ole">
            <mc:AlternateContent xmlns:mc="http://schemas.openxmlformats.org/markup-compatibility/2006">
              <mc:Choice xmlns:v="urn:schemas-microsoft-com:vml" Requires="v">
                <p:oleObj r:id="rId2" imgW="5400675" imgH="5124450" progId="Paint.Picture">
                  <p:embed/>
                </p:oleObj>
              </mc:Choice>
              <mc:Fallback>
                <p:oleObj r:id="rId2" imgW="5400675" imgH="5124450" progId="Paint.Picture">
                  <p:embed/>
                  <p:pic>
                    <p:nvPicPr>
                      <p:cNvPr id="0" name="图片 3109"/>
                      <p:cNvPicPr/>
                      <p:nvPr/>
                    </p:nvPicPr>
                    <p:blipFill>
                      <a:blip r:embed="rId3"/>
                      <a:stretch>
                        <a:fillRect/>
                      </a:stretch>
                    </p:blipFill>
                    <p:spPr>
                      <a:xfrm>
                        <a:off x="4694196" y="3634216"/>
                        <a:ext cx="4105027" cy="3069435"/>
                      </a:xfrm>
                      <a:prstGeom prst="rect">
                        <a:avLst/>
                      </a:prstGeom>
                      <a:noFill/>
                      <a:ln w="38100">
                        <a:noFill/>
                        <a:miter/>
                      </a:ln>
                    </p:spPr>
                  </p:pic>
                </p:oleObj>
              </mc:Fallback>
            </mc:AlternateContent>
          </a:graphicData>
        </a:graphic>
      </p:graphicFrame>
    </p:spTree>
  </p:cSld>
  <p:clrMapOvr>
    <a:masterClrMapping/>
  </p:clrMapOvr>
  <p:transition advClick="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p:nvPr/>
        </p:nvSpPr>
        <p:spPr>
          <a:xfrm>
            <a:off x="457200" y="417599"/>
            <a:ext cx="8229600" cy="315650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spcBef>
                <a:spcPct val="0"/>
              </a:spcBef>
              <a:buClrTx/>
              <a:buSzTx/>
              <a:buFontTx/>
              <a:buNone/>
            </a:pPr>
            <a:r>
              <a:rPr lang="zh-CN" altLang="en-US" sz="2400" dirty="0">
                <a:solidFill>
                  <a:srgbClr val="A50021"/>
                </a:solidFill>
                <a:latin typeface="Arial" panose="020B0604020202020204" pitchFamily="34" charset="0"/>
              </a:rPr>
              <a:t> </a:t>
            </a:r>
            <a:r>
              <a:rPr lang="zh-CN" altLang="en-US" sz="2400" dirty="0">
                <a:solidFill>
                  <a:srgbClr val="FF3399"/>
                </a:solidFill>
                <a:latin typeface="Arial" panose="020B0604020202020204" pitchFamily="34" charset="0"/>
              </a:rPr>
              <a:t>3.</a:t>
            </a:r>
            <a:r>
              <a:rPr lang="en-US" altLang="zh-CN" sz="2400" dirty="0">
                <a:solidFill>
                  <a:srgbClr val="FF3399"/>
                </a:solidFill>
                <a:latin typeface="Arial" panose="020B0604020202020204" pitchFamily="34" charset="0"/>
              </a:rPr>
              <a:t>T</a:t>
            </a:r>
            <a:r>
              <a:rPr lang="zh-CN" altLang="en-US" sz="2400" dirty="0">
                <a:solidFill>
                  <a:srgbClr val="FF3399"/>
                </a:solidFill>
                <a:latin typeface="Arial" panose="020B0604020202020204" pitchFamily="34" charset="0"/>
              </a:rPr>
              <a:t>波：</a:t>
            </a:r>
            <a:r>
              <a:rPr lang="zh-CN" altLang="en-US" sz="2400" dirty="0">
                <a:latin typeface="Arial" panose="020B0604020202020204" pitchFamily="34" charset="0"/>
              </a:rPr>
              <a:t>反映心室的复极化过程。</a:t>
            </a:r>
          </a:p>
          <a:p>
            <a:pPr marL="0" lvl="0" indent="0" algn="just" eaLnBrk="1" hangingPunct="1">
              <a:spcBef>
                <a:spcPct val="0"/>
              </a:spcBef>
              <a:buClrTx/>
              <a:buSzTx/>
              <a:buFontTx/>
              <a:buNone/>
            </a:pPr>
            <a:r>
              <a:rPr lang="zh-CN" altLang="en-US" sz="2400" dirty="0">
                <a:latin typeface="Arial" panose="020B0604020202020204" pitchFamily="34" charset="0"/>
              </a:rPr>
              <a:t>    历时0.05-0.25</a:t>
            </a:r>
            <a:r>
              <a:rPr lang="en-US" altLang="zh-CN" sz="2400" dirty="0">
                <a:latin typeface="Arial" panose="020B0604020202020204" pitchFamily="34" charset="0"/>
              </a:rPr>
              <a:t>s，</a:t>
            </a:r>
            <a:r>
              <a:rPr lang="zh-CN" altLang="en-US" sz="2400" dirty="0">
                <a:latin typeface="Arial" panose="020B0604020202020204" pitchFamily="34" charset="0"/>
              </a:rPr>
              <a:t>波幅为0.1-0.8</a:t>
            </a:r>
            <a:r>
              <a:rPr lang="en-US" altLang="zh-CN" sz="2400" dirty="0">
                <a:latin typeface="Arial" panose="020B0604020202020204" pitchFamily="34" charset="0"/>
              </a:rPr>
              <a:t>mV。T</a:t>
            </a:r>
            <a:r>
              <a:rPr lang="zh-CN" altLang="en-US" sz="2400" dirty="0">
                <a:latin typeface="Arial" panose="020B0604020202020204" pitchFamily="34" charset="0"/>
              </a:rPr>
              <a:t>波的方向与</a:t>
            </a:r>
            <a:r>
              <a:rPr lang="en-US" altLang="zh-CN" sz="2400" dirty="0">
                <a:latin typeface="Arial" panose="020B0604020202020204" pitchFamily="34" charset="0"/>
              </a:rPr>
              <a:t>QRS</a:t>
            </a:r>
            <a:r>
              <a:rPr lang="zh-CN" altLang="en-US" sz="2400" dirty="0">
                <a:latin typeface="Arial" panose="020B0604020202020204" pitchFamily="34" charset="0"/>
              </a:rPr>
              <a:t>波群的主波方向相同。    </a:t>
            </a:r>
            <a:endParaRPr lang="zh-CN" altLang="en-US" sz="1000" b="0" dirty="0">
              <a:latin typeface="Arial" panose="020B0604020202020204" pitchFamily="34" charset="0"/>
              <a:ea typeface="宋体" panose="02010600030101010101" pitchFamily="2" charset="-122"/>
            </a:endParaRPr>
          </a:p>
          <a:p>
            <a:pPr marL="0" lvl="0" indent="0">
              <a:spcBef>
                <a:spcPct val="0"/>
              </a:spcBef>
              <a:buClrTx/>
              <a:buSzTx/>
              <a:buFontTx/>
              <a:buNone/>
            </a:pPr>
            <a:r>
              <a:rPr lang="zh-CN" altLang="en-US" sz="2400" dirty="0">
                <a:solidFill>
                  <a:srgbClr val="A50021"/>
                </a:solidFill>
                <a:latin typeface="Arial" panose="020B0604020202020204" pitchFamily="34" charset="0"/>
                <a:ea typeface="宋体" panose="02010600030101010101" pitchFamily="2" charset="-122"/>
              </a:rPr>
              <a:t> </a:t>
            </a:r>
            <a:r>
              <a:rPr lang="zh-CN" altLang="en-US" sz="2400" dirty="0">
                <a:solidFill>
                  <a:srgbClr val="FF3399"/>
                </a:solidFill>
                <a:latin typeface="Arial" panose="020B0604020202020204" pitchFamily="34" charset="0"/>
                <a:ea typeface="宋体" panose="02010600030101010101" pitchFamily="2" charset="-122"/>
              </a:rPr>
              <a:t>4.</a:t>
            </a:r>
            <a:r>
              <a:rPr lang="en-US" altLang="zh-CN" sz="2400" dirty="0">
                <a:solidFill>
                  <a:srgbClr val="FF3399"/>
                </a:solidFill>
                <a:latin typeface="Arial" panose="020B0604020202020204" pitchFamily="34" charset="0"/>
                <a:ea typeface="宋体" panose="02010600030101010101" pitchFamily="2" charset="-122"/>
              </a:rPr>
              <a:t>U</a:t>
            </a:r>
            <a:r>
              <a:rPr lang="zh-CN" altLang="en-US" sz="2400" dirty="0">
                <a:solidFill>
                  <a:srgbClr val="FF3399"/>
                </a:solidFill>
                <a:latin typeface="Arial" panose="020B0604020202020204" pitchFamily="34" charset="0"/>
                <a:ea typeface="宋体" panose="02010600030101010101" pitchFamily="2" charset="-122"/>
              </a:rPr>
              <a:t>波：</a:t>
            </a:r>
            <a:r>
              <a:rPr lang="zh-CN" altLang="en-US" sz="2400" dirty="0">
                <a:latin typeface="Arial" panose="020B0604020202020204" pitchFamily="34" charset="0"/>
                <a:ea typeface="宋体" panose="02010600030101010101" pitchFamily="2" charset="-122"/>
              </a:rPr>
              <a:t>可能是浦肯野纤维网的复极化。</a:t>
            </a:r>
          </a:p>
          <a:p>
            <a:pPr marL="0" lvl="0" indent="0">
              <a:spcBef>
                <a:spcPct val="0"/>
              </a:spcBef>
              <a:buClrTx/>
              <a:buSzTx/>
              <a:buFontTx/>
              <a:buNone/>
            </a:pP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T</a:t>
            </a:r>
            <a:r>
              <a:rPr lang="zh-CN" altLang="en-US" sz="2400" dirty="0">
                <a:latin typeface="Arial" panose="020B0604020202020204" pitchFamily="34" charset="0"/>
                <a:ea typeface="宋体" panose="02010600030101010101" pitchFamily="2" charset="-122"/>
              </a:rPr>
              <a:t>波后</a:t>
            </a:r>
            <a:r>
              <a:rPr lang="en-US" altLang="zh-CN" sz="2400" dirty="0">
                <a:latin typeface="Arial" panose="020B0604020202020204" pitchFamily="34" charset="0"/>
                <a:ea typeface="宋体" panose="02010600030101010101" pitchFamily="2" charset="-122"/>
              </a:rPr>
              <a:t>0.02～0.04s</a:t>
            </a:r>
            <a:r>
              <a:rPr lang="zh-CN" altLang="en-US" sz="2400" dirty="0">
                <a:latin typeface="Arial" panose="020B0604020202020204" pitchFamily="34" charset="0"/>
                <a:ea typeface="宋体" panose="02010600030101010101" pitchFamily="2" charset="-122"/>
              </a:rPr>
              <a:t>可能出现的一个低而宽的波，方向一般与</a:t>
            </a:r>
            <a:r>
              <a:rPr lang="en-US" altLang="zh-CN" sz="2400" dirty="0">
                <a:latin typeface="Arial" panose="020B0604020202020204" pitchFamily="34" charset="0"/>
                <a:ea typeface="宋体" panose="02010600030101010101" pitchFamily="2" charset="-122"/>
              </a:rPr>
              <a:t>T</a:t>
            </a:r>
            <a:r>
              <a:rPr lang="zh-CN" altLang="en-US" sz="2400" dirty="0">
                <a:latin typeface="Arial" panose="020B0604020202020204" pitchFamily="34" charset="0"/>
                <a:ea typeface="宋体" panose="02010600030101010101" pitchFamily="2" charset="-122"/>
              </a:rPr>
              <a:t>波一致，波宽0.1～0.3</a:t>
            </a:r>
            <a:r>
              <a:rPr lang="en-US" altLang="zh-CN" sz="2400" dirty="0">
                <a:latin typeface="Arial" panose="020B0604020202020204" pitchFamily="34" charset="0"/>
                <a:ea typeface="宋体" panose="02010600030101010101" pitchFamily="2" charset="-122"/>
              </a:rPr>
              <a:t>s，</a:t>
            </a:r>
            <a:r>
              <a:rPr lang="zh-CN" altLang="en-US" sz="2400" dirty="0">
                <a:latin typeface="Arial" panose="020B0604020202020204" pitchFamily="34" charset="0"/>
                <a:ea typeface="宋体" panose="02010600030101010101" pitchFamily="2" charset="-122"/>
              </a:rPr>
              <a:t>波幅一般小于0.05</a:t>
            </a:r>
            <a:r>
              <a:rPr lang="en-US" altLang="zh-CN" sz="2400" dirty="0">
                <a:latin typeface="Arial" panose="020B0604020202020204" pitchFamily="34" charset="0"/>
                <a:ea typeface="宋体" panose="02010600030101010101" pitchFamily="2" charset="-122"/>
              </a:rPr>
              <a:t>mV。  </a:t>
            </a:r>
          </a:p>
          <a:p>
            <a:pPr marL="0" lvl="0" indent="0">
              <a:spcBef>
                <a:spcPct val="0"/>
              </a:spcBef>
              <a:buClrTx/>
              <a:buSzTx/>
              <a:buFontTx/>
              <a:buNone/>
            </a:pPr>
            <a:r>
              <a:rPr lang="zh-CN" altLang="en-US" sz="2400" dirty="0">
                <a:solidFill>
                  <a:srgbClr val="A50021"/>
                </a:solidFill>
                <a:latin typeface="Arial" panose="020B0604020202020204" pitchFamily="34" charset="0"/>
                <a:ea typeface="宋体" panose="02010600030101010101" pitchFamily="2" charset="-122"/>
              </a:rPr>
              <a:t> </a:t>
            </a:r>
            <a:endParaRPr lang="zh-CN" altLang="en-US" sz="2400" dirty="0">
              <a:latin typeface="楷体_GB2312" pitchFamily="1" charset="-122"/>
              <a:ea typeface="宋体" panose="02010600030101010101" pitchFamily="2" charset="-122"/>
            </a:endParaRPr>
          </a:p>
        </p:txBody>
      </p:sp>
      <p:pic>
        <p:nvPicPr>
          <p:cNvPr id="186371" name="Picture 4" descr="CS209[1]"/>
          <p:cNvPicPr>
            <a:picLocks noChangeAspect="1"/>
          </p:cNvPicPr>
          <p:nvPr/>
        </p:nvPicPr>
        <p:blipFill>
          <a:blip r:embed="rId2"/>
          <a:stretch>
            <a:fillRect/>
          </a:stretch>
        </p:blipFill>
        <p:spPr>
          <a:xfrm>
            <a:off x="1782897" y="3429000"/>
            <a:ext cx="5755953" cy="3096344"/>
          </a:xfrm>
          <a:prstGeom prst="rect">
            <a:avLst/>
          </a:prstGeom>
          <a:noFill/>
          <a:ln w="9525">
            <a:noFill/>
          </a:ln>
        </p:spPr>
      </p:pic>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11</a:t>
            </a:fld>
            <a:endParaRPr lang="en-US" altLang="zh-CN" sz="1400" b="0" dirty="0">
              <a:ea typeface="宋体" panose="02010600030101010101" pitchFamily="2" charset="-122"/>
            </a:endParaRPr>
          </a:p>
        </p:txBody>
      </p:sp>
      <p:sp>
        <p:nvSpPr>
          <p:cNvPr id="99330"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心的外形</a:t>
            </a:r>
            <a:r>
              <a:rPr lang="zh-CN" altLang="en-US" dirty="0"/>
              <a:t> </a:t>
            </a:r>
          </a:p>
        </p:txBody>
      </p:sp>
      <p:sp>
        <p:nvSpPr>
          <p:cNvPr id="99331" name="Rectangle 3"/>
          <p:cNvSpPr>
            <a:spLocks noGrp="1"/>
          </p:cNvSpPr>
          <p:nvPr>
            <p:ph type="body" sz="half" idx="1"/>
          </p:nvPr>
        </p:nvSpPr>
        <p:spPr>
          <a:xfrm>
            <a:off x="3779838" y="476250"/>
            <a:ext cx="5364162" cy="1512888"/>
          </a:xfrm>
          <a:solidFill>
            <a:schemeClr val="bg1">
              <a:alpha val="100000"/>
            </a:schemeClr>
          </a:solidFill>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前后略扁的倒置的圆锥体</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分为</a:t>
            </a:r>
            <a:r>
              <a:rPr lang="zh-CN" altLang="en-US" dirty="0">
                <a:latin typeface="宋体" panose="02010600030101010101" pitchFamily="2" charset="-122"/>
                <a:hlinkClick r:id="rId2" action="ppaction://hlinksldjump"/>
              </a:rPr>
              <a:t>一尖</a:t>
            </a:r>
            <a:r>
              <a:rPr lang="zh-CN" altLang="en-US" dirty="0">
                <a:latin typeface="宋体" panose="02010600030101010101" pitchFamily="2" charset="-122"/>
              </a:rPr>
              <a:t>、</a:t>
            </a:r>
            <a:r>
              <a:rPr lang="zh-CN" altLang="en-US" dirty="0">
                <a:latin typeface="宋体" panose="02010600030101010101" pitchFamily="2" charset="-122"/>
                <a:hlinkClick r:id="rId3" action="ppaction://hlinksldjump"/>
              </a:rPr>
              <a:t>一底</a:t>
            </a:r>
            <a:r>
              <a:rPr lang="zh-CN" altLang="en-US" dirty="0">
                <a:latin typeface="宋体" panose="02010600030101010101" pitchFamily="2" charset="-122"/>
              </a:rPr>
              <a:t>、</a:t>
            </a:r>
            <a:r>
              <a:rPr lang="zh-CN" altLang="en-US" dirty="0">
                <a:latin typeface="宋体" panose="02010600030101010101" pitchFamily="2" charset="-122"/>
                <a:hlinkClick r:id="rId4" action="ppaction://hlinksldjump"/>
              </a:rPr>
              <a:t>两面</a:t>
            </a:r>
            <a:r>
              <a:rPr lang="zh-CN" altLang="en-US" dirty="0">
                <a:latin typeface="宋体" panose="02010600030101010101" pitchFamily="2" charset="-122"/>
              </a:rPr>
              <a:t>、</a:t>
            </a:r>
            <a:r>
              <a:rPr lang="zh-CN" altLang="en-US" dirty="0">
                <a:latin typeface="宋体" panose="02010600030101010101" pitchFamily="2" charset="-122"/>
                <a:hlinkClick r:id="rId5" action="ppaction://hlinksldjump"/>
              </a:rPr>
              <a:t>三缘</a:t>
            </a:r>
            <a:r>
              <a:rPr lang="zh-CN" altLang="en-US" dirty="0">
                <a:latin typeface="宋体" panose="02010600030101010101" pitchFamily="2" charset="-122"/>
              </a:rPr>
              <a:t>和</a:t>
            </a:r>
            <a:r>
              <a:rPr lang="zh-CN" altLang="en-US" dirty="0">
                <a:latin typeface="宋体" panose="02010600030101010101" pitchFamily="2" charset="-122"/>
                <a:hlinkClick r:id="rId2" action="ppaction://hlinksldjump"/>
              </a:rPr>
              <a:t>三条沟 </a:t>
            </a:r>
            <a:endParaRPr lang="zh-CN" altLang="en-US" dirty="0">
              <a:latin typeface="宋体" panose="02010600030101010101" pitchFamily="2" charset="-122"/>
            </a:endParaRPr>
          </a:p>
        </p:txBody>
      </p:sp>
      <p:pic>
        <p:nvPicPr>
          <p:cNvPr id="99335" name="Picture 7" descr="心后面观"/>
          <p:cNvPicPr>
            <a:picLocks noChangeAspect="1"/>
          </p:cNvPicPr>
          <p:nvPr/>
        </p:nvPicPr>
        <p:blipFill>
          <a:blip r:embed="rId6">
            <a:lum bright="-12000" contrast="36000"/>
          </a:blip>
          <a:stretch>
            <a:fillRect/>
          </a:stretch>
        </p:blipFill>
        <p:spPr>
          <a:xfrm rot="617501">
            <a:off x="4859338" y="2133600"/>
            <a:ext cx="3394075" cy="4437063"/>
          </a:xfrm>
          <a:prstGeom prst="rect">
            <a:avLst/>
          </a:prstGeom>
          <a:noFill/>
          <a:ln w="9525">
            <a:noFill/>
          </a:ln>
        </p:spPr>
      </p:pic>
      <p:pic>
        <p:nvPicPr>
          <p:cNvPr id="99336" name="Picture 8" descr="心前面观"/>
          <p:cNvPicPr>
            <a:picLocks noChangeAspect="1"/>
          </p:cNvPicPr>
          <p:nvPr/>
        </p:nvPicPr>
        <p:blipFill>
          <a:blip r:embed="rId7">
            <a:lum bright="-6000" contrast="18000"/>
          </a:blip>
          <a:stretch>
            <a:fillRect/>
          </a:stretch>
        </p:blipFill>
        <p:spPr>
          <a:xfrm>
            <a:off x="900113" y="1916113"/>
            <a:ext cx="3182937" cy="4465637"/>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wipe(left)">
                                      <p:cBhvr>
                                        <p:cTn id="7" dur="500"/>
                                        <p:tgtEl>
                                          <p:spTgt spid="993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9336"/>
                                        </p:tgtEl>
                                        <p:attrNameLst>
                                          <p:attrName>style.visibility</p:attrName>
                                        </p:attrNameLst>
                                      </p:cBhvr>
                                      <p:to>
                                        <p:strVal val="visible"/>
                                      </p:to>
                                    </p:set>
                                    <p:animEffect transition="in" filter="blinds(horizontal)">
                                      <p:cBhvr>
                                        <p:cTn id="12" dur="500"/>
                                        <p:tgtEl>
                                          <p:spTgt spid="993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9335"/>
                                        </p:tgtEl>
                                        <p:attrNameLst>
                                          <p:attrName>style.visibility</p:attrName>
                                        </p:attrNameLst>
                                      </p:cBhvr>
                                      <p:to>
                                        <p:strVal val="visible"/>
                                      </p:to>
                                    </p:set>
                                    <p:animEffect transition="in" filter="blinds(horizontal)">
                                      <p:cBhvr>
                                        <p:cTn id="17" dur="500"/>
                                        <p:tgtEl>
                                          <p:spTgt spid="993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9331">
                                            <p:bg/>
                                          </p:spTgt>
                                        </p:tgtEl>
                                        <p:attrNameLst>
                                          <p:attrName>style.visibility</p:attrName>
                                        </p:attrNameLst>
                                      </p:cBhvr>
                                      <p:to>
                                        <p:strVal val="visible"/>
                                      </p:to>
                                    </p:set>
                                    <p:animEffect transition="in" filter="wipe(left)">
                                      <p:cBhvr>
                                        <p:cTn id="22" dur="500"/>
                                        <p:tgtEl>
                                          <p:spTgt spid="99331">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9331">
                                            <p:txEl>
                                              <p:pRg st="0" end="0"/>
                                            </p:txEl>
                                          </p:spTgt>
                                        </p:tgtEl>
                                        <p:attrNameLst>
                                          <p:attrName>style.visibility</p:attrName>
                                        </p:attrNameLst>
                                      </p:cBhvr>
                                      <p:to>
                                        <p:strVal val="visible"/>
                                      </p:to>
                                    </p:set>
                                    <p:animEffect transition="in" filter="wipe(left)">
                                      <p:cBhvr>
                                        <p:cTn id="27" dur="500"/>
                                        <p:tgtEl>
                                          <p:spTgt spid="993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9331">
                                            <p:txEl>
                                              <p:pRg st="1" end="1"/>
                                            </p:txEl>
                                          </p:spTgt>
                                        </p:tgtEl>
                                        <p:attrNameLst>
                                          <p:attrName>style.visibility</p:attrName>
                                        </p:attrNameLst>
                                      </p:cBhvr>
                                      <p:to>
                                        <p:strVal val="visible"/>
                                      </p:to>
                                    </p:set>
                                    <p:animEffect transition="in" filter="wipe(left)">
                                      <p:cBhvr>
                                        <p:cTn id="32" dur="500"/>
                                        <p:tgtEl>
                                          <p:spTgt spid="993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P spid="99331" grpId="0" build="p"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p:nvPr/>
        </p:nvSpPr>
        <p:spPr>
          <a:xfrm>
            <a:off x="327024" y="835750"/>
            <a:ext cx="8349431" cy="2590709"/>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spcBef>
                <a:spcPct val="0"/>
              </a:spcBef>
              <a:buClrTx/>
              <a:buSzTx/>
              <a:buFontTx/>
              <a:buNone/>
            </a:pPr>
            <a:r>
              <a:rPr lang="en-US" altLang="zh-CN" sz="2400" dirty="0">
                <a:solidFill>
                  <a:srgbClr val="FF3399"/>
                </a:solidFill>
                <a:latin typeface="Arial" panose="020B0604020202020204" pitchFamily="34" charset="0"/>
                <a:ea typeface="宋体" panose="02010600030101010101" pitchFamily="2" charset="-122"/>
              </a:rPr>
              <a:t>1</a:t>
            </a:r>
            <a:r>
              <a:rPr lang="zh-CN" altLang="en-US" sz="2400" dirty="0">
                <a:solidFill>
                  <a:srgbClr val="FF3399"/>
                </a:solidFill>
                <a:latin typeface="Arial" panose="020B0604020202020204" pitchFamily="34" charset="0"/>
                <a:ea typeface="宋体" panose="02010600030101010101" pitchFamily="2" charset="-122"/>
              </a:rPr>
              <a:t>.</a:t>
            </a:r>
            <a:r>
              <a:rPr lang="en-US" altLang="zh-CN" sz="2400" dirty="0">
                <a:solidFill>
                  <a:srgbClr val="FF3399"/>
                </a:solidFill>
                <a:latin typeface="Arial" panose="020B0604020202020204" pitchFamily="34" charset="0"/>
                <a:ea typeface="宋体" panose="02010600030101010101" pitchFamily="2" charset="-122"/>
              </a:rPr>
              <a:t>PR</a:t>
            </a:r>
            <a:r>
              <a:rPr lang="zh-CN" altLang="en-US" sz="2400" dirty="0">
                <a:solidFill>
                  <a:srgbClr val="FF3399"/>
                </a:solidFill>
                <a:latin typeface="Arial" panose="020B0604020202020204" pitchFamily="34" charset="0"/>
                <a:ea typeface="宋体" panose="02010600030101010101" pitchFamily="2" charset="-122"/>
              </a:rPr>
              <a:t>间期(或</a:t>
            </a:r>
            <a:r>
              <a:rPr lang="en-US" altLang="zh-CN" sz="2400" dirty="0">
                <a:solidFill>
                  <a:srgbClr val="FF3399"/>
                </a:solidFill>
                <a:latin typeface="Arial" panose="020B0604020202020204" pitchFamily="34" charset="0"/>
                <a:ea typeface="宋体" panose="02010600030101010101" pitchFamily="2" charset="-122"/>
              </a:rPr>
              <a:t>PQ</a:t>
            </a:r>
            <a:r>
              <a:rPr lang="zh-CN" altLang="en-US" sz="2400" dirty="0">
                <a:solidFill>
                  <a:srgbClr val="FF3399"/>
                </a:solidFill>
                <a:latin typeface="Arial" panose="020B0604020202020204" pitchFamily="34" charset="0"/>
                <a:ea typeface="宋体" panose="02010600030101010101" pitchFamily="2" charset="-122"/>
              </a:rPr>
              <a:t>间期)：</a:t>
            </a:r>
            <a:r>
              <a:rPr lang="zh-CN" altLang="en-US" sz="2000" dirty="0">
                <a:latin typeface="Arial" panose="020B0604020202020204" pitchFamily="34" charset="0"/>
              </a:rPr>
              <a:t>从</a:t>
            </a:r>
            <a:r>
              <a:rPr lang="en-US" altLang="zh-CN" sz="2000" dirty="0">
                <a:latin typeface="Arial" panose="020B0604020202020204" pitchFamily="34" charset="0"/>
              </a:rPr>
              <a:t>P</a:t>
            </a:r>
            <a:r>
              <a:rPr lang="zh-CN" altLang="en-US" sz="2000" dirty="0">
                <a:latin typeface="Arial" panose="020B0604020202020204" pitchFamily="34" charset="0"/>
              </a:rPr>
              <a:t>波终点到</a:t>
            </a:r>
            <a:r>
              <a:rPr lang="en-US" altLang="zh-CN" sz="2000" dirty="0">
                <a:latin typeface="Arial" panose="020B0604020202020204" pitchFamily="34" charset="0"/>
              </a:rPr>
              <a:t>QRS</a:t>
            </a:r>
            <a:r>
              <a:rPr lang="zh-CN" altLang="en-US" sz="2000" dirty="0">
                <a:latin typeface="Arial" panose="020B0604020202020204" pitchFamily="34" charset="0"/>
              </a:rPr>
              <a:t>波起点之间的时程。</a:t>
            </a:r>
            <a:r>
              <a:rPr lang="zh-CN" altLang="en-US" sz="2000" dirty="0">
                <a:latin typeface="楷体_GB2312" pitchFamily="1" charset="-122"/>
                <a:ea typeface="宋体" panose="02010600030101010101" pitchFamily="2" charset="-122"/>
              </a:rPr>
              <a:t>代表兴奋经由心房、房室交界和房室束到达心室并引起心室肌开始兴奋所需要的时间。一般为</a:t>
            </a:r>
            <a:r>
              <a:rPr lang="en-US" altLang="zh-CN" sz="2000" dirty="0">
                <a:latin typeface="楷体_GB2312" pitchFamily="1" charset="-122"/>
                <a:ea typeface="宋体" panose="02010600030101010101" pitchFamily="2" charset="-122"/>
              </a:rPr>
              <a:t>0.12～0.20s。</a:t>
            </a:r>
            <a:r>
              <a:rPr lang="zh-CN" altLang="en-US" sz="2000" dirty="0">
                <a:latin typeface="楷体_GB2312" pitchFamily="1" charset="-122"/>
                <a:ea typeface="宋体" panose="02010600030101010101" pitchFamily="2" charset="-122"/>
              </a:rPr>
              <a:t>在房室传导阻滞时，</a:t>
            </a:r>
            <a:r>
              <a:rPr lang="en-US" altLang="zh-CN" sz="2000" dirty="0">
                <a:latin typeface="楷体_GB2312" pitchFamily="1" charset="-122"/>
                <a:ea typeface="宋体" panose="02010600030101010101" pitchFamily="2" charset="-122"/>
              </a:rPr>
              <a:t>PR</a:t>
            </a:r>
            <a:r>
              <a:rPr lang="zh-CN" altLang="en-US" sz="2000" dirty="0">
                <a:latin typeface="楷体_GB2312" pitchFamily="1" charset="-122"/>
                <a:ea typeface="宋体" panose="02010600030101010101" pitchFamily="2" charset="-122"/>
              </a:rPr>
              <a:t>间期延长</a:t>
            </a:r>
            <a:endParaRPr lang="en-US" altLang="zh-CN" sz="2000" dirty="0">
              <a:solidFill>
                <a:srgbClr val="A50021"/>
              </a:solidFill>
              <a:latin typeface="Arial" panose="020B0604020202020204" pitchFamily="34" charset="0"/>
            </a:endParaRPr>
          </a:p>
          <a:p>
            <a:pPr marL="0" lvl="0" indent="0">
              <a:spcBef>
                <a:spcPct val="0"/>
              </a:spcBef>
              <a:buClrTx/>
              <a:buSzTx/>
              <a:buFontTx/>
              <a:buNone/>
            </a:pPr>
            <a:r>
              <a:rPr lang="en-US" altLang="zh-CN" sz="2400" dirty="0">
                <a:solidFill>
                  <a:srgbClr val="FF3399"/>
                </a:solidFill>
                <a:latin typeface="微软雅黑" panose="020B0503020204020204" pitchFamily="34" charset="-122"/>
                <a:ea typeface="微软雅黑" panose="020B0503020204020204" pitchFamily="34" charset="-122"/>
              </a:rPr>
              <a:t>2.PR</a:t>
            </a:r>
            <a:r>
              <a:rPr lang="zh-CN" altLang="en-US" sz="2400" dirty="0">
                <a:solidFill>
                  <a:srgbClr val="FF3399"/>
                </a:solidFill>
                <a:latin typeface="微软雅黑" panose="020B0503020204020204" pitchFamily="34" charset="-122"/>
                <a:ea typeface="微软雅黑" panose="020B0503020204020204" pitchFamily="34" charset="-122"/>
              </a:rPr>
              <a:t>段：</a:t>
            </a:r>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波终点到</a:t>
            </a:r>
            <a:r>
              <a:rPr lang="en-US" altLang="zh-CN" sz="2400" dirty="0">
                <a:latin typeface="微软雅黑" panose="020B0503020204020204" pitchFamily="34" charset="-122"/>
                <a:ea typeface="微软雅黑" panose="020B0503020204020204" pitchFamily="34" charset="-122"/>
              </a:rPr>
              <a:t>QRS</a:t>
            </a:r>
            <a:r>
              <a:rPr lang="zh-CN" altLang="en-US" sz="2400" dirty="0">
                <a:latin typeface="微软雅黑" panose="020B0503020204020204" pitchFamily="34" charset="-122"/>
                <a:ea typeface="微软雅黑" panose="020B0503020204020204" pitchFamily="34" charset="-122"/>
              </a:rPr>
              <a:t>波起点之间的线段。代表兴奋通过</a:t>
            </a:r>
            <a:r>
              <a:rPr lang="zh-CN" altLang="en-US" sz="2400" dirty="0">
                <a:latin typeface="微软雅黑" panose="020B0503020204020204" pitchFamily="34" charset="-122"/>
                <a:ea typeface="微软雅黑" panose="020B0503020204020204" pitchFamily="34" charset="-122"/>
                <a:sym typeface="+mn-ea"/>
              </a:rPr>
              <a:t>房室交界和房室束到达心室</a:t>
            </a:r>
            <a:endParaRPr lang="zh-CN" altLang="en-US" sz="2400" dirty="0">
              <a:latin typeface="微软雅黑" panose="020B0503020204020204" pitchFamily="34" charset="-122"/>
              <a:ea typeface="微软雅黑" panose="020B0503020204020204" pitchFamily="34" charset="-122"/>
            </a:endParaRPr>
          </a:p>
          <a:p>
            <a:pPr marL="0" lvl="0" indent="0">
              <a:lnSpc>
                <a:spcPct val="130000"/>
              </a:lnSpc>
              <a:spcBef>
                <a:spcPct val="0"/>
              </a:spcBef>
              <a:buClrTx/>
              <a:buSzTx/>
              <a:buFontTx/>
              <a:buNone/>
            </a:pPr>
            <a:r>
              <a:rPr lang="zh-CN" altLang="en-US" sz="2400" dirty="0">
                <a:latin typeface="Arial" panose="020B0604020202020204" pitchFamily="34" charset="0"/>
              </a:rPr>
              <a:t>       </a:t>
            </a:r>
          </a:p>
        </p:txBody>
      </p:sp>
      <p:graphicFrame>
        <p:nvGraphicFramePr>
          <p:cNvPr id="187395" name="Object 4"/>
          <p:cNvGraphicFramePr>
            <a:graphicFrameLocks noChangeAspect="1"/>
          </p:cNvGraphicFramePr>
          <p:nvPr>
            <p:extLst>
              <p:ext uri="{D42A27DB-BD31-4B8C-83A1-F6EECF244321}">
                <p14:modId xmlns:p14="http://schemas.microsoft.com/office/powerpoint/2010/main" val="3039190954"/>
              </p:ext>
            </p:extLst>
          </p:nvPr>
        </p:nvGraphicFramePr>
        <p:xfrm>
          <a:off x="3639704" y="2834173"/>
          <a:ext cx="5181600" cy="3800475"/>
        </p:xfrm>
        <a:graphic>
          <a:graphicData uri="http://schemas.openxmlformats.org/presentationml/2006/ole">
            <mc:AlternateContent xmlns:mc="http://schemas.openxmlformats.org/markup-compatibility/2006">
              <mc:Choice xmlns:v="urn:schemas-microsoft-com:vml" Requires="v">
                <p:oleObj r:id="rId2" imgW="5400675" imgH="5124450" progId="Paint.Picture">
                  <p:embed/>
                </p:oleObj>
              </mc:Choice>
              <mc:Fallback>
                <p:oleObj r:id="rId2" imgW="5400675" imgH="5124450" progId="Paint.Picture">
                  <p:embed/>
                  <p:pic>
                    <p:nvPicPr>
                      <p:cNvPr id="0" name="图片 3110"/>
                      <p:cNvPicPr/>
                      <p:nvPr/>
                    </p:nvPicPr>
                    <p:blipFill>
                      <a:blip r:embed="rId3"/>
                      <a:stretch>
                        <a:fillRect/>
                      </a:stretch>
                    </p:blipFill>
                    <p:spPr>
                      <a:xfrm>
                        <a:off x="3639704" y="2834173"/>
                        <a:ext cx="5181600" cy="3800475"/>
                      </a:xfrm>
                      <a:prstGeom prst="rect">
                        <a:avLst/>
                      </a:prstGeom>
                      <a:noFill/>
                      <a:ln w="38100">
                        <a:noFill/>
                        <a:miter/>
                      </a:ln>
                    </p:spPr>
                  </p:pic>
                </p:oleObj>
              </mc:Fallback>
            </mc:AlternateContent>
          </a:graphicData>
        </a:graphic>
      </p:graphicFrame>
      <p:sp>
        <p:nvSpPr>
          <p:cNvPr id="187396" name="Rectangle 5"/>
          <p:cNvSpPr/>
          <p:nvPr/>
        </p:nvSpPr>
        <p:spPr>
          <a:xfrm>
            <a:off x="294096" y="3031509"/>
            <a:ext cx="3024187" cy="3405804"/>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zh-CN" altLang="en-US" sz="2400" dirty="0">
                <a:solidFill>
                  <a:srgbClr val="A50021"/>
                </a:solidFill>
                <a:latin typeface="Arial" panose="020B0604020202020204" pitchFamily="34" charset="0"/>
              </a:rPr>
              <a:t> </a:t>
            </a:r>
            <a:r>
              <a:rPr lang="en-US" altLang="zh-CN" sz="2400" dirty="0">
                <a:solidFill>
                  <a:srgbClr val="FF3399"/>
                </a:solidFill>
                <a:latin typeface="Arial" panose="020B0604020202020204" pitchFamily="34" charset="0"/>
              </a:rPr>
              <a:t>3</a:t>
            </a:r>
            <a:r>
              <a:rPr lang="zh-CN" altLang="en-US" sz="2400" dirty="0">
                <a:solidFill>
                  <a:srgbClr val="FF3399"/>
                </a:solidFill>
                <a:latin typeface="Arial" panose="020B0604020202020204" pitchFamily="34" charset="0"/>
              </a:rPr>
              <a:t>.</a:t>
            </a:r>
            <a:r>
              <a:rPr lang="en-US" altLang="zh-CN" sz="2400" dirty="0">
                <a:solidFill>
                  <a:srgbClr val="FF3399"/>
                </a:solidFill>
                <a:latin typeface="Arial" panose="020B0604020202020204" pitchFamily="34" charset="0"/>
              </a:rPr>
              <a:t>QT</a:t>
            </a:r>
            <a:r>
              <a:rPr lang="zh-CN" altLang="en-US" sz="2400" dirty="0">
                <a:solidFill>
                  <a:srgbClr val="FF3399"/>
                </a:solidFill>
                <a:latin typeface="Arial" panose="020B0604020202020204" pitchFamily="34" charset="0"/>
              </a:rPr>
              <a:t>间期 ：</a:t>
            </a:r>
            <a:r>
              <a:rPr lang="zh-CN" altLang="en-US" sz="2400" dirty="0">
                <a:latin typeface="Arial" panose="020B0604020202020204" pitchFamily="34" charset="0"/>
              </a:rPr>
              <a:t>从</a:t>
            </a:r>
            <a:r>
              <a:rPr lang="en-US" altLang="zh-CN" sz="2400" dirty="0">
                <a:latin typeface="Arial" panose="020B0604020202020204" pitchFamily="34" charset="0"/>
              </a:rPr>
              <a:t>Q</a:t>
            </a:r>
            <a:r>
              <a:rPr lang="zh-CN" altLang="en-US" sz="2400" dirty="0">
                <a:latin typeface="Arial" panose="020B0604020202020204" pitchFamily="34" charset="0"/>
              </a:rPr>
              <a:t>波终点到</a:t>
            </a:r>
            <a:r>
              <a:rPr lang="en-US" altLang="zh-CN" sz="2400" dirty="0">
                <a:latin typeface="Arial" panose="020B0604020202020204" pitchFamily="34" charset="0"/>
              </a:rPr>
              <a:t>T</a:t>
            </a:r>
            <a:r>
              <a:rPr lang="zh-CN" altLang="en-US" sz="2400" dirty="0">
                <a:latin typeface="Arial" panose="020B0604020202020204" pitchFamily="34" charset="0"/>
              </a:rPr>
              <a:t>波起点之间的时程，代表从心室开始去极化到完全复极化所经历的时间。</a:t>
            </a:r>
          </a:p>
          <a:p>
            <a:pPr marL="0" lvl="0" indent="0" eaLnBrk="1" hangingPunct="1">
              <a:lnSpc>
                <a:spcPct val="130000"/>
              </a:lnSpc>
              <a:spcBef>
                <a:spcPct val="0"/>
              </a:spcBef>
              <a:buClrTx/>
              <a:buSzTx/>
              <a:buFontTx/>
              <a:buNone/>
            </a:pPr>
            <a:r>
              <a:rPr lang="en-US" altLang="zh-CN" sz="2400" dirty="0">
                <a:latin typeface="Arial" panose="020B0604020202020204" pitchFamily="34" charset="0"/>
              </a:rPr>
              <a:t>QT</a:t>
            </a:r>
            <a:r>
              <a:rPr lang="zh-CN" altLang="en-US" sz="2400" dirty="0">
                <a:latin typeface="Arial" panose="020B0604020202020204" pitchFamily="34" charset="0"/>
              </a:rPr>
              <a:t>间期的长短与心率成反变关系。</a:t>
            </a:r>
            <a:endParaRPr lang="zh-CN" altLang="en-US" sz="2400" b="0" dirty="0">
              <a:solidFill>
                <a:schemeClr val="accent2"/>
              </a:solidFill>
              <a:latin typeface="Arial" panose="020B0604020202020204" pitchFamily="34" charset="0"/>
              <a:ea typeface="宋体" panose="02010600030101010101" pitchFamily="2" charset="-122"/>
            </a:endParaRPr>
          </a:p>
        </p:txBody>
      </p:sp>
      <p:sp>
        <p:nvSpPr>
          <p:cNvPr id="6" name="文本框 5">
            <a:extLst>
              <a:ext uri="{FF2B5EF4-FFF2-40B4-BE49-F238E27FC236}">
                <a16:creationId xmlns:a16="http://schemas.microsoft.com/office/drawing/2014/main" id="{4EDC9E8A-1718-4C9C-A95A-9BE34D76BDC7}"/>
              </a:ext>
            </a:extLst>
          </p:cNvPr>
          <p:cNvSpPr txBox="1"/>
          <p:nvPr/>
        </p:nvSpPr>
        <p:spPr>
          <a:xfrm>
            <a:off x="2771800" y="277668"/>
            <a:ext cx="4572000" cy="523220"/>
          </a:xfrm>
          <a:prstGeom prst="rect">
            <a:avLst/>
          </a:prstGeom>
          <a:noFill/>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（二）各间期的意义</a:t>
            </a:r>
          </a:p>
        </p:txBody>
      </p:sp>
    </p:spTree>
  </p:cSld>
  <p:clrMapOvr>
    <a:masterClrMapping/>
  </p:clrMapOvr>
  <p:transition advClick="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p:nvPr/>
        </p:nvSpPr>
        <p:spPr>
          <a:xfrm>
            <a:off x="457200" y="533400"/>
            <a:ext cx="8077200" cy="29400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30000"/>
              </a:lnSpc>
              <a:spcBef>
                <a:spcPct val="0"/>
              </a:spcBef>
              <a:buClrTx/>
              <a:buSzTx/>
              <a:buFontTx/>
              <a:buNone/>
            </a:pPr>
            <a:r>
              <a:rPr lang="en-US" altLang="zh-CN" sz="2400" dirty="0">
                <a:solidFill>
                  <a:srgbClr val="FF3300"/>
                </a:solidFill>
                <a:latin typeface="Arial" panose="020B0604020202020204" pitchFamily="34" charset="0"/>
              </a:rPr>
              <a:t>4</a:t>
            </a:r>
            <a:r>
              <a:rPr lang="zh-CN" altLang="en-US" sz="2400" dirty="0">
                <a:solidFill>
                  <a:srgbClr val="FF3300"/>
                </a:solidFill>
                <a:latin typeface="Arial" panose="020B0604020202020204" pitchFamily="34" charset="0"/>
              </a:rPr>
              <a:t>.</a:t>
            </a:r>
            <a:r>
              <a:rPr lang="en-US" altLang="zh-CN" sz="2400" dirty="0">
                <a:solidFill>
                  <a:srgbClr val="FF3300"/>
                </a:solidFill>
                <a:latin typeface="Arial" panose="020B0604020202020204" pitchFamily="34" charset="0"/>
              </a:rPr>
              <a:t>ST</a:t>
            </a:r>
            <a:r>
              <a:rPr lang="zh-CN" altLang="en-US" sz="2400" dirty="0">
                <a:solidFill>
                  <a:srgbClr val="FF3300"/>
                </a:solidFill>
                <a:latin typeface="Arial" panose="020B0604020202020204" pitchFamily="34" charset="0"/>
              </a:rPr>
              <a:t>段：</a:t>
            </a:r>
            <a:r>
              <a:rPr lang="zh-CN" altLang="en-US" sz="2400" dirty="0">
                <a:latin typeface="Arial" panose="020B0604020202020204" pitchFamily="34" charset="0"/>
              </a:rPr>
              <a:t>代表心室各部分心肌细胞均处于动作电位的平台期，各部分之间的电位差很小，所以曲线位于基线水平。    </a:t>
            </a:r>
          </a:p>
          <a:p>
            <a:pPr marL="0" lvl="0" indent="0" algn="just" eaLnBrk="1" hangingPunct="1">
              <a:lnSpc>
                <a:spcPct val="130000"/>
              </a:lnSpc>
              <a:spcBef>
                <a:spcPct val="0"/>
              </a:spcBef>
              <a:buClrTx/>
              <a:buSzTx/>
              <a:buFontTx/>
              <a:buNone/>
            </a:pPr>
            <a:r>
              <a:rPr lang="en-US" altLang="zh-CN" sz="2400" dirty="0">
                <a:solidFill>
                  <a:srgbClr val="FF3300"/>
                </a:solidFill>
                <a:latin typeface="Arial" panose="020B0604020202020204" pitchFamily="34" charset="0"/>
              </a:rPr>
              <a:t>5. </a:t>
            </a:r>
            <a:r>
              <a:rPr lang="en-US" altLang="zh-CN" sz="2400" dirty="0">
                <a:solidFill>
                  <a:srgbClr val="FF3300"/>
                </a:solidFill>
                <a:latin typeface="Arial" panose="020B0604020202020204" pitchFamily="34" charset="0"/>
                <a:ea typeface="宋体" panose="02010600030101010101" pitchFamily="2" charset="-122"/>
              </a:rPr>
              <a:t>Ta</a:t>
            </a:r>
            <a:r>
              <a:rPr lang="zh-CN" altLang="en-US" sz="2400" dirty="0">
                <a:solidFill>
                  <a:srgbClr val="FF3300"/>
                </a:solidFill>
                <a:latin typeface="Arial" panose="020B0604020202020204" pitchFamily="34" charset="0"/>
                <a:ea typeface="宋体" panose="02010600030101010101" pitchFamily="2" charset="-122"/>
              </a:rPr>
              <a:t>波：</a:t>
            </a:r>
            <a:r>
              <a:rPr lang="zh-CN" altLang="en-US" sz="2400" dirty="0">
                <a:solidFill>
                  <a:srgbClr val="FF3399"/>
                </a:solidFill>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心房在复极化过程中产生的电变化形成</a:t>
            </a:r>
            <a:r>
              <a:rPr lang="en-US" altLang="zh-CN" sz="2400" dirty="0">
                <a:latin typeface="Arial" panose="020B0604020202020204" pitchFamily="34" charset="0"/>
                <a:ea typeface="宋体" panose="02010600030101010101" pitchFamily="2" charset="-122"/>
              </a:rPr>
              <a:t>Ta</a:t>
            </a:r>
            <a:r>
              <a:rPr lang="zh-CN" altLang="en-US" sz="2400" dirty="0">
                <a:latin typeface="Arial" panose="020B0604020202020204" pitchFamily="34" charset="0"/>
                <a:ea typeface="宋体" panose="02010600030101010101" pitchFamily="2" charset="-122"/>
              </a:rPr>
              <a:t>波，即心房</a:t>
            </a:r>
            <a:r>
              <a:rPr lang="en-US" altLang="zh-CN" sz="2400" dirty="0">
                <a:latin typeface="Arial" panose="020B0604020202020204" pitchFamily="34" charset="0"/>
                <a:ea typeface="宋体" panose="02010600030101010101" pitchFamily="2" charset="-122"/>
              </a:rPr>
              <a:t>T</a:t>
            </a:r>
            <a:r>
              <a:rPr lang="zh-CN" altLang="en-US" sz="2400" dirty="0">
                <a:latin typeface="Arial" panose="020B0604020202020204" pitchFamily="34" charset="0"/>
                <a:ea typeface="宋体" panose="02010600030101010101" pitchFamily="2" charset="-122"/>
              </a:rPr>
              <a:t>波。它开始于</a:t>
            </a:r>
            <a:r>
              <a:rPr lang="en-US" altLang="zh-CN" sz="2400" dirty="0">
                <a:latin typeface="Arial" panose="020B0604020202020204" pitchFamily="34" charset="0"/>
                <a:ea typeface="宋体" panose="02010600030101010101" pitchFamily="2" charset="-122"/>
              </a:rPr>
              <a:t>P</a:t>
            </a:r>
            <a:r>
              <a:rPr lang="zh-CN" altLang="en-US" sz="2400" dirty="0">
                <a:latin typeface="Arial" panose="020B0604020202020204" pitchFamily="34" charset="0"/>
                <a:ea typeface="宋体" panose="02010600030101010101" pitchFamily="2" charset="-122"/>
              </a:rPr>
              <a:t>波之后，与</a:t>
            </a:r>
            <a:r>
              <a:rPr lang="en-US" altLang="zh-CN" sz="2400" dirty="0">
                <a:latin typeface="Arial" panose="020B0604020202020204" pitchFamily="34" charset="0"/>
                <a:ea typeface="宋体" panose="02010600030101010101" pitchFamily="2" charset="-122"/>
              </a:rPr>
              <a:t>P</a:t>
            </a:r>
            <a:r>
              <a:rPr lang="zh-CN" altLang="en-US" sz="2400" dirty="0">
                <a:latin typeface="Arial" panose="020B0604020202020204" pitchFamily="34" charset="0"/>
                <a:ea typeface="宋体" panose="02010600030101010101" pitchFamily="2" charset="-122"/>
              </a:rPr>
              <a:t>波的方向相反。</a:t>
            </a:r>
            <a:r>
              <a:rPr lang="en-US" altLang="zh-CN" sz="2400" dirty="0">
                <a:latin typeface="Arial" panose="020B0604020202020204" pitchFamily="34" charset="0"/>
                <a:ea typeface="宋体" panose="02010600030101010101" pitchFamily="2" charset="-122"/>
              </a:rPr>
              <a:t>Ta</a:t>
            </a:r>
            <a:r>
              <a:rPr lang="zh-CN" altLang="en-US" sz="2400" dirty="0">
                <a:latin typeface="Arial" panose="020B0604020202020204" pitchFamily="34" charset="0"/>
                <a:ea typeface="宋体" panose="02010600030101010101" pitchFamily="2" charset="-122"/>
              </a:rPr>
              <a:t>波的波幅很低，并与</a:t>
            </a:r>
            <a:r>
              <a:rPr lang="en-US" altLang="zh-CN" sz="2400" dirty="0">
                <a:latin typeface="Arial" panose="020B0604020202020204" pitchFamily="34" charset="0"/>
                <a:ea typeface="宋体" panose="02010600030101010101" pitchFamily="2" charset="-122"/>
              </a:rPr>
              <a:t>P-R</a:t>
            </a:r>
            <a:r>
              <a:rPr lang="zh-CN" altLang="en-US" sz="2400" dirty="0">
                <a:latin typeface="Arial" panose="020B0604020202020204" pitchFamily="34" charset="0"/>
                <a:ea typeface="宋体" panose="02010600030101010101" pitchFamily="2" charset="-122"/>
              </a:rPr>
              <a:t>段、</a:t>
            </a:r>
            <a:r>
              <a:rPr lang="en-US" altLang="zh-CN" sz="2400" dirty="0">
                <a:latin typeface="Arial" panose="020B0604020202020204" pitchFamily="34" charset="0"/>
                <a:ea typeface="宋体" panose="02010600030101010101" pitchFamily="2" charset="-122"/>
              </a:rPr>
              <a:t>QRS</a:t>
            </a:r>
            <a:r>
              <a:rPr lang="zh-CN" altLang="en-US" sz="2400" dirty="0">
                <a:latin typeface="Arial" panose="020B0604020202020204" pitchFamily="34" charset="0"/>
                <a:ea typeface="宋体" panose="02010600030101010101" pitchFamily="2" charset="-122"/>
              </a:rPr>
              <a:t>波、</a:t>
            </a:r>
            <a:r>
              <a:rPr lang="en-US" altLang="zh-CN" sz="2400" dirty="0">
                <a:latin typeface="Arial" panose="020B0604020202020204" pitchFamily="34" charset="0"/>
                <a:ea typeface="宋体" panose="02010600030101010101" pitchFamily="2" charset="-122"/>
              </a:rPr>
              <a:t>ST</a:t>
            </a:r>
            <a:r>
              <a:rPr lang="zh-CN" altLang="en-US" sz="2400" dirty="0">
                <a:latin typeface="Arial" panose="020B0604020202020204" pitchFamily="34" charset="0"/>
                <a:ea typeface="宋体" panose="02010600030101010101" pitchFamily="2" charset="-122"/>
              </a:rPr>
              <a:t>段的初期重叠在一起，因此在心电图记录中一般不能看到。 </a:t>
            </a:r>
          </a:p>
        </p:txBody>
      </p:sp>
      <p:grpSp>
        <p:nvGrpSpPr>
          <p:cNvPr id="188419" name="Group 7"/>
          <p:cNvGrpSpPr/>
          <p:nvPr/>
        </p:nvGrpSpPr>
        <p:grpSpPr>
          <a:xfrm>
            <a:off x="533400" y="3581400"/>
            <a:ext cx="8077200" cy="2667000"/>
            <a:chOff x="336" y="2352"/>
            <a:chExt cx="5088" cy="1680"/>
          </a:xfrm>
        </p:grpSpPr>
        <p:pic>
          <p:nvPicPr>
            <p:cNvPr id="188420" name="Picture 4" descr="CS209[1]"/>
            <p:cNvPicPr>
              <a:picLocks noChangeAspect="1"/>
            </p:cNvPicPr>
            <p:nvPr/>
          </p:nvPicPr>
          <p:blipFill>
            <a:blip r:embed="rId2"/>
            <a:stretch>
              <a:fillRect/>
            </a:stretch>
          </p:blipFill>
          <p:spPr>
            <a:xfrm>
              <a:off x="2640" y="2352"/>
              <a:ext cx="2784" cy="1680"/>
            </a:xfrm>
            <a:prstGeom prst="rect">
              <a:avLst/>
            </a:prstGeom>
            <a:noFill/>
            <a:ln w="9525">
              <a:noFill/>
            </a:ln>
          </p:spPr>
        </p:pic>
        <p:graphicFrame>
          <p:nvGraphicFramePr>
            <p:cNvPr id="188421" name="Object 5"/>
            <p:cNvGraphicFramePr>
              <a:graphicFrameLocks noChangeAspect="1"/>
            </p:cNvGraphicFramePr>
            <p:nvPr/>
          </p:nvGraphicFramePr>
          <p:xfrm>
            <a:off x="336" y="2352"/>
            <a:ext cx="2304" cy="1680"/>
          </p:xfrm>
          <a:graphic>
            <a:graphicData uri="http://schemas.openxmlformats.org/presentationml/2006/ole">
              <mc:AlternateContent xmlns:mc="http://schemas.openxmlformats.org/markup-compatibility/2006">
                <mc:Choice xmlns:v="urn:schemas-microsoft-com:vml" Requires="v">
                  <p:oleObj r:id="rId3" imgW="5657850" imgH="4114800" progId="Paint.Picture">
                    <p:embed/>
                  </p:oleObj>
                </mc:Choice>
                <mc:Fallback>
                  <p:oleObj r:id="rId3" imgW="5657850" imgH="4114800" progId="Paint.Picture">
                    <p:embed/>
                    <p:pic>
                      <p:nvPicPr>
                        <p:cNvPr id="0" name="图片 3111"/>
                        <p:cNvPicPr/>
                        <p:nvPr/>
                      </p:nvPicPr>
                      <p:blipFill>
                        <a:blip r:embed="rId4"/>
                        <a:stretch>
                          <a:fillRect/>
                        </a:stretch>
                      </p:blipFill>
                      <p:spPr>
                        <a:xfrm>
                          <a:off x="336" y="2352"/>
                          <a:ext cx="2304" cy="1680"/>
                        </a:xfrm>
                        <a:prstGeom prst="rect">
                          <a:avLst/>
                        </a:prstGeom>
                        <a:noFill/>
                        <a:ln w="38100">
                          <a:noFill/>
                          <a:miter/>
                        </a:ln>
                      </p:spPr>
                    </p:pic>
                  </p:oleObj>
                </mc:Fallback>
              </mc:AlternateContent>
            </a:graphicData>
          </a:graphic>
        </p:graphicFrame>
      </p:grpSp>
    </p:spTree>
  </p:cSld>
  <p:clrMapOvr>
    <a:masterClrMapping/>
  </p:clrMapOvr>
  <p:transition advClick="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p:nvPr/>
        </p:nvSpPr>
        <p:spPr>
          <a:xfrm>
            <a:off x="1258888" y="260350"/>
            <a:ext cx="7042150" cy="1433513"/>
          </a:xfrm>
          <a:prstGeom prst="rect">
            <a:avLst/>
          </a:prstGeom>
          <a:noFill/>
          <a:ln w="9525">
            <a:noFill/>
          </a:ln>
        </p:spPr>
        <p:txBody>
          <a:bodyPr>
            <a:spAutoFit/>
          </a:bodyPr>
          <a:lstStyle/>
          <a:p>
            <a:pPr algn="ctr">
              <a:spcBef>
                <a:spcPct val="50000"/>
              </a:spcBef>
            </a:pPr>
            <a:r>
              <a:rPr lang="zh-CN" altLang="en-US" sz="4000" b="1" dirty="0">
                <a:solidFill>
                  <a:srgbClr val="FF0000"/>
                </a:solidFill>
                <a:latin typeface="黑体" panose="02010609060101010101" pitchFamily="49" charset="-122"/>
                <a:ea typeface="黑体" panose="02010609060101010101" pitchFamily="49" charset="-122"/>
              </a:rPr>
              <a:t>第三节 心脏的泵血功能</a:t>
            </a:r>
          </a:p>
          <a:p>
            <a:pPr algn="ctr">
              <a:spcBef>
                <a:spcPct val="50000"/>
              </a:spcBef>
            </a:pPr>
            <a:r>
              <a:rPr lang="en-US" altLang="zh-CN" sz="3200" b="1" dirty="0">
                <a:solidFill>
                  <a:srgbClr val="FF0000"/>
                </a:solidFill>
                <a:latin typeface="Arial Narrow" panose="020B0606020202030204" pitchFamily="34" charset="0"/>
                <a:ea typeface="黑体" panose="02010609060101010101" pitchFamily="49" charset="-122"/>
              </a:rPr>
              <a:t>(Cardiac Pumping Physiology)</a:t>
            </a:r>
          </a:p>
        </p:txBody>
      </p:sp>
      <p:pic>
        <p:nvPicPr>
          <p:cNvPr id="6147" name="Picture 5" descr="ANd9GcQfw2TUf3P2xwTXQw1QKt-T7rjOiaiRZ4zWU5VUS_73sZcGIJc&amp;t=1&amp;usg=__DbknmXMQ60jHuPQAdVUaIR2cnGk="/>
          <p:cNvPicPr>
            <a:picLocks noChangeAspect="1"/>
          </p:cNvPicPr>
          <p:nvPr/>
        </p:nvPicPr>
        <p:blipFill>
          <a:blip r:embed="rId2"/>
          <a:stretch>
            <a:fillRect/>
          </a:stretch>
        </p:blipFill>
        <p:spPr>
          <a:xfrm>
            <a:off x="2124075" y="2060575"/>
            <a:ext cx="5689600" cy="4132263"/>
          </a:xfrm>
          <a:prstGeom prst="rect">
            <a:avLst/>
          </a:prstGeom>
          <a:noFill/>
          <a:ln w="9525">
            <a:noFill/>
          </a:ln>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p:nvPr/>
        </p:nvPicPr>
        <p:blipFill>
          <a:blip r:embed="rId2"/>
          <a:stretch>
            <a:fillRect/>
          </a:stretch>
        </p:blipFill>
        <p:spPr>
          <a:xfrm>
            <a:off x="5596128" y="2708920"/>
            <a:ext cx="3311525" cy="3789362"/>
          </a:xfrm>
          <a:prstGeom prst="rect">
            <a:avLst/>
          </a:prstGeom>
          <a:noFill/>
          <a:ln w="9525">
            <a:noFill/>
          </a:ln>
        </p:spPr>
      </p:pic>
      <p:sp>
        <p:nvSpPr>
          <p:cNvPr id="9219" name="Rectangle 2"/>
          <p:cNvSpPr>
            <a:spLocks noGrp="1"/>
          </p:cNvSpPr>
          <p:nvPr>
            <p:ph type="title"/>
          </p:nvPr>
        </p:nvSpPr>
        <p:spPr>
          <a:xfrm>
            <a:off x="539750" y="0"/>
            <a:ext cx="8229600" cy="1143000"/>
          </a:xfrm>
        </p:spPr>
        <p:txBody>
          <a:bodyPr vert="horz" wrap="square" lIns="92075" tIns="46038" rIns="92075" bIns="46038" anchor="ctr"/>
          <a:lstStyle/>
          <a:p>
            <a:pPr algn="l"/>
            <a:r>
              <a:rPr lang="zh-CN" altLang="en-US" sz="3600" dirty="0">
                <a:solidFill>
                  <a:srgbClr val="FF0000"/>
                </a:solidFill>
                <a:latin typeface="微软雅黑" panose="020B0503020204020204" pitchFamily="34" charset="-122"/>
                <a:ea typeface="微软雅黑" panose="020B0503020204020204" pitchFamily="34" charset="-122"/>
              </a:rPr>
              <a:t>一、心肌收缩的特点</a:t>
            </a:r>
          </a:p>
        </p:txBody>
      </p:sp>
      <p:sp>
        <p:nvSpPr>
          <p:cNvPr id="9220" name="Rectangle 3"/>
          <p:cNvSpPr>
            <a:spLocks noGrp="1"/>
          </p:cNvSpPr>
          <p:nvPr>
            <p:ph idx="1"/>
          </p:nvPr>
        </p:nvSpPr>
        <p:spPr>
          <a:xfrm>
            <a:off x="250824" y="1052514"/>
            <a:ext cx="8353623" cy="1143000"/>
          </a:xfrm>
        </p:spPr>
        <p:txBody>
          <a:bodyPr vert="horz" wrap="square" lIns="92075" tIns="46038" rIns="92075" bIns="46038" anchor="t"/>
          <a:lstStyle/>
          <a:p>
            <a:pPr marL="609600" indent="-609600" algn="just">
              <a:lnSpc>
                <a:spcPct val="150000"/>
              </a:lnSpc>
              <a:buClr>
                <a:srgbClr val="000099"/>
              </a:buClr>
              <a:buSzTx/>
              <a:buNone/>
            </a:pPr>
            <a:r>
              <a:rPr lang="en-US" altLang="zh-CN" sz="2400" b="1" dirty="0">
                <a:solidFill>
                  <a:srgbClr val="FF0000"/>
                </a:solidFill>
                <a:latin typeface="微软雅黑" panose="020B0503020204020204" pitchFamily="34" charset="-122"/>
                <a:ea typeface="微软雅黑" panose="020B0503020204020204" pitchFamily="34" charset="-122"/>
              </a:rPr>
              <a:t>1. </a:t>
            </a:r>
            <a:r>
              <a:rPr lang="zh-CN" altLang="en-US" sz="2400" b="1" dirty="0">
                <a:solidFill>
                  <a:srgbClr val="FF0000"/>
                </a:solidFill>
                <a:latin typeface="微软雅黑" panose="020B0503020204020204" pitchFamily="34" charset="-122"/>
                <a:ea typeface="微软雅黑" panose="020B0503020204020204" pitchFamily="34" charset="-122"/>
              </a:rPr>
              <a:t>对细胞外</a:t>
            </a:r>
            <a:r>
              <a:rPr lang="en-US" altLang="zh-CN" sz="2400" b="1" dirty="0">
                <a:solidFill>
                  <a:srgbClr val="FF0000"/>
                </a:solidFill>
                <a:latin typeface="微软雅黑" panose="020B0503020204020204" pitchFamily="34" charset="-122"/>
                <a:ea typeface="微软雅黑" panose="020B0503020204020204" pitchFamily="34" charset="-122"/>
              </a:rPr>
              <a:t>Ca</a:t>
            </a:r>
            <a:r>
              <a:rPr lang="en-US" altLang="zh-CN" sz="2400" b="1" baseline="30000"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的依赖性：</a:t>
            </a:r>
            <a:r>
              <a:rPr lang="zh-CN" altLang="en-US" sz="2400" b="1" dirty="0">
                <a:solidFill>
                  <a:srgbClr val="000099"/>
                </a:solidFill>
                <a:latin typeface="微软雅黑" panose="020B0503020204020204" pitchFamily="34" charset="-122"/>
                <a:ea typeface="微软雅黑" panose="020B0503020204020204" pitchFamily="34" charset="-122"/>
              </a:rPr>
              <a:t>心肌细胞兴奋时，少量外钙引起细胞内钙池大量释钙</a:t>
            </a:r>
            <a:r>
              <a:rPr lang="en-US" altLang="zh-CN"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(Calcium-induced Calcium release)</a:t>
            </a:r>
          </a:p>
        </p:txBody>
      </p:sp>
      <p:sp>
        <p:nvSpPr>
          <p:cNvPr id="9221" name="Text Box 5"/>
          <p:cNvSpPr txBox="1"/>
          <p:nvPr/>
        </p:nvSpPr>
        <p:spPr>
          <a:xfrm>
            <a:off x="250824" y="2954819"/>
            <a:ext cx="5113338" cy="2796856"/>
          </a:xfrm>
          <a:prstGeom prst="rect">
            <a:avLst/>
          </a:prstGeom>
          <a:noFill/>
          <a:ln w="12700">
            <a:noFill/>
          </a:ln>
        </p:spPr>
        <p:txBody>
          <a:bodyPr>
            <a:spAutoFit/>
          </a:bodyPr>
          <a:lstStyle/>
          <a:p>
            <a:pPr marL="342900" indent="-342900" algn="just" eaLnBrk="0" hangingPunct="0">
              <a:lnSpc>
                <a:spcPct val="150000"/>
              </a:lnSpc>
              <a:spcBef>
                <a:spcPct val="20000"/>
              </a:spcBef>
              <a:buClr>
                <a:srgbClr val="000099"/>
              </a:buClr>
              <a:buFont typeface="Wingdings" panose="05000000000000000000" pitchFamily="2" charset="2"/>
            </a:pP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全或无”式收缩：</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闰盘</a:t>
            </a:r>
            <a:r>
              <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(intercalated disc</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gap junction</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）兴奋可以在细胞间迅速传播，所有心肌细胞几乎同步收缩，可视为一个合体细胞</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p:nvPr/>
        </p:nvSpPr>
        <p:spPr>
          <a:xfrm>
            <a:off x="609600" y="685800"/>
            <a:ext cx="8001000" cy="2489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zh-CN" altLang="en-US" sz="24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黑体" panose="02010609060101010101" pitchFamily="49" charset="-122"/>
              </a:rPr>
              <a:t>3、不产生完全性强直收缩</a:t>
            </a:r>
            <a:r>
              <a:rPr lang="en-US" altLang="zh-CN" sz="24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黑体" panose="02010609060101010101" pitchFamily="49" charset="-122"/>
              </a:rPr>
              <a:t>*</a:t>
            </a:r>
            <a:endParaRPr lang="zh-CN" altLang="en-US" sz="2400" dirty="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黑体" panose="02010609060101010101" pitchFamily="49" charset="-122"/>
            </a:endParaRPr>
          </a:p>
          <a:p>
            <a:pPr marL="0" lvl="0" indent="0" eaLnBrk="1" hangingPunct="1">
              <a:lnSpc>
                <a:spcPct val="130000"/>
              </a:lnSpc>
              <a:spcBef>
                <a:spcPct val="0"/>
              </a:spcBef>
              <a:buClrTx/>
              <a:buSzTx/>
              <a:buFontTx/>
              <a:buNone/>
            </a:pPr>
            <a:r>
              <a:rPr lang="zh-CN" altLang="en-US" sz="2400" dirty="0">
                <a:solidFill>
                  <a:srgbClr val="FF0000"/>
                </a:solidFill>
                <a:latin typeface="Arial" panose="020B0604020202020204" pitchFamily="34" charset="0"/>
              </a:rPr>
              <a:t>心肌不会像骨骼肌那样产生完全强直收缩</a:t>
            </a:r>
            <a:r>
              <a:rPr lang="zh-CN" altLang="en-US" sz="2400" dirty="0">
                <a:solidFill>
                  <a:schemeClr val="accent2"/>
                </a:solidFill>
                <a:latin typeface="Arial" panose="020B0604020202020204" pitchFamily="34" charset="0"/>
              </a:rPr>
              <a:t>，</a:t>
            </a:r>
            <a:r>
              <a:rPr lang="zh-CN" altLang="en-US" sz="2400" dirty="0">
                <a:latin typeface="Arial" panose="020B0604020202020204" pitchFamily="34" charset="0"/>
              </a:rPr>
              <a:t>而始终作收心肌细胞的有效不应期特别长，一直延续到心肌细胞的舒张期开始之后。因此，缩和舒张相交替的活动，从而能保证心脏的泵血功能。</a:t>
            </a:r>
            <a:r>
              <a:rPr lang="zh-CN" altLang="en-US" sz="1100" b="0" dirty="0">
                <a:latin typeface="Arial" panose="020B0604020202020204" pitchFamily="34" charset="0"/>
                <a:ea typeface="宋体" panose="02010600030101010101" pitchFamily="2" charset="-122"/>
              </a:rPr>
              <a:t> </a:t>
            </a:r>
          </a:p>
        </p:txBody>
      </p:sp>
      <p:graphicFrame>
        <p:nvGraphicFramePr>
          <p:cNvPr id="180227" name="Object 3"/>
          <p:cNvGraphicFramePr>
            <a:graphicFrameLocks noChangeAspect="1"/>
          </p:cNvGraphicFramePr>
          <p:nvPr/>
        </p:nvGraphicFramePr>
        <p:xfrm>
          <a:off x="2268538" y="3284538"/>
          <a:ext cx="4491037" cy="2897187"/>
        </p:xfrm>
        <a:graphic>
          <a:graphicData uri="http://schemas.openxmlformats.org/presentationml/2006/ole">
            <mc:AlternateContent xmlns:mc="http://schemas.openxmlformats.org/markup-compatibility/2006">
              <mc:Choice xmlns:v="urn:schemas-microsoft-com:vml" Requires="v">
                <p:oleObj r:id="rId2" imgW="3705225" imgH="2390775" progId="Paint.Picture">
                  <p:embed/>
                </p:oleObj>
              </mc:Choice>
              <mc:Fallback>
                <p:oleObj r:id="rId2" imgW="3705225" imgH="2390775" progId="Paint.Picture">
                  <p:embed/>
                  <p:pic>
                    <p:nvPicPr>
                      <p:cNvPr id="180227" name="Object 3"/>
                      <p:cNvPicPr/>
                      <p:nvPr/>
                    </p:nvPicPr>
                    <p:blipFill>
                      <a:blip r:embed="rId3"/>
                      <a:stretch>
                        <a:fillRect/>
                      </a:stretch>
                    </p:blipFill>
                    <p:spPr>
                      <a:xfrm>
                        <a:off x="2268538" y="3284538"/>
                        <a:ext cx="4491037" cy="2897187"/>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109649769"/>
      </p:ext>
    </p:extLst>
  </p:cSld>
  <p:clrMapOvr>
    <a:masterClrMapping/>
  </p:clrMapOvr>
  <p:transition advClick="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1" y="476672"/>
            <a:ext cx="9052498" cy="5092030"/>
          </a:xfrm>
          <a:prstGeom prst="rect">
            <a:avLst/>
          </a:prstGeom>
        </p:spPr>
      </p:pic>
      <p:sp>
        <p:nvSpPr>
          <p:cNvPr id="4" name="文本框 3">
            <a:extLst>
              <a:ext uri="{FF2B5EF4-FFF2-40B4-BE49-F238E27FC236}">
                <a16:creationId xmlns:a16="http://schemas.microsoft.com/office/drawing/2014/main" id="{6F63268F-E18B-8B63-AC90-09F0F8AE06D4}"/>
              </a:ext>
            </a:extLst>
          </p:cNvPr>
          <p:cNvSpPr txBox="1"/>
          <p:nvPr/>
        </p:nvSpPr>
        <p:spPr>
          <a:xfrm>
            <a:off x="971600" y="5661248"/>
            <a:ext cx="7776864" cy="571567"/>
          </a:xfrm>
          <a:prstGeom prst="rect">
            <a:avLst/>
          </a:prstGeom>
          <a:noFill/>
        </p:spPr>
        <p:txBody>
          <a:bodyPr wrap="square">
            <a:spAutoFit/>
          </a:bodyPr>
          <a:lstStyle/>
          <a:p>
            <a:pPr marL="365125" indent="-365125">
              <a:lnSpc>
                <a:spcPct val="150000"/>
              </a:lnSpc>
              <a:buClr>
                <a:srgbClr val="FFFF00"/>
              </a:buClr>
              <a:buFont typeface="Wingdings" panose="05000000000000000000" pitchFamily="2" charset="2"/>
            </a:pPr>
            <a:r>
              <a:rPr lang="zh-CN" altLang="en-US" b="1" dirty="0">
                <a:solidFill>
                  <a:srgbClr val="000099"/>
                </a:solidFill>
                <a:latin typeface="+mj-ea"/>
                <a:ea typeface="+mj-ea"/>
              </a:rPr>
              <a:t>心率：若</a:t>
            </a:r>
            <a:r>
              <a:rPr lang="en-US" altLang="zh-CN" b="1" dirty="0">
                <a:solidFill>
                  <a:srgbClr val="000099"/>
                </a:solidFill>
                <a:latin typeface="+mj-ea"/>
                <a:ea typeface="+mj-ea"/>
              </a:rPr>
              <a:t>HR</a:t>
            </a:r>
            <a:r>
              <a:rPr lang="zh-CN" altLang="en-US" b="1" dirty="0">
                <a:solidFill>
                  <a:srgbClr val="000099"/>
                </a:solidFill>
                <a:latin typeface="+mj-ea"/>
                <a:ea typeface="+mj-ea"/>
              </a:rPr>
              <a:t>：</a:t>
            </a:r>
            <a:r>
              <a:rPr lang="en-US" altLang="zh-CN" b="1" dirty="0">
                <a:solidFill>
                  <a:srgbClr val="000099"/>
                </a:solidFill>
                <a:latin typeface="+mj-ea"/>
                <a:ea typeface="+mj-ea"/>
              </a:rPr>
              <a:t>75</a:t>
            </a:r>
            <a:r>
              <a:rPr lang="zh-CN" altLang="en-US" b="1" dirty="0">
                <a:solidFill>
                  <a:srgbClr val="000099"/>
                </a:solidFill>
                <a:latin typeface="+mj-ea"/>
                <a:ea typeface="+mj-ea"/>
              </a:rPr>
              <a:t>次</a:t>
            </a:r>
            <a:r>
              <a:rPr lang="en-US" altLang="zh-CN" b="1" dirty="0">
                <a:solidFill>
                  <a:srgbClr val="000099"/>
                </a:solidFill>
                <a:latin typeface="+mj-ea"/>
                <a:ea typeface="+mj-ea"/>
              </a:rPr>
              <a:t>/</a:t>
            </a:r>
            <a:r>
              <a:rPr lang="zh-CN" altLang="en-US" b="1" dirty="0">
                <a:solidFill>
                  <a:srgbClr val="000099"/>
                </a:solidFill>
                <a:latin typeface="+mj-ea"/>
                <a:ea typeface="+mj-ea"/>
              </a:rPr>
              <a:t>分心动周期：</a:t>
            </a:r>
            <a:r>
              <a:rPr lang="en-US" altLang="zh-CN" b="1" dirty="0">
                <a:solidFill>
                  <a:srgbClr val="000099"/>
                </a:solidFill>
                <a:latin typeface="+mj-ea"/>
                <a:ea typeface="+mj-ea"/>
              </a:rPr>
              <a:t>60/75=0.8</a:t>
            </a:r>
            <a:r>
              <a:rPr lang="en-US" altLang="zh-CN" b="1" dirty="0">
                <a:solidFill>
                  <a:srgbClr val="000099"/>
                </a:solidFill>
                <a:latin typeface="+mj-ea"/>
                <a:ea typeface="+mj-ea"/>
                <a:sym typeface="Symbol" panose="05050102010706020507" pitchFamily="18" charset="2"/>
              </a:rPr>
              <a:t></a:t>
            </a:r>
            <a:endParaRPr lang="en-US" altLang="zh-CN" b="1" dirty="0">
              <a:solidFill>
                <a:srgbClr val="000099"/>
              </a:solidFill>
              <a:latin typeface="+mj-ea"/>
              <a:ea typeface="+mj-ea"/>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p:nvPr/>
        </p:nvPicPr>
        <p:blipFill>
          <a:blip r:embed="rId3"/>
          <a:stretch>
            <a:fillRect/>
          </a:stretch>
        </p:blipFill>
        <p:spPr>
          <a:xfrm>
            <a:off x="250825" y="269875"/>
            <a:ext cx="4313238" cy="6613525"/>
          </a:xfrm>
          <a:prstGeom prst="rect">
            <a:avLst/>
          </a:prstGeom>
          <a:noFill/>
          <a:ln w="9525">
            <a:noFill/>
          </a:ln>
        </p:spPr>
      </p:pic>
      <p:sp>
        <p:nvSpPr>
          <p:cNvPr id="6" name="文本框 5">
            <a:extLst>
              <a:ext uri="{FF2B5EF4-FFF2-40B4-BE49-F238E27FC236}">
                <a16:creationId xmlns:a16="http://schemas.microsoft.com/office/drawing/2014/main" id="{362A0EDE-18E8-4269-88A5-0579D5B9E156}"/>
              </a:ext>
            </a:extLst>
          </p:cNvPr>
          <p:cNvSpPr txBox="1"/>
          <p:nvPr/>
        </p:nvSpPr>
        <p:spPr>
          <a:xfrm>
            <a:off x="4579939" y="2132856"/>
            <a:ext cx="4680520" cy="4007251"/>
          </a:xfrm>
          <a:prstGeom prst="rect">
            <a:avLst/>
          </a:prstGeom>
          <a:noFill/>
        </p:spPr>
        <p:txBody>
          <a:bodyPr wrap="square">
            <a:spAutoFit/>
          </a:bodyPr>
          <a:lstStyle/>
          <a:p>
            <a:pPr marL="342900" indent="-342900" eaLnBrk="0" hangingPunct="0">
              <a:spcBef>
                <a:spcPct val="20000"/>
              </a:spcBef>
            </a:pPr>
            <a:r>
              <a:rPr lang="en-US" altLang="zh-CN" sz="2400" b="1" dirty="0">
                <a:solidFill>
                  <a:srgbClr val="0000CC"/>
                </a:solidFill>
                <a:latin typeface="Times New Roman" panose="02020603050405020304" pitchFamily="18" charset="0"/>
                <a:ea typeface="楷体_GB2312" pitchFamily="1" charset="-122"/>
              </a:rPr>
              <a:t>1. </a:t>
            </a:r>
            <a:r>
              <a:rPr lang="zh-CN" altLang="en-US" sz="2400" b="1" dirty="0">
                <a:solidFill>
                  <a:srgbClr val="0000CC"/>
                </a:solidFill>
                <a:latin typeface="Times New Roman" panose="02020603050405020304" pitchFamily="18" charset="0"/>
                <a:ea typeface="楷体_GB2312" pitchFamily="1" charset="-122"/>
              </a:rPr>
              <a:t>心房收缩期：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0.1S</a:t>
            </a:r>
            <a:r>
              <a:rPr lang="zh-CN" altLang="en-US" sz="2400" b="1" dirty="0">
                <a:solidFill>
                  <a:srgbClr val="000000"/>
                </a:solidFill>
                <a:latin typeface="Times New Roman" panose="02020603050405020304" pitchFamily="18" charset="0"/>
                <a:ea typeface="楷体_GB2312" pitchFamily="1" charset="-122"/>
              </a:rPr>
              <a:t>。</a:t>
            </a:r>
          </a:p>
          <a:p>
            <a:pPr marL="342900" indent="-342900" eaLnBrk="0" hangingPunct="0">
              <a:spcBef>
                <a:spcPct val="20000"/>
              </a:spcBef>
            </a:pPr>
            <a:r>
              <a:rPr lang="en-US" altLang="zh-CN" sz="2400" b="1" dirty="0">
                <a:solidFill>
                  <a:srgbClr val="0000CC"/>
                </a:solidFill>
                <a:latin typeface="Times New Roman" panose="02020603050405020304" pitchFamily="18" charset="0"/>
                <a:ea typeface="楷体_GB2312" pitchFamily="1" charset="-122"/>
              </a:rPr>
              <a:t>2 .</a:t>
            </a:r>
            <a:r>
              <a:rPr lang="zh-CN" altLang="en-US" sz="2400" b="1" dirty="0">
                <a:solidFill>
                  <a:srgbClr val="0000CC"/>
                </a:solidFill>
                <a:latin typeface="Times New Roman" panose="02020603050405020304" pitchFamily="18" charset="0"/>
                <a:ea typeface="楷体_GB2312" pitchFamily="1" charset="-122"/>
              </a:rPr>
              <a:t>心室收缩期：分为三个时相</a:t>
            </a:r>
          </a:p>
          <a:p>
            <a:pPr marL="342900" indent="-342900" eaLnBrk="0" hangingPunct="0">
              <a:spcBef>
                <a:spcPct val="20000"/>
              </a:spcBef>
            </a:pPr>
            <a:r>
              <a:rPr lang="zh-CN" altLang="en-US" sz="2400" b="1" dirty="0">
                <a:solidFill>
                  <a:srgbClr val="FF3300"/>
                </a:solidFill>
                <a:latin typeface="Times New Roman" panose="02020603050405020304" pitchFamily="18" charset="0"/>
                <a:ea typeface="楷体_GB2312" pitchFamily="1" charset="-122"/>
              </a:rPr>
              <a:t>   </a:t>
            </a:r>
            <a:r>
              <a:rPr lang="en-US" altLang="zh-CN" sz="2400" b="1" dirty="0">
                <a:solidFill>
                  <a:srgbClr val="FF3300"/>
                </a:solidFill>
                <a:latin typeface="Times New Roman" panose="02020603050405020304" pitchFamily="18" charset="0"/>
                <a:ea typeface="楷体_GB2312" pitchFamily="1" charset="-122"/>
              </a:rPr>
              <a:t>1) </a:t>
            </a:r>
            <a:r>
              <a:rPr lang="zh-CN" altLang="en-US" sz="2400" b="1" dirty="0">
                <a:solidFill>
                  <a:srgbClr val="FF3300"/>
                </a:solidFill>
                <a:latin typeface="Times New Roman" panose="02020603050405020304" pitchFamily="18" charset="0"/>
                <a:ea typeface="楷体_GB2312" pitchFamily="1" charset="-122"/>
              </a:rPr>
              <a:t>等容收缩期：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0.05s</a:t>
            </a:r>
          </a:p>
          <a:p>
            <a:pPr marL="342900" indent="-342900" eaLnBrk="0" hangingPunct="0">
              <a:spcBef>
                <a:spcPct val="20000"/>
              </a:spcBef>
            </a:pPr>
            <a:r>
              <a:rPr lang="en-US" altLang="zh-CN" sz="2400" b="1" dirty="0">
                <a:solidFill>
                  <a:srgbClr val="FF3300"/>
                </a:solidFill>
                <a:latin typeface="Times New Roman" panose="02020603050405020304" pitchFamily="18" charset="0"/>
                <a:ea typeface="楷体_GB2312" pitchFamily="1" charset="-122"/>
              </a:rPr>
              <a:t>   2) </a:t>
            </a:r>
            <a:r>
              <a:rPr lang="zh-CN" altLang="en-US" sz="2400" b="1" dirty="0">
                <a:solidFill>
                  <a:srgbClr val="FF3300"/>
                </a:solidFill>
                <a:latin typeface="Times New Roman" panose="02020603050405020304" pitchFamily="18" charset="0"/>
                <a:ea typeface="楷体_GB2312" pitchFamily="1" charset="-122"/>
              </a:rPr>
              <a:t>快速射血期：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0.1s</a:t>
            </a:r>
          </a:p>
          <a:p>
            <a:pPr marL="342900" indent="-342900" eaLnBrk="0" hangingPunct="0">
              <a:spcBef>
                <a:spcPct val="20000"/>
              </a:spcBef>
            </a:pPr>
            <a:r>
              <a:rPr lang="en-US" altLang="zh-CN" sz="2400" b="1" dirty="0">
                <a:solidFill>
                  <a:srgbClr val="FF3300"/>
                </a:solidFill>
                <a:latin typeface="Times New Roman" panose="02020603050405020304" pitchFamily="18" charset="0"/>
                <a:ea typeface="楷体_GB2312" pitchFamily="1" charset="-122"/>
              </a:rPr>
              <a:t>   3) </a:t>
            </a:r>
            <a:r>
              <a:rPr lang="zh-CN" altLang="en-US" sz="2400" b="1" dirty="0">
                <a:solidFill>
                  <a:srgbClr val="FF3300"/>
                </a:solidFill>
                <a:latin typeface="Times New Roman" panose="02020603050405020304" pitchFamily="18" charset="0"/>
                <a:ea typeface="楷体_GB2312" pitchFamily="1" charset="-122"/>
              </a:rPr>
              <a:t>减慢射血期：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0.15s</a:t>
            </a:r>
          </a:p>
          <a:p>
            <a:pPr marL="342900" indent="-342900" eaLnBrk="0" hangingPunct="0">
              <a:spcBef>
                <a:spcPct val="20000"/>
              </a:spcBef>
            </a:pPr>
            <a:r>
              <a:rPr lang="en-US" altLang="zh-CN" sz="2400" b="1" dirty="0">
                <a:solidFill>
                  <a:srgbClr val="0000CC"/>
                </a:solidFill>
                <a:latin typeface="Times New Roman" panose="02020603050405020304" pitchFamily="18" charset="0"/>
                <a:ea typeface="楷体_GB2312" pitchFamily="1" charset="-122"/>
              </a:rPr>
              <a:t>3 .</a:t>
            </a:r>
            <a:r>
              <a:rPr lang="zh-CN" altLang="en-US" sz="2400" b="1" dirty="0">
                <a:solidFill>
                  <a:srgbClr val="0000CC"/>
                </a:solidFill>
                <a:latin typeface="Times New Roman" panose="02020603050405020304" pitchFamily="18" charset="0"/>
                <a:ea typeface="楷体_GB2312" pitchFamily="1" charset="-122"/>
              </a:rPr>
              <a:t>心室舒张期：分为三个时相</a:t>
            </a:r>
          </a:p>
          <a:p>
            <a:pPr marL="342900" indent="-342900" eaLnBrk="0" hangingPunct="0">
              <a:spcBef>
                <a:spcPct val="20000"/>
              </a:spcBef>
            </a:pPr>
            <a:r>
              <a:rPr lang="zh-CN" altLang="en-US" sz="2400" b="1" dirty="0">
                <a:solidFill>
                  <a:srgbClr val="FF3300"/>
                </a:solidFill>
                <a:latin typeface="Times New Roman" panose="02020603050405020304" pitchFamily="18" charset="0"/>
                <a:ea typeface="楷体_GB2312" pitchFamily="1" charset="-122"/>
              </a:rPr>
              <a:t>   </a:t>
            </a:r>
            <a:r>
              <a:rPr lang="en-US" altLang="zh-CN" sz="2400" b="1" dirty="0">
                <a:solidFill>
                  <a:srgbClr val="FF3300"/>
                </a:solidFill>
                <a:latin typeface="Times New Roman" panose="02020603050405020304" pitchFamily="18" charset="0"/>
                <a:ea typeface="楷体_GB2312" pitchFamily="1" charset="-122"/>
              </a:rPr>
              <a:t>1) </a:t>
            </a:r>
            <a:r>
              <a:rPr lang="zh-CN" altLang="en-US" sz="2400" b="1" dirty="0">
                <a:solidFill>
                  <a:srgbClr val="FF3300"/>
                </a:solidFill>
                <a:latin typeface="Times New Roman" panose="02020603050405020304" pitchFamily="18" charset="0"/>
                <a:ea typeface="楷体_GB2312" pitchFamily="1" charset="-122"/>
              </a:rPr>
              <a:t>等容舒张期：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0.07s </a:t>
            </a:r>
          </a:p>
          <a:p>
            <a:pPr marL="342900" indent="-342900" eaLnBrk="0" hangingPunct="0">
              <a:spcBef>
                <a:spcPct val="20000"/>
              </a:spcBef>
            </a:pPr>
            <a:r>
              <a:rPr lang="en-US" altLang="zh-CN" sz="2400" b="1" dirty="0">
                <a:solidFill>
                  <a:srgbClr val="FF3300"/>
                </a:solidFill>
                <a:latin typeface="Times New Roman" panose="02020603050405020304" pitchFamily="18" charset="0"/>
                <a:ea typeface="楷体_GB2312" pitchFamily="1" charset="-122"/>
              </a:rPr>
              <a:t>   2) </a:t>
            </a:r>
            <a:r>
              <a:rPr lang="zh-CN" altLang="en-US" sz="2400" b="1" dirty="0">
                <a:solidFill>
                  <a:srgbClr val="FF3300"/>
                </a:solidFill>
                <a:latin typeface="Times New Roman" panose="02020603050405020304" pitchFamily="18" charset="0"/>
                <a:ea typeface="楷体_GB2312" pitchFamily="1" charset="-122"/>
              </a:rPr>
              <a:t>快速充盈期：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0.11s</a:t>
            </a:r>
          </a:p>
          <a:p>
            <a:pPr marL="342900" indent="-342900" eaLnBrk="0" hangingPunct="0">
              <a:spcBef>
                <a:spcPct val="20000"/>
              </a:spcBef>
            </a:pPr>
            <a:r>
              <a:rPr lang="en-US" altLang="zh-CN" sz="2400" b="1" dirty="0">
                <a:solidFill>
                  <a:srgbClr val="FF3300"/>
                </a:solidFill>
                <a:latin typeface="Times New Roman" panose="02020603050405020304" pitchFamily="18" charset="0"/>
                <a:ea typeface="楷体_GB2312" pitchFamily="1" charset="-122"/>
              </a:rPr>
              <a:t>   3) </a:t>
            </a:r>
            <a:r>
              <a:rPr lang="zh-CN" altLang="en-US" sz="2400" b="1" dirty="0">
                <a:solidFill>
                  <a:srgbClr val="FF3300"/>
                </a:solidFill>
                <a:latin typeface="Times New Roman" panose="02020603050405020304" pitchFamily="18" charset="0"/>
                <a:ea typeface="楷体_GB2312" pitchFamily="1" charset="-122"/>
              </a:rPr>
              <a:t>减慢充盈期：</a:t>
            </a:r>
            <a:r>
              <a:rPr lang="zh-CN" altLang="en-US" sz="2400" b="1" dirty="0">
                <a:solidFill>
                  <a:srgbClr val="000000"/>
                </a:solidFill>
                <a:latin typeface="Times New Roman" panose="02020603050405020304" pitchFamily="18" charset="0"/>
                <a:ea typeface="楷体_GB2312" pitchFamily="1" charset="-122"/>
              </a:rPr>
              <a:t>持续</a:t>
            </a:r>
            <a:r>
              <a:rPr lang="en-US" altLang="zh-CN" sz="2400" b="1" dirty="0">
                <a:solidFill>
                  <a:srgbClr val="000000"/>
                </a:solidFill>
                <a:latin typeface="Times New Roman" panose="02020603050405020304" pitchFamily="18" charset="0"/>
                <a:ea typeface="楷体_GB2312" pitchFamily="1" charset="-122"/>
              </a:rPr>
              <a:t>0.22s</a:t>
            </a:r>
            <a:endParaRPr lang="zh-CN" altLang="en-US" dirty="0"/>
          </a:p>
        </p:txBody>
      </p:sp>
      <p:sp>
        <p:nvSpPr>
          <p:cNvPr id="8" name="文本框 7">
            <a:extLst>
              <a:ext uri="{FF2B5EF4-FFF2-40B4-BE49-F238E27FC236}">
                <a16:creationId xmlns:a16="http://schemas.microsoft.com/office/drawing/2014/main" id="{72101E76-2536-48D5-AB54-CFB07376DA22}"/>
              </a:ext>
            </a:extLst>
          </p:cNvPr>
          <p:cNvSpPr txBox="1"/>
          <p:nvPr/>
        </p:nvSpPr>
        <p:spPr>
          <a:xfrm>
            <a:off x="4696398" y="1052736"/>
            <a:ext cx="4564061" cy="892552"/>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（二）心脏的泵血过程</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左心</a:t>
            </a:r>
            <a:r>
              <a:rPr lang="zh-CN" altLang="en-US" sz="2400" b="1" dirty="0">
                <a:latin typeface="微软雅黑" panose="020B0503020204020204" pitchFamily="34" charset="-122"/>
                <a:ea typeface="微软雅黑" panose="020B0503020204020204" pitchFamily="34" charset="-122"/>
              </a:rPr>
              <a:t>为例）</a:t>
            </a:r>
            <a:r>
              <a:rPr lang="zh-CN" altLang="en-US" sz="2800" b="1"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1043608" y="174625"/>
            <a:ext cx="7793037" cy="1143000"/>
          </a:xfrm>
        </p:spPr>
        <p:txBody>
          <a:bodyPr vert="horz" wrap="square" lIns="92075" tIns="46038" rIns="92075" bIns="46038" anchor="ctr"/>
          <a:lstStyle/>
          <a:p>
            <a:r>
              <a:rPr lang="zh-CN" altLang="en-US" sz="3600" dirty="0">
                <a:solidFill>
                  <a:srgbClr val="FF3300"/>
                </a:solidFill>
                <a:latin typeface="微软雅黑" panose="020B0503020204020204" pitchFamily="34" charset="-122"/>
                <a:ea typeface="微软雅黑" panose="020B0503020204020204" pitchFamily="34" charset="-122"/>
              </a:rPr>
              <a:t>心脏活动的特点及意义</a:t>
            </a:r>
          </a:p>
        </p:txBody>
      </p:sp>
      <p:sp>
        <p:nvSpPr>
          <p:cNvPr id="12291" name="Text Box 3"/>
          <p:cNvSpPr txBox="1"/>
          <p:nvPr/>
        </p:nvSpPr>
        <p:spPr>
          <a:xfrm>
            <a:off x="152400" y="1412776"/>
            <a:ext cx="8839200" cy="3890489"/>
          </a:xfrm>
          <a:prstGeom prst="rect">
            <a:avLst/>
          </a:prstGeom>
          <a:noFill/>
          <a:ln w="9525">
            <a:noFill/>
          </a:ln>
        </p:spPr>
        <p:txBody>
          <a:bodyPr>
            <a:spAutoFit/>
          </a:bodyPr>
          <a:lstStyle/>
          <a:p>
            <a:pPr marL="365125" indent="-365125">
              <a:lnSpc>
                <a:spcPct val="150000"/>
              </a:lnSpc>
              <a:buClr>
                <a:srgbClr val="FFFF00"/>
              </a:buClr>
              <a:buFont typeface="Wingdings" panose="05000000000000000000" pitchFamily="2" charset="2"/>
            </a:pPr>
            <a:r>
              <a:rPr lang="en-US" altLang="zh-CN" sz="2800" b="1" dirty="0">
                <a:solidFill>
                  <a:srgbClr val="000099"/>
                </a:solidFill>
                <a:latin typeface="Arial" panose="020B0604020202020204" pitchFamily="34" charset="0"/>
                <a:ea typeface="楷体_GB2312" pitchFamily="1" charset="-122"/>
              </a:rPr>
              <a:t>    1</a:t>
            </a:r>
            <a:r>
              <a:rPr lang="zh-CN" altLang="en-US" sz="2800" b="1" dirty="0">
                <a:solidFill>
                  <a:srgbClr val="000099"/>
                </a:solidFill>
                <a:latin typeface="Arial" panose="020B0604020202020204" pitchFamily="34" charset="0"/>
                <a:ea typeface="楷体_GB2312" pitchFamily="1" charset="-122"/>
              </a:rPr>
              <a:t>）心舒期</a:t>
            </a:r>
            <a:r>
              <a:rPr lang="zh-CN" altLang="en-US" sz="2800" b="1" dirty="0">
                <a:solidFill>
                  <a:srgbClr val="000099"/>
                </a:solidFill>
                <a:latin typeface="Arial" panose="020B0604020202020204" pitchFamily="34" charset="0"/>
                <a:ea typeface="楷体_GB2312" pitchFamily="1" charset="-122"/>
                <a:sym typeface="Symbol" panose="05050102010706020507" pitchFamily="18" charset="2"/>
              </a:rPr>
              <a:t></a:t>
            </a:r>
            <a:r>
              <a:rPr lang="zh-CN" altLang="en-US" sz="2800" b="1" dirty="0">
                <a:solidFill>
                  <a:srgbClr val="000099"/>
                </a:solidFill>
                <a:latin typeface="Arial" panose="020B0604020202020204" pitchFamily="34" charset="0"/>
                <a:ea typeface="楷体_GB2312" pitchFamily="1" charset="-122"/>
              </a:rPr>
              <a:t>心缩期 </a:t>
            </a:r>
            <a:r>
              <a:rPr lang="zh-CN" altLang="en-US" sz="2800" b="1" dirty="0">
                <a:solidFill>
                  <a:srgbClr val="000099"/>
                </a:solidFill>
                <a:latin typeface="Arial" panose="020B0604020202020204" pitchFamily="34" charset="0"/>
                <a:ea typeface="楷体_GB2312" pitchFamily="1" charset="-122"/>
                <a:sym typeface="Symbol" panose="05050102010706020507" pitchFamily="18" charset="2"/>
              </a:rPr>
              <a:t></a:t>
            </a:r>
            <a:r>
              <a:rPr lang="zh-CN" altLang="en-US" sz="2800" b="1" dirty="0">
                <a:solidFill>
                  <a:srgbClr val="000099"/>
                </a:solidFill>
                <a:latin typeface="Arial" panose="020B0604020202020204" pitchFamily="34" charset="0"/>
                <a:ea typeface="楷体_GB2312" pitchFamily="1" charset="-122"/>
              </a:rPr>
              <a:t> 使心肌得以充分休息</a:t>
            </a:r>
          </a:p>
          <a:p>
            <a:pPr marL="365125" indent="-365125">
              <a:lnSpc>
                <a:spcPct val="150000"/>
              </a:lnSpc>
            </a:pPr>
            <a:r>
              <a:rPr lang="zh-CN" altLang="en-US" sz="2800" b="1" dirty="0">
                <a:solidFill>
                  <a:srgbClr val="000099"/>
                </a:solidFill>
                <a:latin typeface="Arial" panose="020B0604020202020204" pitchFamily="34" charset="0"/>
                <a:ea typeface="楷体_GB2312" pitchFamily="1" charset="-122"/>
              </a:rPr>
              <a:t>    </a:t>
            </a:r>
            <a:r>
              <a:rPr lang="en-US" altLang="zh-CN" sz="2800" b="1" dirty="0">
                <a:solidFill>
                  <a:srgbClr val="000099"/>
                </a:solidFill>
                <a:latin typeface="Arial" panose="020B0604020202020204" pitchFamily="34" charset="0"/>
                <a:ea typeface="楷体_GB2312" pitchFamily="1" charset="-122"/>
              </a:rPr>
              <a:t>2</a:t>
            </a:r>
            <a:r>
              <a:rPr lang="zh-CN" altLang="en-US" sz="2800" b="1" dirty="0">
                <a:solidFill>
                  <a:srgbClr val="000099"/>
                </a:solidFill>
                <a:latin typeface="Arial" panose="020B0604020202020204" pitchFamily="34" charset="0"/>
                <a:ea typeface="楷体_GB2312" pitchFamily="1" charset="-122"/>
              </a:rPr>
              <a:t>）房、室不同时收缩，</a:t>
            </a:r>
            <a:r>
              <a:rPr lang="en-US" altLang="zh-CN" sz="2800" dirty="0">
                <a:solidFill>
                  <a:srgbClr val="000099"/>
                </a:solidFill>
                <a:latin typeface="Arial" panose="020B0604020202020204" pitchFamily="34" charset="0"/>
                <a:ea typeface="楷体_GB2312" pitchFamily="1" charset="-122"/>
              </a:rPr>
              <a:t>0.4</a:t>
            </a:r>
            <a:r>
              <a:rPr lang="en-US" altLang="zh-CN" sz="2800" b="1" dirty="0">
                <a:solidFill>
                  <a:srgbClr val="000099"/>
                </a:solidFill>
                <a:latin typeface="Arial" panose="020B0604020202020204" pitchFamily="34" charset="0"/>
                <a:ea typeface="楷体_GB2312" pitchFamily="1" charset="-122"/>
                <a:sym typeface="Symbol" panose="05050102010706020507" pitchFamily="18" charset="2"/>
              </a:rPr>
              <a:t></a:t>
            </a:r>
            <a:r>
              <a:rPr lang="zh-CN" altLang="en-US" sz="2800" b="1" dirty="0">
                <a:solidFill>
                  <a:srgbClr val="000099"/>
                </a:solidFill>
                <a:latin typeface="Arial" panose="020B0604020202020204" pitchFamily="34" charset="0"/>
                <a:ea typeface="楷体_GB2312" pitchFamily="1" charset="-122"/>
                <a:sym typeface="Symbol" panose="05050102010706020507" pitchFamily="18" charset="2"/>
              </a:rPr>
              <a:t>的全心舒张期</a:t>
            </a:r>
            <a:r>
              <a:rPr lang="zh-CN" altLang="en-US" sz="2800" b="1" dirty="0">
                <a:solidFill>
                  <a:srgbClr val="000099"/>
                </a:solidFill>
                <a:latin typeface="Arial" panose="020B0604020202020204" pitchFamily="34" charset="0"/>
                <a:ea typeface="楷体_GB2312" pitchFamily="1" charset="-122"/>
              </a:rPr>
              <a:t> </a:t>
            </a:r>
            <a:r>
              <a:rPr lang="zh-CN" altLang="en-US" sz="2800" b="1" dirty="0">
                <a:solidFill>
                  <a:srgbClr val="000099"/>
                </a:solidFill>
                <a:latin typeface="Arial" panose="020B0604020202020204" pitchFamily="34" charset="0"/>
                <a:ea typeface="楷体_GB2312" pitchFamily="1" charset="-122"/>
                <a:sym typeface="Symbol" panose="05050102010706020507" pitchFamily="18" charset="2"/>
              </a:rPr>
              <a:t></a:t>
            </a:r>
            <a:r>
              <a:rPr lang="zh-CN" altLang="en-US" sz="2800" b="1" dirty="0">
                <a:solidFill>
                  <a:srgbClr val="000099"/>
                </a:solidFill>
                <a:latin typeface="Arial" panose="020B0604020202020204" pitchFamily="34" charset="0"/>
                <a:ea typeface="楷体_GB2312" pitchFamily="1" charset="-122"/>
              </a:rPr>
              <a:t>保证泵血正常进行不作强直收缩</a:t>
            </a:r>
          </a:p>
          <a:p>
            <a:pPr marL="365125" indent="-365125">
              <a:lnSpc>
                <a:spcPct val="150000"/>
              </a:lnSpc>
            </a:pPr>
            <a:r>
              <a:rPr lang="zh-CN" altLang="en-US" sz="2800" b="1" dirty="0">
                <a:solidFill>
                  <a:srgbClr val="000099"/>
                </a:solidFill>
                <a:latin typeface="Arial" panose="020B0604020202020204" pitchFamily="34" charset="0"/>
                <a:ea typeface="楷体_GB2312" pitchFamily="1" charset="-122"/>
              </a:rPr>
              <a:t>    </a:t>
            </a:r>
            <a:r>
              <a:rPr lang="en-US" altLang="zh-CN" sz="2800" b="1" dirty="0">
                <a:solidFill>
                  <a:srgbClr val="000099"/>
                </a:solidFill>
                <a:latin typeface="Arial" panose="020B0604020202020204" pitchFamily="34" charset="0"/>
                <a:ea typeface="楷体_GB2312" pitchFamily="1" charset="-122"/>
              </a:rPr>
              <a:t>3</a:t>
            </a:r>
            <a:r>
              <a:rPr lang="zh-CN" altLang="en-US" sz="2800" b="1" dirty="0">
                <a:solidFill>
                  <a:srgbClr val="000099"/>
                </a:solidFill>
                <a:latin typeface="Arial" panose="020B0604020202020204" pitchFamily="34" charset="0"/>
                <a:ea typeface="楷体_GB2312" pitchFamily="1" charset="-122"/>
              </a:rPr>
              <a:t>）心动周期的时程因心率而异</a:t>
            </a:r>
          </a:p>
          <a:p>
            <a:pPr marL="365125" indent="-365125">
              <a:lnSpc>
                <a:spcPct val="150000"/>
              </a:lnSpc>
            </a:pPr>
            <a:r>
              <a:rPr lang="zh-CN" altLang="en-US" sz="2800" b="1" dirty="0">
                <a:solidFill>
                  <a:srgbClr val="000099"/>
                </a:solidFill>
                <a:latin typeface="Arial" panose="020B0604020202020204" pitchFamily="34" charset="0"/>
                <a:ea typeface="楷体_GB2312" pitchFamily="1" charset="-122"/>
              </a:rPr>
              <a:t>    </a:t>
            </a:r>
            <a:r>
              <a:rPr lang="en-US" altLang="zh-CN" sz="2800" b="1" dirty="0">
                <a:solidFill>
                  <a:srgbClr val="000099"/>
                </a:solidFill>
                <a:latin typeface="Arial" panose="020B0604020202020204" pitchFamily="34" charset="0"/>
                <a:ea typeface="楷体_GB2312" pitchFamily="1" charset="-122"/>
              </a:rPr>
              <a:t>4</a:t>
            </a:r>
            <a:r>
              <a:rPr lang="zh-CN" altLang="en-US" sz="2800" b="1" dirty="0">
                <a:solidFill>
                  <a:srgbClr val="000099"/>
                </a:solidFill>
                <a:latin typeface="Arial" panose="020B0604020202020204" pitchFamily="34" charset="0"/>
                <a:ea typeface="楷体_GB2312" pitchFamily="1" charset="-122"/>
              </a:rPr>
              <a:t>） 左右心房活动同步，左、右心室的活动亦同步</a:t>
            </a:r>
          </a:p>
          <a:p>
            <a:pPr marL="365125" indent="-365125">
              <a:lnSpc>
                <a:spcPct val="150000"/>
              </a:lnSpc>
            </a:pPr>
            <a:endParaRPr lang="en-US" altLang="zh-CN" sz="2800" b="1" dirty="0">
              <a:solidFill>
                <a:srgbClr val="000099"/>
              </a:solidFill>
              <a:latin typeface="Arial" panose="020B0604020202020204" pitchFamily="34" charset="0"/>
              <a:ea typeface="楷体_GB2312" pitchFamily="1" charset="-122"/>
            </a:endParaRPr>
          </a:p>
        </p:txBody>
      </p:sp>
    </p:spTree>
    <p:extLst>
      <p:ext uri="{BB962C8B-B14F-4D97-AF65-F5344CB8AC3E}">
        <p14:creationId xmlns:p14="http://schemas.microsoft.com/office/powerpoint/2010/main" val="272370167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p:cNvSpPr>
          <p:nvPr>
            <p:ph idx="1"/>
          </p:nvPr>
        </p:nvSpPr>
        <p:spPr>
          <a:xfrm>
            <a:off x="381000" y="1219200"/>
            <a:ext cx="8229600" cy="5410200"/>
          </a:xfrm>
        </p:spPr>
        <p:txBody>
          <a:bodyPr vert="horz" wrap="square" lIns="91440" tIns="45720" rIns="91440" bIns="45720" anchor="t"/>
          <a:lstStyle/>
          <a:p>
            <a:pPr>
              <a:lnSpc>
                <a:spcPct val="145000"/>
              </a:lnSpc>
              <a:buFont typeface="Wingdings 2" panose="05020102010507070707" pitchFamily="18" charset="2"/>
              <a:buNone/>
            </a:pPr>
            <a:r>
              <a:rPr lang="en-US" altLang="zh-CN" sz="3600" dirty="0">
                <a:solidFill>
                  <a:srgbClr val="000099"/>
                </a:solidFill>
                <a:latin typeface="+mj-ea"/>
                <a:ea typeface="+mj-ea"/>
              </a:rPr>
              <a:t>   </a:t>
            </a:r>
            <a:r>
              <a:rPr lang="zh-CN" altLang="en-US" sz="3600" dirty="0">
                <a:solidFill>
                  <a:srgbClr val="000099"/>
                </a:solidFill>
                <a:latin typeface="+mj-ea"/>
                <a:ea typeface="+mj-ea"/>
              </a:rPr>
              <a:t>心音：</a:t>
            </a:r>
            <a:r>
              <a:rPr lang="zh-CN" altLang="en-US" sz="3600" dirty="0">
                <a:solidFill>
                  <a:schemeClr val="bg2"/>
                </a:solidFill>
                <a:latin typeface="+mj-ea"/>
                <a:ea typeface="+mj-ea"/>
              </a:rPr>
              <a:t>是由心脏瓣膜关闭和血流冲击心室壁引起的机械振动产生。</a:t>
            </a:r>
            <a:r>
              <a:rPr lang="zh-CN" altLang="en-US" sz="3600" dirty="0">
                <a:solidFill>
                  <a:srgbClr val="0000CC"/>
                </a:solidFill>
                <a:latin typeface="+mj-ea"/>
                <a:ea typeface="+mj-ea"/>
              </a:rPr>
              <a:t>   </a:t>
            </a:r>
          </a:p>
          <a:p>
            <a:pPr>
              <a:lnSpc>
                <a:spcPct val="145000"/>
              </a:lnSpc>
              <a:buFont typeface="Wingdings 2" panose="05020102010507070707" pitchFamily="18" charset="2"/>
              <a:buNone/>
            </a:pPr>
            <a:r>
              <a:rPr lang="zh-CN" altLang="en-US" sz="3600" dirty="0">
                <a:solidFill>
                  <a:srgbClr val="000099"/>
                </a:solidFill>
                <a:latin typeface="+mj-ea"/>
                <a:ea typeface="+mj-ea"/>
              </a:rPr>
              <a:t>   心音图</a:t>
            </a:r>
          </a:p>
          <a:p>
            <a:pPr>
              <a:lnSpc>
                <a:spcPct val="145000"/>
              </a:lnSpc>
              <a:buFont typeface="Wingdings 2" panose="05020102010507070707" pitchFamily="18" charset="2"/>
              <a:buNone/>
            </a:pPr>
            <a:r>
              <a:rPr lang="zh-CN" altLang="en-US" sz="3600" dirty="0">
                <a:solidFill>
                  <a:srgbClr val="FF0000"/>
                </a:solidFill>
                <a:latin typeface="+mj-ea"/>
                <a:ea typeface="+mj-ea"/>
              </a:rPr>
              <a:t>   </a:t>
            </a:r>
          </a:p>
          <a:p>
            <a:pPr>
              <a:lnSpc>
                <a:spcPct val="145000"/>
              </a:lnSpc>
              <a:buFont typeface="Wingdings 2" panose="05020102010507070707" pitchFamily="18" charset="2"/>
              <a:buNone/>
            </a:pPr>
            <a:r>
              <a:rPr lang="zh-CN" altLang="en-US" sz="3600" dirty="0">
                <a:solidFill>
                  <a:srgbClr val="000099"/>
                </a:solidFill>
                <a:latin typeface="+mj-ea"/>
                <a:ea typeface="+mj-ea"/>
              </a:rPr>
              <a:t>   各心音的特点、产生原因</a:t>
            </a:r>
          </a:p>
        </p:txBody>
      </p:sp>
      <p:sp>
        <p:nvSpPr>
          <p:cNvPr id="279556" name="Rectangle 4"/>
          <p:cNvSpPr/>
          <p:nvPr/>
        </p:nvSpPr>
        <p:spPr>
          <a:xfrm>
            <a:off x="539750" y="549275"/>
            <a:ext cx="8229600" cy="850900"/>
          </a:xfrm>
          <a:prstGeom prst="rect">
            <a:avLst/>
          </a:prstGeom>
          <a:noFill/>
          <a:ln w="9525">
            <a:noFill/>
          </a:ln>
        </p:spPr>
        <p:txBody>
          <a:bodyPr lIns="92075" tIns="46038" rIns="92075" bIns="46038"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3600" dirty="0">
                <a:solidFill>
                  <a:srgbClr val="FF0000"/>
                </a:solidFill>
                <a:latin typeface="微软雅黑" panose="020B0503020204020204" pitchFamily="34" charset="-122"/>
                <a:ea typeface="微软雅黑" panose="020B0503020204020204" pitchFamily="34" charset="-122"/>
              </a:rPr>
              <a:t> </a:t>
            </a:r>
            <a:r>
              <a:rPr lang="zh-CN" altLang="en-US" sz="3600" dirty="0">
                <a:solidFill>
                  <a:srgbClr val="002060"/>
                </a:solidFill>
                <a:latin typeface="微软雅黑" panose="020B0503020204020204" pitchFamily="34" charset="-122"/>
                <a:ea typeface="微软雅黑" panose="020B0503020204020204" pitchFamily="34" charset="-122"/>
              </a:rPr>
              <a:t>三、心音</a:t>
            </a:r>
            <a:r>
              <a:rPr lang="en-US" altLang="zh-CN" sz="3600" dirty="0">
                <a:solidFill>
                  <a:srgbClr val="002060"/>
                </a:solidFill>
                <a:latin typeface="微软雅黑" panose="020B0503020204020204" pitchFamily="34" charset="-122"/>
                <a:ea typeface="微软雅黑" panose="020B0503020204020204" pitchFamily="34" charset="-122"/>
              </a:rPr>
              <a:t>(heart sound) </a:t>
            </a:r>
            <a:r>
              <a:rPr lang="zh-CN" altLang="en-US" sz="3600" dirty="0">
                <a:solidFill>
                  <a:srgbClr val="FF0000"/>
                </a:solidFill>
                <a:latin typeface="微软雅黑" panose="020B0503020204020204" pitchFamily="34" charset="-122"/>
                <a:ea typeface="微软雅黑" panose="020B0503020204020204" pitchFamily="34" charset="-122"/>
              </a:rPr>
              <a:t>了解</a:t>
            </a:r>
            <a:endParaRPr lang="en-US" altLang="zh-CN" sz="3600" dirty="0">
              <a:solidFill>
                <a:srgbClr val="FF0000"/>
              </a:solidFill>
              <a:latin typeface="微软雅黑" panose="020B0503020204020204" pitchFamily="34" charset="-122"/>
              <a:ea typeface="微软雅黑" panose="020B0503020204020204" pitchFamily="34" charset="-122"/>
            </a:endParaRPr>
          </a:p>
        </p:txBody>
      </p:sp>
      <p:pic>
        <p:nvPicPr>
          <p:cNvPr id="279557" name="Picture 5"/>
          <p:cNvPicPr>
            <a:picLocks noChangeAspect="1"/>
          </p:cNvPicPr>
          <p:nvPr/>
        </p:nvPicPr>
        <p:blipFill>
          <a:blip r:embed="rId3"/>
          <a:stretch>
            <a:fillRect/>
          </a:stretch>
        </p:blipFill>
        <p:spPr>
          <a:xfrm>
            <a:off x="2483768" y="3218656"/>
            <a:ext cx="6372225" cy="1411287"/>
          </a:xfrm>
          <a:prstGeom prst="rect">
            <a:avLst/>
          </a:prstGeom>
          <a:noFill/>
          <a:ln w="9525">
            <a:noFill/>
          </a:ln>
        </p:spPr>
      </p:pic>
    </p:spTree>
    <p:extLst>
      <p:ext uri="{BB962C8B-B14F-4D97-AF65-F5344CB8AC3E}">
        <p14:creationId xmlns:p14="http://schemas.microsoft.com/office/powerpoint/2010/main" val="114291929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20235" t="18310" r="17605" b="9860"/>
          <a:stretch/>
        </p:blipFill>
        <p:spPr>
          <a:xfrm>
            <a:off x="612131" y="404664"/>
            <a:ext cx="7776864" cy="5055138"/>
          </a:xfrm>
          <a:prstGeom prst="rect">
            <a:avLst/>
          </a:prstGeom>
        </p:spPr>
      </p:pic>
      <p:pic>
        <p:nvPicPr>
          <p:cNvPr id="2" name="Picture 4">
            <a:extLst>
              <a:ext uri="{FF2B5EF4-FFF2-40B4-BE49-F238E27FC236}">
                <a16:creationId xmlns:a16="http://schemas.microsoft.com/office/drawing/2014/main" id="{45DCF18C-11D8-68B9-B099-F4123F7FB10B}"/>
              </a:ext>
            </a:extLst>
          </p:cNvPr>
          <p:cNvPicPr>
            <a:picLocks noChangeAspect="1"/>
          </p:cNvPicPr>
          <p:nvPr/>
        </p:nvPicPr>
        <p:blipFill rotWithShape="1">
          <a:blip r:embed="rId3"/>
          <a:srcRect t="11767" r="1746" b="14248"/>
          <a:stretch/>
        </p:blipFill>
        <p:spPr>
          <a:xfrm>
            <a:off x="251520" y="5589240"/>
            <a:ext cx="7837981" cy="1008112"/>
          </a:xfrm>
          <a:prstGeom prst="rect">
            <a:avLst/>
          </a:prstGeom>
          <a:noFill/>
          <a:ln w="9525">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12</a:t>
            </a:fld>
            <a:endParaRPr lang="en-US" altLang="zh-CN" sz="1400" b="0" dirty="0">
              <a:ea typeface="宋体" panose="02010600030101010101" pitchFamily="2" charset="-122"/>
            </a:endParaRPr>
          </a:p>
        </p:txBody>
      </p:sp>
      <p:sp>
        <p:nvSpPr>
          <p:cNvPr id="97282"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心尖</a:t>
            </a:r>
          </a:p>
        </p:txBody>
      </p:sp>
      <p:sp>
        <p:nvSpPr>
          <p:cNvPr id="97283" name="Rectangle 3"/>
          <p:cNvSpPr>
            <a:spLocks noGrp="1"/>
          </p:cNvSpPr>
          <p:nvPr>
            <p:ph type="body" sz="half" idx="1"/>
          </p:nvPr>
        </p:nvSpPr>
        <p:spPr>
          <a:xfrm>
            <a:off x="468313" y="3141663"/>
            <a:ext cx="4464050" cy="3240087"/>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朝向左前下方</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由左心室构成</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体表投影：左侧第</a:t>
            </a:r>
            <a:r>
              <a:rPr lang="en-US" altLang="zh-CN" b="0" dirty="0"/>
              <a:t>5</a:t>
            </a:r>
            <a:r>
              <a:rPr lang="zh-CN" altLang="en-US" dirty="0">
                <a:latin typeface="宋体" panose="02010600030101010101" pitchFamily="2" charset="-122"/>
              </a:rPr>
              <a:t>肋间隙、左锁骨中线内侧</a:t>
            </a:r>
            <a:r>
              <a:rPr lang="en-US" altLang="zh-CN" b="0" dirty="0"/>
              <a:t>1-2cm</a:t>
            </a:r>
            <a:r>
              <a:rPr lang="zh-CN" altLang="en-US" dirty="0"/>
              <a:t>处 </a:t>
            </a:r>
          </a:p>
        </p:txBody>
      </p:sp>
      <p:pic>
        <p:nvPicPr>
          <p:cNvPr id="97286" name="Picture 6" descr="心的投影"/>
          <p:cNvPicPr>
            <a:picLocks noGrp="1" noChangeAspect="1"/>
          </p:cNvPicPr>
          <p:nvPr>
            <p:ph type="clipArt" sz="half" idx="2"/>
          </p:nvPr>
        </p:nvPicPr>
        <p:blipFill>
          <a:blip r:embed="rId2">
            <a:lum bright="-17999" contrast="24000"/>
          </a:blip>
          <a:srcRect/>
          <a:stretch>
            <a:fillRect/>
          </a:stretch>
        </p:blipFill>
        <p:spPr>
          <a:xfrm>
            <a:off x="5108575" y="0"/>
            <a:ext cx="4035425" cy="5065713"/>
          </a:xfrm>
        </p:spPr>
      </p:pic>
      <p:pic>
        <p:nvPicPr>
          <p:cNvPr id="97287" name="Picture 7" descr="心前面观"/>
          <p:cNvPicPr>
            <a:picLocks noChangeAspect="1"/>
          </p:cNvPicPr>
          <p:nvPr/>
        </p:nvPicPr>
        <p:blipFill>
          <a:blip r:embed="rId3">
            <a:lum bright="-6000" contrast="18000"/>
          </a:blip>
          <a:stretch>
            <a:fillRect/>
          </a:stretch>
        </p:blipFill>
        <p:spPr>
          <a:xfrm>
            <a:off x="2819400" y="381000"/>
            <a:ext cx="2171700" cy="3048000"/>
          </a:xfrm>
          <a:prstGeom prst="rect">
            <a:avLst/>
          </a:prstGeom>
          <a:noFill/>
          <a:ln w="9525">
            <a:noFill/>
          </a:ln>
        </p:spPr>
      </p:pic>
      <p:sp>
        <p:nvSpPr>
          <p:cNvPr id="97289" name="Oval 9"/>
          <p:cNvSpPr/>
          <p:nvPr/>
        </p:nvSpPr>
        <p:spPr>
          <a:xfrm>
            <a:off x="8027988" y="2997200"/>
            <a:ext cx="201612" cy="217488"/>
          </a:xfrm>
          <a:prstGeom prst="ellipse">
            <a:avLst/>
          </a:prstGeom>
          <a:solidFill>
            <a:schemeClr val="hlink"/>
          </a:solidFill>
          <a:ln w="28575">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97290" name="Line 10"/>
          <p:cNvSpPr/>
          <p:nvPr/>
        </p:nvSpPr>
        <p:spPr>
          <a:xfrm>
            <a:off x="8388350" y="44450"/>
            <a:ext cx="71438" cy="5616575"/>
          </a:xfrm>
          <a:prstGeom prst="line">
            <a:avLst/>
          </a:prstGeom>
          <a:ln w="50800" cap="flat" cmpd="sng">
            <a:solidFill>
              <a:srgbClr val="00FF00"/>
            </a:solidFill>
            <a:prstDash val="solid"/>
            <a:miter/>
            <a:headEnd type="none" w="med" len="med"/>
            <a:tailEnd type="none" w="med" len="med"/>
          </a:ln>
        </p:spPr>
        <p:txBody>
          <a:bodyPr/>
          <a:lstStyle/>
          <a:p>
            <a:endParaRPr lang="zh-CN" altLang="en-US"/>
          </a:p>
        </p:txBody>
      </p:sp>
      <p:sp>
        <p:nvSpPr>
          <p:cNvPr id="97292" name="Freeform 12"/>
          <p:cNvSpPr/>
          <p:nvPr/>
        </p:nvSpPr>
        <p:spPr>
          <a:xfrm>
            <a:off x="4500563" y="2997200"/>
            <a:ext cx="431800" cy="384175"/>
          </a:xfrm>
          <a:custGeom>
            <a:avLst/>
            <a:gdLst>
              <a:gd name="txL" fmla="*/ 0 w 241"/>
              <a:gd name="txT" fmla="*/ 0 h 197"/>
              <a:gd name="txR" fmla="*/ 241 w 241"/>
              <a:gd name="txB" fmla="*/ 197 h 197"/>
            </a:gdLst>
            <a:ahLst/>
            <a:cxnLst>
              <a:cxn ang="0">
                <a:pos x="0" y="2147483646"/>
              </a:cxn>
              <a:cxn ang="0">
                <a:pos x="2147483646" y="2147483646"/>
              </a:cxn>
              <a:cxn ang="0">
                <a:pos x="2147483646" y="2147483646"/>
              </a:cxn>
              <a:cxn ang="0">
                <a:pos x="2147483646" y="0"/>
              </a:cxn>
            </a:cxnLst>
            <a:rect l="txL" t="txT" r="txR" b="txB"/>
            <a:pathLst>
              <a:path w="241" h="197">
                <a:moveTo>
                  <a:pt x="0" y="182"/>
                </a:moveTo>
                <a:cubicBezTo>
                  <a:pt x="49" y="189"/>
                  <a:pt x="98" y="197"/>
                  <a:pt x="136" y="182"/>
                </a:cubicBezTo>
                <a:cubicBezTo>
                  <a:pt x="174" y="167"/>
                  <a:pt x="211" y="121"/>
                  <a:pt x="226" y="91"/>
                </a:cubicBezTo>
                <a:cubicBezTo>
                  <a:pt x="241" y="61"/>
                  <a:pt x="233" y="30"/>
                  <a:pt x="226" y="0"/>
                </a:cubicBezTo>
              </a:path>
            </a:pathLst>
          </a:custGeom>
          <a:noFill/>
          <a:ln w="101600" cap="flat" cmpd="sng">
            <a:solidFill>
              <a:schemeClr val="hlink">
                <a:alpha val="100000"/>
              </a:schemeClr>
            </a:solidFill>
            <a:prstDash val="solid"/>
            <a:miter lim="800000"/>
            <a:headEnd type="none" w="med" len="med"/>
            <a:tailEnd type="none" w="med" len="med"/>
          </a:ln>
        </p:spPr>
        <p:txBody>
          <a:bodyPr/>
          <a:lstStyle/>
          <a:p>
            <a:endParaRPr lang="zh-CN" altLang="en-US"/>
          </a:p>
        </p:txBody>
      </p:sp>
      <p:sp>
        <p:nvSpPr>
          <p:cNvPr id="97293" name="Text Box 13"/>
          <p:cNvSpPr txBox="1"/>
          <p:nvPr/>
        </p:nvSpPr>
        <p:spPr>
          <a:xfrm rot="-1091019">
            <a:off x="8397875" y="2622550"/>
            <a:ext cx="790575"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en-US" altLang="zh-CN" dirty="0">
                <a:solidFill>
                  <a:srgbClr val="FF33CC"/>
                </a:solidFill>
                <a:ea typeface="宋体" panose="02010600030101010101" pitchFamily="2" charset="-122"/>
              </a:rPr>
              <a:t>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wipe(left)">
                                      <p:cBhvr>
                                        <p:cTn id="7" dur="500"/>
                                        <p:tgtEl>
                                          <p:spTgt spid="972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7287"/>
                                        </p:tgtEl>
                                        <p:attrNameLst>
                                          <p:attrName>style.visibility</p:attrName>
                                        </p:attrNameLst>
                                      </p:cBhvr>
                                      <p:to>
                                        <p:strVal val="visible"/>
                                      </p:to>
                                    </p:set>
                                    <p:animEffect transition="in" filter="wipe(left)">
                                      <p:cBhvr>
                                        <p:cTn id="12" dur="500"/>
                                        <p:tgtEl>
                                          <p:spTgt spid="972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7292"/>
                                        </p:tgtEl>
                                        <p:attrNameLst>
                                          <p:attrName>style.visibility</p:attrName>
                                        </p:attrNameLst>
                                      </p:cBhvr>
                                      <p:to>
                                        <p:strVal val="visible"/>
                                      </p:to>
                                    </p:set>
                                    <p:animEffect transition="in" filter="wipe(down)">
                                      <p:cBhvr>
                                        <p:cTn id="17" dur="500"/>
                                        <p:tgtEl>
                                          <p:spTgt spid="972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7283">
                                            <p:txEl>
                                              <p:pRg st="0" end="0"/>
                                            </p:txEl>
                                          </p:spTgt>
                                        </p:tgtEl>
                                        <p:attrNameLst>
                                          <p:attrName>style.visibility</p:attrName>
                                        </p:attrNameLst>
                                      </p:cBhvr>
                                      <p:to>
                                        <p:strVal val="visible"/>
                                      </p:to>
                                    </p:set>
                                    <p:animEffect transition="in" filter="wipe(left)">
                                      <p:cBhvr>
                                        <p:cTn id="22" dur="500"/>
                                        <p:tgtEl>
                                          <p:spTgt spid="9728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7283">
                                            <p:txEl>
                                              <p:pRg st="1" end="1"/>
                                            </p:txEl>
                                          </p:spTgt>
                                        </p:tgtEl>
                                        <p:attrNameLst>
                                          <p:attrName>style.visibility</p:attrName>
                                        </p:attrNameLst>
                                      </p:cBhvr>
                                      <p:to>
                                        <p:strVal val="visible"/>
                                      </p:to>
                                    </p:set>
                                    <p:animEffect transition="in" filter="wipe(left)">
                                      <p:cBhvr>
                                        <p:cTn id="27" dur="500"/>
                                        <p:tgtEl>
                                          <p:spTgt spid="9728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7283">
                                            <p:txEl>
                                              <p:pRg st="2" end="2"/>
                                            </p:txEl>
                                          </p:spTgt>
                                        </p:tgtEl>
                                        <p:attrNameLst>
                                          <p:attrName>style.visibility</p:attrName>
                                        </p:attrNameLst>
                                      </p:cBhvr>
                                      <p:to>
                                        <p:strVal val="visible"/>
                                      </p:to>
                                    </p:set>
                                    <p:animEffect transition="in" filter="wipe(left)">
                                      <p:cBhvr>
                                        <p:cTn id="32" dur="500"/>
                                        <p:tgtEl>
                                          <p:spTgt spid="9728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7286"/>
                                        </p:tgtEl>
                                        <p:attrNameLst>
                                          <p:attrName>style.visibility</p:attrName>
                                        </p:attrNameLst>
                                      </p:cBhvr>
                                      <p:to>
                                        <p:strVal val="visible"/>
                                      </p:to>
                                    </p:set>
                                    <p:animEffect transition="in" filter="blinds(horizontal)">
                                      <p:cBhvr>
                                        <p:cTn id="37" dur="500"/>
                                        <p:tgtEl>
                                          <p:spTgt spid="972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7293"/>
                                        </p:tgtEl>
                                        <p:attrNameLst>
                                          <p:attrName>style.visibility</p:attrName>
                                        </p:attrNameLst>
                                      </p:cBhvr>
                                      <p:to>
                                        <p:strVal val="visible"/>
                                      </p:to>
                                    </p:set>
                                    <p:animEffect transition="in" filter="wipe(left)">
                                      <p:cBhvr>
                                        <p:cTn id="42" dur="500"/>
                                        <p:tgtEl>
                                          <p:spTgt spid="972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7290"/>
                                        </p:tgtEl>
                                        <p:attrNameLst>
                                          <p:attrName>style.visibility</p:attrName>
                                        </p:attrNameLst>
                                      </p:cBhvr>
                                      <p:to>
                                        <p:strVal val="visible"/>
                                      </p:to>
                                    </p:set>
                                    <p:animEffect transition="in" filter="wipe(up)">
                                      <p:cBhvr>
                                        <p:cTn id="47" dur="500"/>
                                        <p:tgtEl>
                                          <p:spTgt spid="9729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97289"/>
                                        </p:tgtEl>
                                        <p:attrNameLst>
                                          <p:attrName>style.visibility</p:attrName>
                                        </p:attrNameLst>
                                      </p:cBhvr>
                                      <p:to>
                                        <p:strVal val="visible"/>
                                      </p:to>
                                    </p:set>
                                    <p:animEffect transition="in" filter="wipe(up)">
                                      <p:cBhvr>
                                        <p:cTn id="52" dur="500"/>
                                        <p:tgtEl>
                                          <p:spTgt spid="97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p:bldP spid="97283" grpId="0" build="p"/>
      <p:bldP spid="97289" grpId="0" animBg="1"/>
      <p:bldP spid="9729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p:nvPr/>
        </p:nvSpPr>
        <p:spPr>
          <a:xfrm>
            <a:off x="479733" y="188640"/>
            <a:ext cx="7931150" cy="646973"/>
          </a:xfrm>
          <a:prstGeom prst="rect">
            <a:avLst/>
          </a:prstGeom>
          <a:noFill/>
          <a:ln w="9525">
            <a:noFill/>
          </a:ln>
        </p:spPr>
        <p:txBody>
          <a:bodyPr lIns="92075" tIns="46038" rIns="92075" bIns="46038">
            <a:spAutoFit/>
          </a:bodyPr>
          <a:lstStyle/>
          <a:p>
            <a:pPr algn="ctr">
              <a:spcBef>
                <a:spcPct val="50000"/>
              </a:spcBef>
            </a:pPr>
            <a:r>
              <a:rPr lang="zh-CN" altLang="en-US" sz="3600" b="1" dirty="0">
                <a:solidFill>
                  <a:srgbClr val="C00000"/>
                </a:solidFill>
                <a:latin typeface="微软雅黑" panose="020B0503020204020204" pitchFamily="34" charset="-122"/>
                <a:ea typeface="微软雅黑" panose="020B0503020204020204" pitchFamily="34" charset="-122"/>
              </a:rPr>
              <a:t>四、心脏泵血功能的评定</a:t>
            </a:r>
          </a:p>
        </p:txBody>
      </p:sp>
      <p:sp>
        <p:nvSpPr>
          <p:cNvPr id="29699" name="Rectangle 3"/>
          <p:cNvSpPr/>
          <p:nvPr/>
        </p:nvSpPr>
        <p:spPr>
          <a:xfrm>
            <a:off x="299552" y="869933"/>
            <a:ext cx="8667750" cy="2439067"/>
          </a:xfrm>
          <a:prstGeom prst="rect">
            <a:avLst/>
          </a:prstGeom>
          <a:noFill/>
          <a:ln w="9525">
            <a:noFill/>
          </a:ln>
        </p:spPr>
        <p:txBody>
          <a:bodyPr wrap="square" lIns="92075" tIns="46038" rIns="92075" bIns="46038">
            <a:spAutoFit/>
          </a:bodyPr>
          <a:lstStyle/>
          <a:p>
            <a:pPr>
              <a:lnSpc>
                <a:spcPct val="115000"/>
              </a:lnSpc>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（一）、心脏的输出量</a:t>
            </a:r>
          </a:p>
          <a:p>
            <a:pPr>
              <a:lnSpc>
                <a:spcPct val="115000"/>
              </a:lnSpc>
            </a:pP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每搏输出量、射血分数及意义</a:t>
            </a:r>
          </a:p>
          <a:p>
            <a:pPr>
              <a:lnSpc>
                <a:spcPct val="110000"/>
              </a:lnSpc>
              <a:spcBef>
                <a:spcPct val="25000"/>
              </a:spcBef>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每搏输出量（</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stroke volume</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一侧心室每次搏出的血量（</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70ml</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10000"/>
              </a:lnSpc>
              <a:spcBef>
                <a:spcPct val="25000"/>
              </a:spcBef>
              <a:buChar char="•"/>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搏出量</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心舒末期容积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心缩末期容积</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=125-55</a:t>
            </a:r>
            <a:endPar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10000"/>
              </a:lnSpc>
              <a:spcBef>
                <a:spcPct val="25000"/>
              </a:spcBef>
            </a:pP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射血分数</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ejection fraction</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10000"/>
              </a:lnSpc>
              <a:spcBef>
                <a:spcPct val="25000"/>
              </a:spcBef>
              <a:buChar char="•"/>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每搏输出量／心舒张末期容积  ＝ </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60</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80ml</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120</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130ml </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55</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65</a:t>
            </a:r>
            <a:r>
              <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 name="Rectangle 2">
            <a:extLst>
              <a:ext uri="{FF2B5EF4-FFF2-40B4-BE49-F238E27FC236}">
                <a16:creationId xmlns:a16="http://schemas.microsoft.com/office/drawing/2014/main" id="{8BCEE74F-84E7-F805-45AE-DFD814A48B4A}"/>
              </a:ext>
            </a:extLst>
          </p:cNvPr>
          <p:cNvSpPr/>
          <p:nvPr/>
        </p:nvSpPr>
        <p:spPr>
          <a:xfrm>
            <a:off x="299552" y="3707827"/>
            <a:ext cx="8291513" cy="1816011"/>
          </a:xfrm>
          <a:prstGeom prst="rect">
            <a:avLst/>
          </a:prstGeom>
          <a:noFill/>
          <a:ln w="9525">
            <a:noFill/>
          </a:ln>
        </p:spPr>
        <p:txBody>
          <a:bodyPr lIns="92075" tIns="46038" rIns="92075" bIns="46038">
            <a:spAutoFit/>
          </a:bodyPr>
          <a:lstStyle/>
          <a:p>
            <a:pPr>
              <a:lnSpc>
                <a:spcPct val="120000"/>
              </a:lnSpc>
              <a:spcBef>
                <a:spcPct val="30000"/>
              </a:spcBef>
            </a:pPr>
            <a:r>
              <a:rPr lang="en-US" altLang="zh-CN" sz="2000" b="1" dirty="0">
                <a:solidFill>
                  <a:srgbClr val="000099"/>
                </a:solidFill>
                <a:latin typeface="楷体_GB2312" pitchFamily="1" charset="-122"/>
                <a:ea typeface="楷体_GB2312" pitchFamily="1" charset="-122"/>
              </a:rPr>
              <a:t>2. </a:t>
            </a:r>
            <a:r>
              <a:rPr lang="zh-CN" altLang="en-US" sz="2000" b="1" dirty="0">
                <a:solidFill>
                  <a:srgbClr val="000099"/>
                </a:solidFill>
                <a:latin typeface="楷体_GB2312" pitchFamily="1" charset="-122"/>
                <a:ea typeface="楷体_GB2312" pitchFamily="1" charset="-122"/>
              </a:rPr>
              <a:t>每分输出量、心指数及意义</a:t>
            </a:r>
          </a:p>
          <a:p>
            <a:pPr>
              <a:lnSpc>
                <a:spcPct val="120000"/>
              </a:lnSpc>
              <a:spcBef>
                <a:spcPct val="30000"/>
              </a:spcBef>
            </a:pPr>
            <a:r>
              <a:rPr lang="zh-CN" altLang="en-US" sz="2000" b="1" dirty="0">
                <a:solidFill>
                  <a:srgbClr val="FF0000"/>
                </a:solidFill>
                <a:latin typeface="楷体_GB2312" pitchFamily="1" charset="-122"/>
                <a:ea typeface="楷体_GB2312" pitchFamily="1" charset="-122"/>
              </a:rPr>
              <a:t>每分输出量</a:t>
            </a:r>
            <a:r>
              <a:rPr lang="zh-CN" altLang="en-US" sz="2000" b="1" dirty="0">
                <a:solidFill>
                  <a:srgbClr val="000099"/>
                </a:solidFill>
                <a:latin typeface="楷体_GB2312" pitchFamily="1" charset="-122"/>
                <a:ea typeface="楷体_GB2312" pitchFamily="1" charset="-122"/>
              </a:rPr>
              <a:t>（心输出量，</a:t>
            </a:r>
            <a:r>
              <a:rPr lang="en-US" altLang="zh-CN" sz="2000" b="1" dirty="0">
                <a:solidFill>
                  <a:srgbClr val="000099"/>
                </a:solidFill>
                <a:latin typeface="楷体_GB2312" pitchFamily="1" charset="-122"/>
                <a:ea typeface="楷体_GB2312" pitchFamily="1" charset="-122"/>
              </a:rPr>
              <a:t>cardiac output</a:t>
            </a:r>
            <a:r>
              <a:rPr lang="zh-CN" altLang="en-US" sz="2000" b="1" dirty="0">
                <a:solidFill>
                  <a:srgbClr val="000099"/>
                </a:solidFill>
                <a:latin typeface="楷体_GB2312" pitchFamily="1" charset="-122"/>
                <a:ea typeface="楷体_GB2312" pitchFamily="1" charset="-122"/>
              </a:rPr>
              <a:t>，</a:t>
            </a:r>
            <a:r>
              <a:rPr lang="en-US" altLang="zh-CN" sz="2000" b="1" dirty="0">
                <a:solidFill>
                  <a:srgbClr val="000099"/>
                </a:solidFill>
                <a:latin typeface="楷体_GB2312" pitchFamily="1" charset="-122"/>
                <a:ea typeface="楷体_GB2312" pitchFamily="1" charset="-122"/>
              </a:rPr>
              <a:t>CO</a:t>
            </a:r>
            <a:r>
              <a:rPr lang="en-US" altLang="zh-CN" sz="2000" dirty="0">
                <a:solidFill>
                  <a:srgbClr val="000099"/>
                </a:solidFill>
                <a:latin typeface="楷体_GB2312" pitchFamily="1" charset="-122"/>
                <a:ea typeface="楷体_GB2312" pitchFamily="1" charset="-122"/>
              </a:rPr>
              <a:t> </a:t>
            </a:r>
            <a:r>
              <a:rPr lang="zh-CN" altLang="en-US" sz="2000" b="1" dirty="0">
                <a:solidFill>
                  <a:srgbClr val="000099"/>
                </a:solidFill>
                <a:latin typeface="楷体_GB2312" pitchFamily="1" charset="-122"/>
                <a:ea typeface="楷体_GB2312" pitchFamily="1" charset="-122"/>
              </a:rPr>
              <a:t>）</a:t>
            </a:r>
          </a:p>
          <a:p>
            <a:pPr lvl="1" eaLnBrk="1" hangingPunct="1">
              <a:lnSpc>
                <a:spcPct val="120000"/>
              </a:lnSpc>
              <a:spcBef>
                <a:spcPct val="30000"/>
              </a:spcBef>
              <a:buChar char="•"/>
            </a:pPr>
            <a:r>
              <a:rPr lang="zh-CN" altLang="en-US" sz="2000" b="1" dirty="0">
                <a:solidFill>
                  <a:srgbClr val="000099"/>
                </a:solidFill>
                <a:latin typeface="楷体_GB2312" pitchFamily="1" charset="-122"/>
                <a:ea typeface="楷体_GB2312" pitchFamily="1" charset="-122"/>
              </a:rPr>
              <a:t> 一侧心室每分钟射的血量 ＝ 每搏输出量</a:t>
            </a:r>
            <a:r>
              <a:rPr lang="en-US" altLang="zh-CN" sz="2000" b="1" dirty="0">
                <a:solidFill>
                  <a:srgbClr val="000099"/>
                </a:solidFill>
                <a:latin typeface="楷体_GB2312" pitchFamily="1" charset="-122"/>
                <a:ea typeface="楷体_GB2312" pitchFamily="1" charset="-122"/>
              </a:rPr>
              <a:t>×</a:t>
            </a:r>
            <a:r>
              <a:rPr lang="zh-CN" altLang="en-US" sz="2000" b="1" dirty="0">
                <a:solidFill>
                  <a:srgbClr val="000099"/>
                </a:solidFill>
                <a:latin typeface="楷体_GB2312" pitchFamily="1" charset="-122"/>
                <a:ea typeface="楷体_GB2312" pitchFamily="1" charset="-122"/>
              </a:rPr>
              <a:t>心率 ＝ </a:t>
            </a:r>
            <a:r>
              <a:rPr lang="en-US" altLang="zh-CN" sz="2000" b="1" dirty="0">
                <a:solidFill>
                  <a:srgbClr val="FF0000"/>
                </a:solidFill>
                <a:latin typeface="楷体_GB2312" pitchFamily="1" charset="-122"/>
                <a:ea typeface="楷体_GB2312" pitchFamily="1" charset="-122"/>
              </a:rPr>
              <a:t>5</a:t>
            </a:r>
            <a:r>
              <a:rPr lang="zh-CN" altLang="en-US" sz="2000" b="1" dirty="0">
                <a:solidFill>
                  <a:srgbClr val="FF0000"/>
                </a:solidFill>
                <a:latin typeface="楷体_GB2312" pitchFamily="1" charset="-122"/>
                <a:ea typeface="楷体_GB2312" pitchFamily="1" charset="-122"/>
              </a:rPr>
              <a:t>～</a:t>
            </a:r>
            <a:r>
              <a:rPr lang="en-US" altLang="zh-CN" sz="2000" b="1" dirty="0">
                <a:solidFill>
                  <a:srgbClr val="FF0000"/>
                </a:solidFill>
                <a:latin typeface="楷体_GB2312" pitchFamily="1" charset="-122"/>
                <a:ea typeface="楷体_GB2312" pitchFamily="1" charset="-122"/>
              </a:rPr>
              <a:t>6 L/min</a:t>
            </a:r>
          </a:p>
          <a:p>
            <a:pPr lvl="1" eaLnBrk="1" hangingPunct="1">
              <a:lnSpc>
                <a:spcPct val="120000"/>
              </a:lnSpc>
              <a:spcBef>
                <a:spcPct val="30000"/>
              </a:spcBef>
              <a:buChar char="•"/>
            </a:pPr>
            <a:r>
              <a:rPr lang="zh-CN" altLang="en-US" sz="2000" b="1" dirty="0">
                <a:solidFill>
                  <a:srgbClr val="FF0000"/>
                </a:solidFill>
                <a:latin typeface="楷体_GB2312" pitchFamily="1" charset="-122"/>
                <a:ea typeface="楷体_GB2312" pitchFamily="1" charset="-122"/>
              </a:rPr>
              <a:t>运动：</a:t>
            </a:r>
            <a:r>
              <a:rPr lang="en-US" altLang="zh-CN" sz="2000" b="1" dirty="0">
                <a:solidFill>
                  <a:srgbClr val="FF0000"/>
                </a:solidFill>
                <a:latin typeface="楷体_GB2312" pitchFamily="1" charset="-122"/>
                <a:ea typeface="楷体_GB2312" pitchFamily="1" charset="-122"/>
              </a:rPr>
              <a:t>25</a:t>
            </a:r>
            <a:r>
              <a:rPr lang="zh-CN" altLang="en-US" sz="2000" b="1" dirty="0">
                <a:solidFill>
                  <a:srgbClr val="FF0000"/>
                </a:solidFill>
                <a:latin typeface="楷体_GB2312" pitchFamily="1" charset="-122"/>
                <a:ea typeface="楷体_GB2312" pitchFamily="1" charset="-122"/>
              </a:rPr>
              <a:t>～</a:t>
            </a:r>
            <a:r>
              <a:rPr lang="en-US" altLang="zh-CN" sz="2000" b="1" dirty="0">
                <a:solidFill>
                  <a:srgbClr val="FF0000"/>
                </a:solidFill>
                <a:latin typeface="楷体_GB2312" pitchFamily="1" charset="-122"/>
                <a:ea typeface="楷体_GB2312" pitchFamily="1" charset="-122"/>
              </a:rPr>
              <a:t>35 L/min</a:t>
            </a:r>
            <a:r>
              <a:rPr lang="zh-CN" altLang="en-US" sz="2000" b="1" dirty="0">
                <a:solidFill>
                  <a:srgbClr val="FF0000"/>
                </a:solidFill>
                <a:latin typeface="楷体_GB2312" pitchFamily="1" charset="-122"/>
                <a:ea typeface="楷体_GB2312" pitchFamily="1" charset="-122"/>
              </a:rPr>
              <a:t>，麻醉：</a:t>
            </a:r>
            <a:r>
              <a:rPr lang="en-US" altLang="zh-CN" sz="2000" b="1" dirty="0">
                <a:solidFill>
                  <a:srgbClr val="FF0000"/>
                </a:solidFill>
                <a:latin typeface="楷体_GB2312" pitchFamily="1" charset="-122"/>
                <a:ea typeface="楷体_GB2312" pitchFamily="1" charset="-122"/>
              </a:rPr>
              <a:t>2.5 L/min</a:t>
            </a: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p:nvPr/>
        </p:nvSpPr>
        <p:spPr>
          <a:xfrm>
            <a:off x="457200" y="274638"/>
            <a:ext cx="8229600" cy="1143000"/>
          </a:xfrm>
          <a:prstGeom prst="rect">
            <a:avLst/>
          </a:prstGeom>
          <a:noFill/>
          <a:ln w="9525">
            <a:noFill/>
          </a:ln>
        </p:spPr>
        <p:txBody>
          <a:bodyPr lIns="92075" tIns="46038" rIns="92075" bIns="46038" anchor="ctr"/>
          <a:lstStyle/>
          <a:p>
            <a:pPr algn="ctr" eaLnBrk="0" hangingPunct="0"/>
            <a:endParaRPr lang="zh-CN" altLang="zh-CN" dirty="0">
              <a:solidFill>
                <a:srgbClr val="000099"/>
              </a:solidFill>
              <a:latin typeface="Arial" panose="020B0604020202020204" pitchFamily="34" charset="0"/>
            </a:endParaRPr>
          </a:p>
        </p:txBody>
      </p:sp>
      <p:pic>
        <p:nvPicPr>
          <p:cNvPr id="32771" name="Picture 3"/>
          <p:cNvPicPr/>
          <p:nvPr/>
        </p:nvPicPr>
        <p:blipFill>
          <a:blip r:embed="rId3"/>
          <a:stretch>
            <a:fillRect/>
          </a:stretch>
        </p:blipFill>
        <p:spPr>
          <a:xfrm>
            <a:off x="1115616" y="2636912"/>
            <a:ext cx="2376264" cy="3816424"/>
          </a:xfrm>
          <a:prstGeom prst="rect">
            <a:avLst/>
          </a:prstGeom>
          <a:noFill/>
          <a:ln w="9525">
            <a:noFill/>
          </a:ln>
        </p:spPr>
      </p:pic>
      <p:sp>
        <p:nvSpPr>
          <p:cNvPr id="32772" name="Rectangle 4"/>
          <p:cNvSpPr/>
          <p:nvPr/>
        </p:nvSpPr>
        <p:spPr>
          <a:xfrm>
            <a:off x="4578920" y="2494810"/>
            <a:ext cx="4104456" cy="4114800"/>
          </a:xfrm>
          <a:prstGeom prst="rect">
            <a:avLst/>
          </a:prstGeom>
          <a:noFill/>
          <a:ln w="9525">
            <a:noFill/>
          </a:ln>
        </p:spPr>
        <p:txBody>
          <a:bodyPr lIns="92075" tIns="46038" rIns="92075" bIns="46038"/>
          <a:lstStyle/>
          <a:p>
            <a:pPr marL="342900" indent="-342900" eaLnBrk="0" hangingPunct="0">
              <a:lnSpc>
                <a:spcPct val="125000"/>
              </a:lnSpc>
              <a:spcBef>
                <a:spcPct val="20000"/>
              </a:spcBef>
              <a:buClr>
                <a:schemeClr val="hlink"/>
              </a:buClr>
              <a:buSzPct val="70000"/>
              <a:buFont typeface="Wingdings" panose="05000000000000000000" pitchFamily="2" charset="2"/>
              <a:buChar char="n"/>
            </a:pPr>
            <a:r>
              <a:rPr lang="zh-CN" altLang="en-US" b="1" dirty="0">
                <a:solidFill>
                  <a:srgbClr val="000099"/>
                </a:solidFill>
                <a:latin typeface="Garamond" panose="02020404030301010803" pitchFamily="18" charset="0"/>
                <a:ea typeface="楷体_GB2312" pitchFamily="1" charset="-122"/>
              </a:rPr>
              <a:t>作为比较不同个体</a:t>
            </a:r>
            <a:r>
              <a:rPr lang="zh-CN" altLang="en-US" b="1" dirty="0">
                <a:solidFill>
                  <a:srgbClr val="FF0000"/>
                </a:solidFill>
                <a:latin typeface="Garamond" panose="02020404030301010803" pitchFamily="18" charset="0"/>
                <a:ea typeface="楷体_GB2312" pitchFamily="1" charset="-122"/>
              </a:rPr>
              <a:t>心功能</a:t>
            </a:r>
            <a:r>
              <a:rPr lang="zh-CN" altLang="en-US" b="1" dirty="0">
                <a:solidFill>
                  <a:srgbClr val="000099"/>
                </a:solidFill>
                <a:latin typeface="Garamond" panose="02020404030301010803" pitchFamily="18" charset="0"/>
                <a:ea typeface="楷体_GB2312" pitchFamily="1" charset="-122"/>
              </a:rPr>
              <a:t>的评定指标</a:t>
            </a:r>
          </a:p>
          <a:p>
            <a:pPr marL="342900" indent="-342900" eaLnBrk="0" hangingPunct="0">
              <a:lnSpc>
                <a:spcPct val="125000"/>
              </a:lnSpc>
              <a:spcBef>
                <a:spcPct val="20000"/>
              </a:spcBef>
              <a:buClr>
                <a:schemeClr val="hlink"/>
              </a:buClr>
              <a:buSzPct val="70000"/>
              <a:buFont typeface="Wingdings" panose="05000000000000000000" pitchFamily="2" charset="2"/>
              <a:buChar char="n"/>
            </a:pPr>
            <a:r>
              <a:rPr lang="zh-CN" altLang="en-US" b="1" dirty="0">
                <a:solidFill>
                  <a:srgbClr val="000099"/>
                </a:solidFill>
                <a:latin typeface="Garamond" panose="02020404030301010803" pitchFamily="18" charset="0"/>
                <a:ea typeface="楷体_GB2312" pitchFamily="1" charset="-122"/>
              </a:rPr>
              <a:t>在同一个体的不同年龄段或不同生理情况下，心指数也发生变化：</a:t>
            </a:r>
            <a:endParaRPr lang="en-US" altLang="zh-CN" b="1" dirty="0">
              <a:solidFill>
                <a:srgbClr val="000099"/>
              </a:solidFill>
              <a:latin typeface="Garamond" panose="02020404030301010803" pitchFamily="18" charset="0"/>
              <a:ea typeface="楷体_GB2312" pitchFamily="1" charset="-122"/>
            </a:endParaRPr>
          </a:p>
          <a:p>
            <a:pPr marL="342900" indent="-342900" eaLnBrk="0" hangingPunct="0">
              <a:lnSpc>
                <a:spcPct val="125000"/>
              </a:lnSpc>
              <a:spcBef>
                <a:spcPct val="20000"/>
              </a:spcBef>
              <a:buClr>
                <a:schemeClr val="hlink"/>
              </a:buClr>
              <a:buSzPct val="70000"/>
              <a:buFont typeface="Wingdings" panose="05000000000000000000" pitchFamily="2" charset="2"/>
              <a:buChar char="n"/>
            </a:pPr>
            <a:r>
              <a:rPr lang="en-US" altLang="zh-CN" b="1" dirty="0">
                <a:solidFill>
                  <a:srgbClr val="000099"/>
                </a:solidFill>
                <a:latin typeface="微软雅黑" panose="020B0503020204020204" pitchFamily="34" charset="-122"/>
                <a:ea typeface="微软雅黑" panose="020B0503020204020204" pitchFamily="34" charset="-122"/>
              </a:rPr>
              <a:t>10</a:t>
            </a:r>
            <a:r>
              <a:rPr lang="zh-CN" altLang="en-US" b="1" dirty="0">
                <a:solidFill>
                  <a:srgbClr val="000099"/>
                </a:solidFill>
                <a:latin typeface="微软雅黑" panose="020B0503020204020204" pitchFamily="34" charset="-122"/>
                <a:ea typeface="微软雅黑" panose="020B0503020204020204" pitchFamily="34" charset="-122"/>
              </a:rPr>
              <a:t>岁 </a:t>
            </a:r>
            <a:r>
              <a:rPr lang="en-US" altLang="zh-CN" b="1" dirty="0">
                <a:solidFill>
                  <a:srgbClr val="FF0000"/>
                </a:solidFill>
                <a:latin typeface="微软雅黑" panose="020B0503020204020204" pitchFamily="34" charset="-122"/>
                <a:ea typeface="微软雅黑" panose="020B0503020204020204" pitchFamily="34" charset="-122"/>
              </a:rPr>
              <a:t>4 </a:t>
            </a:r>
            <a:r>
              <a:rPr lang="en-US" altLang="zh-CN" b="1" dirty="0">
                <a:solidFill>
                  <a:srgbClr val="002060"/>
                </a:solidFill>
                <a:latin typeface="微软雅黑" panose="020B0503020204020204" pitchFamily="34" charset="-122"/>
                <a:ea typeface="微软雅黑" panose="020B0503020204020204" pitchFamily="34" charset="-122"/>
              </a:rPr>
              <a:t>L/min</a:t>
            </a:r>
            <a:r>
              <a:rPr lang="en-US" altLang="zh-CN" b="1" baseline="20000"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m</a:t>
            </a:r>
            <a:r>
              <a:rPr lang="en-US" altLang="zh-CN" b="1" baseline="30000" dirty="0">
                <a:solidFill>
                  <a:srgbClr val="002060"/>
                </a:solidFill>
                <a:latin typeface="微软雅黑" panose="020B0503020204020204" pitchFamily="34" charset="-122"/>
                <a:ea typeface="微软雅黑" panose="020B0503020204020204" pitchFamily="34" charset="-122"/>
              </a:rPr>
              <a:t>2</a:t>
            </a:r>
          </a:p>
          <a:p>
            <a:pPr marL="342900" indent="-342900">
              <a:lnSpc>
                <a:spcPct val="125000"/>
              </a:lnSpc>
              <a:spcBef>
                <a:spcPct val="20000"/>
              </a:spcBef>
              <a:buClr>
                <a:schemeClr val="hlink"/>
              </a:buClr>
              <a:buSzPct val="70000"/>
              <a:buFont typeface="Wingdings" panose="05000000000000000000" pitchFamily="2" charset="2"/>
              <a:buChar char="n"/>
            </a:pPr>
            <a:r>
              <a:rPr lang="en-US" altLang="zh-CN" b="1" dirty="0">
                <a:solidFill>
                  <a:srgbClr val="000099"/>
                </a:solidFill>
                <a:latin typeface="微软雅黑" panose="020B0503020204020204" pitchFamily="34" charset="-122"/>
                <a:ea typeface="微软雅黑" panose="020B0503020204020204" pitchFamily="34" charset="-122"/>
              </a:rPr>
              <a:t>80</a:t>
            </a:r>
            <a:r>
              <a:rPr lang="zh-CN" altLang="en-US" b="1" dirty="0">
                <a:solidFill>
                  <a:srgbClr val="000099"/>
                </a:solidFill>
                <a:latin typeface="微软雅黑" panose="020B0503020204020204" pitchFamily="34" charset="-122"/>
                <a:ea typeface="微软雅黑" panose="020B0503020204020204" pitchFamily="34" charset="-122"/>
              </a:rPr>
              <a:t>岁 </a:t>
            </a:r>
            <a:r>
              <a:rPr lang="en-US" altLang="zh-CN" b="1" dirty="0">
                <a:solidFill>
                  <a:srgbClr val="FF0000"/>
                </a:solidFill>
                <a:latin typeface="微软雅黑" panose="020B0503020204020204" pitchFamily="34" charset="-122"/>
                <a:ea typeface="微软雅黑" panose="020B0503020204020204" pitchFamily="34" charset="-122"/>
              </a:rPr>
              <a:t>2 </a:t>
            </a:r>
            <a:r>
              <a:rPr lang="en-US" altLang="zh-CN" b="1" dirty="0">
                <a:solidFill>
                  <a:srgbClr val="002060"/>
                </a:solidFill>
                <a:latin typeface="微软雅黑" panose="020B0503020204020204" pitchFamily="34" charset="-122"/>
                <a:ea typeface="微软雅黑" panose="020B0503020204020204" pitchFamily="34" charset="-122"/>
              </a:rPr>
              <a:t>L/min</a:t>
            </a:r>
            <a:r>
              <a:rPr lang="en-US" altLang="zh-CN" b="1" baseline="20000" dirty="0">
                <a:solidFill>
                  <a:srgbClr val="002060"/>
                </a:solidFill>
                <a:latin typeface="微软雅黑" panose="020B0503020204020204" pitchFamily="34" charset="-122"/>
                <a:ea typeface="微软雅黑" panose="020B0503020204020204" pitchFamily="34" charset="-122"/>
              </a:rPr>
              <a:t>.</a:t>
            </a:r>
            <a:r>
              <a:rPr lang="en-US" altLang="zh-CN" b="1" dirty="0">
                <a:solidFill>
                  <a:srgbClr val="002060"/>
                </a:solidFill>
                <a:latin typeface="微软雅黑" panose="020B0503020204020204" pitchFamily="34" charset="-122"/>
                <a:ea typeface="微软雅黑" panose="020B0503020204020204" pitchFamily="34" charset="-122"/>
              </a:rPr>
              <a:t>m</a:t>
            </a:r>
            <a:r>
              <a:rPr lang="en-US" altLang="zh-CN" b="1" baseline="30000" dirty="0">
                <a:solidFill>
                  <a:srgbClr val="002060"/>
                </a:solidFill>
                <a:latin typeface="微软雅黑" panose="020B0503020204020204" pitchFamily="34" charset="-122"/>
                <a:ea typeface="微软雅黑" panose="020B0503020204020204" pitchFamily="34" charset="-122"/>
              </a:rPr>
              <a:t>2</a:t>
            </a:r>
          </a:p>
          <a:p>
            <a:pPr eaLnBrk="0" hangingPunct="0">
              <a:lnSpc>
                <a:spcPct val="125000"/>
              </a:lnSpc>
              <a:spcBef>
                <a:spcPct val="20000"/>
              </a:spcBef>
              <a:buClr>
                <a:schemeClr val="hlink"/>
              </a:buClr>
              <a:buSzPct val="70000"/>
            </a:pPr>
            <a:endParaRPr lang="en-US" altLang="zh-CN" b="1" baseline="300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D0A970C-C85F-90A0-0D1A-96A37945A192}"/>
              </a:ext>
            </a:extLst>
          </p:cNvPr>
          <p:cNvSpPr txBox="1"/>
          <p:nvPr/>
        </p:nvSpPr>
        <p:spPr>
          <a:xfrm>
            <a:off x="251520" y="248390"/>
            <a:ext cx="8431856" cy="2266774"/>
          </a:xfrm>
          <a:prstGeom prst="rect">
            <a:avLst/>
          </a:prstGeom>
          <a:noFill/>
        </p:spPr>
        <p:txBody>
          <a:bodyPr wrap="square">
            <a:spAutoFit/>
          </a:bodyPr>
          <a:lstStyle/>
          <a:p>
            <a:pPr>
              <a:lnSpc>
                <a:spcPct val="150000"/>
              </a:lnSpc>
              <a:spcBef>
                <a:spcPct val="30000"/>
              </a:spcBef>
            </a:pPr>
            <a:r>
              <a:rPr lang="zh-CN" altLang="en-US" sz="2200" b="1" dirty="0">
                <a:solidFill>
                  <a:srgbClr val="FF0000"/>
                </a:solidFill>
                <a:latin typeface="楷体_GB2312" pitchFamily="1" charset="-122"/>
                <a:ea typeface="楷体_GB2312" pitchFamily="1" charset="-122"/>
              </a:rPr>
              <a:t>心指数</a:t>
            </a:r>
            <a:r>
              <a:rPr lang="zh-CN" altLang="en-US" sz="2200" b="1" dirty="0">
                <a:solidFill>
                  <a:srgbClr val="000099"/>
                </a:solidFill>
                <a:latin typeface="楷体_GB2312" pitchFamily="1" charset="-122"/>
                <a:ea typeface="楷体_GB2312" pitchFamily="1" charset="-122"/>
              </a:rPr>
              <a:t>（</a:t>
            </a:r>
            <a:r>
              <a:rPr lang="en-US" altLang="zh-CN" sz="2200" b="1" dirty="0">
                <a:solidFill>
                  <a:srgbClr val="000099"/>
                </a:solidFill>
                <a:latin typeface="楷体_GB2312" pitchFamily="1" charset="-122"/>
                <a:ea typeface="楷体_GB2312" pitchFamily="1" charset="-122"/>
              </a:rPr>
              <a:t>cardiac index</a:t>
            </a:r>
            <a:r>
              <a:rPr lang="zh-CN" altLang="en-US" sz="2200" b="1" dirty="0">
                <a:solidFill>
                  <a:srgbClr val="000099"/>
                </a:solidFill>
                <a:latin typeface="楷体_GB2312" pitchFamily="1" charset="-122"/>
                <a:ea typeface="楷体_GB2312" pitchFamily="1" charset="-122"/>
              </a:rPr>
              <a:t>，</a:t>
            </a:r>
            <a:r>
              <a:rPr lang="en-US" altLang="zh-CN" sz="2200" b="1" dirty="0">
                <a:solidFill>
                  <a:srgbClr val="000099"/>
                </a:solidFill>
                <a:latin typeface="楷体_GB2312" pitchFamily="1" charset="-122"/>
                <a:ea typeface="楷体_GB2312" pitchFamily="1" charset="-122"/>
              </a:rPr>
              <a:t>CI</a:t>
            </a:r>
            <a:r>
              <a:rPr lang="en-US" altLang="zh-CN" sz="2200" dirty="0">
                <a:solidFill>
                  <a:srgbClr val="000099"/>
                </a:solidFill>
                <a:latin typeface="楷体_GB2312" pitchFamily="1" charset="-122"/>
                <a:ea typeface="楷体_GB2312" pitchFamily="1" charset="-122"/>
              </a:rPr>
              <a:t> </a:t>
            </a:r>
            <a:r>
              <a:rPr lang="zh-CN" altLang="en-US" sz="2200" b="1" dirty="0">
                <a:solidFill>
                  <a:srgbClr val="000099"/>
                </a:solidFill>
                <a:latin typeface="楷体_GB2312" pitchFamily="1" charset="-122"/>
                <a:ea typeface="楷体_GB2312" pitchFamily="1" charset="-122"/>
              </a:rPr>
              <a:t>）</a:t>
            </a:r>
          </a:p>
          <a:p>
            <a:pPr lvl="1" eaLnBrk="1" hangingPunct="1">
              <a:lnSpc>
                <a:spcPct val="150000"/>
              </a:lnSpc>
              <a:spcBef>
                <a:spcPct val="30000"/>
              </a:spcBef>
              <a:buChar char="•"/>
            </a:pPr>
            <a:r>
              <a:rPr lang="zh-CN" altLang="en-US" sz="2200" b="1" dirty="0">
                <a:solidFill>
                  <a:srgbClr val="000099"/>
                </a:solidFill>
                <a:latin typeface="楷体_GB2312" pitchFamily="1" charset="-122"/>
                <a:ea typeface="楷体_GB2312" pitchFamily="1" charset="-122"/>
              </a:rPr>
              <a:t> 空腹和安静状态下</a:t>
            </a:r>
            <a:r>
              <a:rPr lang="en-US" altLang="zh-CN" sz="2200" b="1" dirty="0">
                <a:solidFill>
                  <a:srgbClr val="000099"/>
                </a:solidFill>
                <a:latin typeface="楷体_GB2312" pitchFamily="1" charset="-122"/>
                <a:ea typeface="楷体_GB2312" pitchFamily="1" charset="-122"/>
              </a:rPr>
              <a:t>, </a:t>
            </a:r>
            <a:r>
              <a:rPr lang="zh-CN" altLang="en-US" sz="2200" b="1" dirty="0">
                <a:solidFill>
                  <a:srgbClr val="000099"/>
                </a:solidFill>
                <a:latin typeface="楷体_GB2312" pitchFamily="1" charset="-122"/>
                <a:ea typeface="楷体_GB2312" pitchFamily="1" charset="-122"/>
              </a:rPr>
              <a:t>每平方米体表面积的每分心输出量。反映心室泵血的效率 </a:t>
            </a:r>
            <a:r>
              <a:rPr lang="zh-CN" altLang="en-US" sz="2200" b="1" dirty="0">
                <a:solidFill>
                  <a:srgbClr val="000099"/>
                </a:solidFill>
                <a:latin typeface="Times New Roman" panose="02020603050405020304" pitchFamily="18" charset="0"/>
                <a:ea typeface="楷体_GB2312" pitchFamily="1" charset="-122"/>
              </a:rPr>
              <a:t>，人体表面积</a:t>
            </a:r>
            <a:r>
              <a:rPr lang="en-US" altLang="zh-CN" sz="2200" b="1" dirty="0">
                <a:solidFill>
                  <a:srgbClr val="000099"/>
                </a:solidFill>
                <a:latin typeface="Times New Roman" panose="02020603050405020304" pitchFamily="18" charset="0"/>
                <a:ea typeface="楷体_GB2312" pitchFamily="1" charset="-122"/>
              </a:rPr>
              <a:t>=1.6 </a:t>
            </a:r>
            <a:r>
              <a:rPr lang="zh-CN" altLang="en-US" sz="2200" b="1" dirty="0">
                <a:solidFill>
                  <a:srgbClr val="000099"/>
                </a:solidFill>
                <a:latin typeface="Times New Roman" panose="02020603050405020304" pitchFamily="18" charset="0"/>
                <a:ea typeface="楷体_GB2312" pitchFamily="1" charset="-122"/>
              </a:rPr>
              <a:t>～</a:t>
            </a:r>
            <a:r>
              <a:rPr lang="zh-CN" altLang="en-US" sz="2200" dirty="0">
                <a:solidFill>
                  <a:srgbClr val="000099"/>
                </a:solidFill>
                <a:latin typeface="Times New Roman" panose="02020603050405020304" pitchFamily="18" charset="0"/>
                <a:ea typeface="楷体_GB2312" pitchFamily="1" charset="-122"/>
              </a:rPr>
              <a:t> </a:t>
            </a:r>
            <a:r>
              <a:rPr lang="en-US" altLang="zh-CN" sz="2200" b="1" dirty="0">
                <a:solidFill>
                  <a:srgbClr val="000099"/>
                </a:solidFill>
                <a:latin typeface="Times New Roman" panose="02020603050405020304" pitchFamily="18" charset="0"/>
                <a:ea typeface="楷体_GB2312" pitchFamily="1" charset="-122"/>
              </a:rPr>
              <a:t>1.7 m</a:t>
            </a:r>
            <a:r>
              <a:rPr lang="en-US" altLang="zh-CN" sz="2200" b="1" baseline="30000" dirty="0">
                <a:solidFill>
                  <a:srgbClr val="000099"/>
                </a:solidFill>
                <a:latin typeface="Times New Roman" panose="02020603050405020304" pitchFamily="18" charset="0"/>
                <a:ea typeface="楷体_GB2312" pitchFamily="1" charset="-122"/>
              </a:rPr>
              <a:t>2</a:t>
            </a:r>
            <a:endParaRPr lang="en-US" altLang="zh-CN" sz="2200" b="1" dirty="0">
              <a:solidFill>
                <a:srgbClr val="000099"/>
              </a:solidFill>
              <a:latin typeface="Times New Roman" panose="02020603050405020304" pitchFamily="18" charset="0"/>
              <a:ea typeface="楷体_GB2312" pitchFamily="1" charset="-122"/>
            </a:endParaRPr>
          </a:p>
          <a:p>
            <a:pPr lvl="1" eaLnBrk="1" hangingPunct="1">
              <a:lnSpc>
                <a:spcPct val="150000"/>
              </a:lnSpc>
              <a:spcBef>
                <a:spcPct val="30000"/>
              </a:spcBef>
              <a:buChar char="•"/>
            </a:pPr>
            <a:r>
              <a:rPr lang="en-US" altLang="zh-CN" sz="2200" b="1" dirty="0">
                <a:solidFill>
                  <a:srgbClr val="000099"/>
                </a:solidFill>
                <a:latin typeface="Times New Roman" panose="02020603050405020304" pitchFamily="18" charset="0"/>
                <a:ea typeface="楷体_GB2312" pitchFamily="1" charset="-122"/>
              </a:rPr>
              <a:t>  </a:t>
            </a:r>
            <a:r>
              <a:rPr lang="zh-CN" altLang="en-US" sz="2200" b="1" dirty="0">
                <a:solidFill>
                  <a:srgbClr val="000099"/>
                </a:solidFill>
                <a:latin typeface="Times New Roman" panose="02020603050405020304" pitchFamily="18" charset="0"/>
                <a:ea typeface="楷体_GB2312" pitchFamily="1" charset="-122"/>
              </a:rPr>
              <a:t>心指数 </a:t>
            </a:r>
            <a:r>
              <a:rPr lang="en-US" altLang="zh-CN" sz="2200" b="1" dirty="0">
                <a:solidFill>
                  <a:srgbClr val="000099"/>
                </a:solidFill>
                <a:latin typeface="Times New Roman" panose="02020603050405020304" pitchFamily="18" charset="0"/>
                <a:ea typeface="楷体_GB2312" pitchFamily="1" charset="-122"/>
              </a:rPr>
              <a:t>= </a:t>
            </a:r>
            <a:r>
              <a:rPr lang="en-US" altLang="zh-CN" sz="2200" b="1" dirty="0">
                <a:solidFill>
                  <a:srgbClr val="FF0000"/>
                </a:solidFill>
                <a:latin typeface="Times New Roman" panose="02020603050405020304" pitchFamily="18" charset="0"/>
                <a:ea typeface="楷体_GB2312" pitchFamily="1" charset="-122"/>
              </a:rPr>
              <a:t>3.0 </a:t>
            </a:r>
            <a:r>
              <a:rPr lang="zh-CN" altLang="en-US" sz="2200" b="1" dirty="0">
                <a:solidFill>
                  <a:srgbClr val="FF0000"/>
                </a:solidFill>
                <a:latin typeface="Times New Roman" panose="02020603050405020304" pitchFamily="18" charset="0"/>
                <a:ea typeface="楷体_GB2312" pitchFamily="1" charset="-122"/>
              </a:rPr>
              <a:t>～</a:t>
            </a:r>
            <a:r>
              <a:rPr lang="zh-CN" altLang="en-US" sz="2200" dirty="0">
                <a:solidFill>
                  <a:srgbClr val="FF0000"/>
                </a:solidFill>
                <a:latin typeface="Times New Roman" panose="02020603050405020304" pitchFamily="18" charset="0"/>
                <a:ea typeface="楷体_GB2312" pitchFamily="1" charset="-122"/>
              </a:rPr>
              <a:t> </a:t>
            </a:r>
            <a:r>
              <a:rPr lang="en-US" altLang="zh-CN" sz="2200" b="1" dirty="0">
                <a:solidFill>
                  <a:srgbClr val="FF0000"/>
                </a:solidFill>
                <a:latin typeface="Times New Roman" panose="02020603050405020304" pitchFamily="18" charset="0"/>
                <a:ea typeface="楷体_GB2312" pitchFamily="1" charset="-122"/>
              </a:rPr>
              <a:t>3.5 L/min</a:t>
            </a:r>
            <a:r>
              <a:rPr lang="en-US" altLang="zh-CN" sz="2200" b="1" baseline="20000" dirty="0">
                <a:solidFill>
                  <a:srgbClr val="FF0000"/>
                </a:solidFill>
                <a:latin typeface="Times New Roman" panose="02020603050405020304" pitchFamily="18" charset="0"/>
                <a:ea typeface="楷体_GB2312" pitchFamily="1" charset="-122"/>
              </a:rPr>
              <a:t>.</a:t>
            </a:r>
            <a:r>
              <a:rPr lang="en-US" altLang="zh-CN" sz="2200" b="1" dirty="0">
                <a:solidFill>
                  <a:srgbClr val="FF0000"/>
                </a:solidFill>
                <a:latin typeface="Times New Roman" panose="02020603050405020304" pitchFamily="18" charset="0"/>
                <a:ea typeface="楷体_GB2312" pitchFamily="1" charset="-122"/>
              </a:rPr>
              <a:t>m</a:t>
            </a:r>
            <a:r>
              <a:rPr lang="en-US" altLang="zh-CN" sz="2200" b="1" baseline="30000" dirty="0">
                <a:solidFill>
                  <a:srgbClr val="FF0000"/>
                </a:solidFill>
                <a:latin typeface="Times New Roman" panose="02020603050405020304" pitchFamily="18" charset="0"/>
                <a:ea typeface="楷体_GB2312" pitchFamily="1" charset="-122"/>
              </a:rPr>
              <a:t>2</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idx="1"/>
          </p:nvPr>
        </p:nvSpPr>
        <p:spPr>
          <a:xfrm>
            <a:off x="381000" y="1556792"/>
            <a:ext cx="8583488" cy="4104456"/>
          </a:xfrm>
        </p:spPr>
        <p:txBody>
          <a:bodyPr vert="horz" wrap="square" lIns="92075" tIns="46038" rIns="92075" bIns="46038" anchor="t"/>
          <a:lstStyle/>
          <a:p>
            <a:pPr>
              <a:lnSpc>
                <a:spcPct val="135000"/>
              </a:lnSpc>
              <a:buNone/>
            </a:pPr>
            <a:r>
              <a:rPr lang="zh-CN" altLang="en-US" sz="3200" dirty="0">
                <a:solidFill>
                  <a:srgbClr val="000099"/>
                </a:solidFill>
                <a:latin typeface="楷体_GB2312" pitchFamily="1" charset="-122"/>
                <a:ea typeface="楷体_GB2312" pitchFamily="1" charset="-122"/>
              </a:rPr>
              <a:t>推动血液在血管内的流动。</a:t>
            </a:r>
            <a:endParaRPr lang="en-US" altLang="zh-CN" sz="3200" dirty="0">
              <a:solidFill>
                <a:srgbClr val="000099"/>
              </a:solidFill>
              <a:latin typeface="楷体_GB2312" pitchFamily="1" charset="-122"/>
              <a:ea typeface="楷体_GB2312" pitchFamily="1" charset="-122"/>
            </a:endParaRPr>
          </a:p>
          <a:p>
            <a:pPr>
              <a:lnSpc>
                <a:spcPct val="135000"/>
              </a:lnSpc>
              <a:buNone/>
            </a:pPr>
            <a:r>
              <a:rPr lang="zh-CN" altLang="en-US" sz="3200" b="1" dirty="0">
                <a:solidFill>
                  <a:srgbClr val="000099"/>
                </a:solidFill>
                <a:latin typeface="楷体_GB2312" pitchFamily="1" charset="-122"/>
                <a:ea typeface="楷体_GB2312" pitchFamily="1" charset="-122"/>
              </a:rPr>
              <a:t>心室一次收缩所作的功称为</a:t>
            </a:r>
            <a:r>
              <a:rPr lang="zh-CN" altLang="en-US" sz="3200" b="1" dirty="0">
                <a:solidFill>
                  <a:srgbClr val="FF0000"/>
                </a:solidFill>
                <a:latin typeface="楷体_GB2312" pitchFamily="1" charset="-122"/>
                <a:ea typeface="楷体_GB2312" pitchFamily="1" charset="-122"/>
              </a:rPr>
              <a:t>搏功</a:t>
            </a:r>
            <a:r>
              <a:rPr lang="zh-CN" altLang="en-US" b="1" dirty="0">
                <a:solidFill>
                  <a:srgbClr val="000099"/>
                </a:solidFill>
                <a:latin typeface="Times New Roman" panose="02020603050405020304" pitchFamily="18" charset="0"/>
                <a:ea typeface="楷体_GB2312" pitchFamily="1" charset="-122"/>
                <a:cs typeface="Times New Roman" panose="02020603050405020304" pitchFamily="18" charset="0"/>
              </a:rPr>
              <a:t>（</a:t>
            </a:r>
            <a:r>
              <a:rPr lang="en-US" altLang="zh-CN" b="1" dirty="0">
                <a:solidFill>
                  <a:srgbClr val="000099"/>
                </a:solidFill>
                <a:latin typeface="Times New Roman" panose="02020603050405020304" pitchFamily="18" charset="0"/>
                <a:ea typeface="楷体_GB2312" pitchFamily="1" charset="-122"/>
                <a:cs typeface="Times New Roman" panose="02020603050405020304" pitchFamily="18" charset="0"/>
              </a:rPr>
              <a:t>stroke work</a:t>
            </a:r>
            <a:r>
              <a:rPr lang="zh-CN" altLang="en-US" b="1" dirty="0">
                <a:solidFill>
                  <a:srgbClr val="000099"/>
                </a:solidFill>
                <a:latin typeface="Times New Roman" panose="02020603050405020304" pitchFamily="18" charset="0"/>
                <a:ea typeface="楷体_GB2312" pitchFamily="1" charset="-122"/>
                <a:cs typeface="Times New Roman" panose="02020603050405020304" pitchFamily="18" charset="0"/>
              </a:rPr>
              <a:t>）</a:t>
            </a:r>
            <a:endParaRPr lang="en-US" altLang="zh-CN" sz="3200" b="1" dirty="0">
              <a:solidFill>
                <a:srgbClr val="000099"/>
              </a:solidFill>
              <a:latin typeface="Times New Roman" panose="02020603050405020304" pitchFamily="18" charset="0"/>
              <a:ea typeface="楷体_GB2312" pitchFamily="1" charset="-122"/>
              <a:cs typeface="Times New Roman" panose="02020603050405020304" pitchFamily="18" charset="0"/>
            </a:endParaRPr>
          </a:p>
          <a:p>
            <a:pPr>
              <a:lnSpc>
                <a:spcPct val="135000"/>
              </a:lnSpc>
              <a:buNone/>
            </a:pPr>
            <a:r>
              <a:rPr lang="zh-CN" altLang="en-US" sz="3200" b="1" dirty="0">
                <a:solidFill>
                  <a:srgbClr val="000099"/>
                </a:solidFill>
                <a:latin typeface="楷体_GB2312" pitchFamily="1" charset="-122"/>
                <a:ea typeface="楷体_GB2312" pitchFamily="1" charset="-122"/>
              </a:rPr>
              <a:t>搏功</a:t>
            </a:r>
            <a:r>
              <a:rPr lang="en-US" altLang="zh-CN" sz="3200" b="1" dirty="0">
                <a:solidFill>
                  <a:srgbClr val="000099"/>
                </a:solidFill>
                <a:latin typeface="楷体_GB2312" pitchFamily="1" charset="-122"/>
                <a:ea typeface="楷体_GB2312" pitchFamily="1" charset="-122"/>
              </a:rPr>
              <a:t>=</a:t>
            </a:r>
            <a:r>
              <a:rPr lang="zh-CN" altLang="en-US" sz="3200" b="1" dirty="0">
                <a:solidFill>
                  <a:srgbClr val="000099"/>
                </a:solidFill>
                <a:latin typeface="楷体_GB2312" pitchFamily="1" charset="-122"/>
                <a:ea typeface="楷体_GB2312" pitchFamily="1" charset="-122"/>
              </a:rPr>
              <a:t>搏出量</a:t>
            </a:r>
            <a:r>
              <a:rPr lang="en-US" altLang="zh-CN" sz="3200" b="1" dirty="0">
                <a:solidFill>
                  <a:srgbClr val="000099"/>
                </a:solidFill>
                <a:latin typeface="楷体_GB2312" pitchFamily="1" charset="-122"/>
                <a:ea typeface="楷体_GB2312" pitchFamily="1" charset="-122"/>
              </a:rPr>
              <a:t>×</a:t>
            </a:r>
            <a:r>
              <a:rPr lang="zh-CN" altLang="en-US" sz="3200" b="1" dirty="0">
                <a:solidFill>
                  <a:srgbClr val="000099"/>
                </a:solidFill>
                <a:latin typeface="楷体_GB2312" pitchFamily="1" charset="-122"/>
                <a:ea typeface="楷体_GB2312" pitchFamily="1" charset="-122"/>
              </a:rPr>
              <a:t>射血压力（压强能）</a:t>
            </a:r>
            <a:r>
              <a:rPr lang="en-US" altLang="zh-CN" sz="3200" b="1" dirty="0">
                <a:solidFill>
                  <a:srgbClr val="000099"/>
                </a:solidFill>
                <a:latin typeface="楷体_GB2312" pitchFamily="1" charset="-122"/>
                <a:ea typeface="楷体_GB2312" pitchFamily="1" charset="-122"/>
              </a:rPr>
              <a:t>+</a:t>
            </a:r>
            <a:r>
              <a:rPr lang="zh-CN" altLang="en-US" sz="3200" b="1" dirty="0">
                <a:solidFill>
                  <a:srgbClr val="000099"/>
                </a:solidFill>
                <a:latin typeface="楷体_GB2312" pitchFamily="1" charset="-122"/>
                <a:ea typeface="楷体_GB2312" pitchFamily="1" charset="-122"/>
              </a:rPr>
              <a:t>动能</a:t>
            </a:r>
          </a:p>
          <a:p>
            <a:pPr>
              <a:lnSpc>
                <a:spcPct val="135000"/>
              </a:lnSpc>
              <a:buNone/>
            </a:pPr>
            <a:r>
              <a:rPr lang="zh-CN" altLang="en-US" sz="3200" b="1" dirty="0">
                <a:solidFill>
                  <a:srgbClr val="000099"/>
                </a:solidFill>
                <a:latin typeface="楷体_GB2312" pitchFamily="1" charset="-122"/>
                <a:ea typeface="楷体_GB2312" pitchFamily="1" charset="-122"/>
              </a:rPr>
              <a:t>每分功</a:t>
            </a:r>
            <a:r>
              <a:rPr lang="en-US" altLang="zh-CN" sz="3200" b="1" dirty="0">
                <a:solidFill>
                  <a:srgbClr val="000099"/>
                </a:solidFill>
                <a:latin typeface="楷体_GB2312" pitchFamily="1" charset="-122"/>
                <a:ea typeface="楷体_GB2312" pitchFamily="1" charset="-122"/>
              </a:rPr>
              <a:t>=</a:t>
            </a:r>
            <a:r>
              <a:rPr lang="zh-CN" altLang="en-US" sz="3200" b="1" dirty="0">
                <a:solidFill>
                  <a:srgbClr val="000099"/>
                </a:solidFill>
                <a:latin typeface="楷体_GB2312" pitchFamily="1" charset="-122"/>
                <a:ea typeface="楷体_GB2312" pitchFamily="1" charset="-122"/>
              </a:rPr>
              <a:t>搏功＊心率</a:t>
            </a:r>
            <a:endParaRPr lang="en-US" altLang="zh-CN" sz="3200" b="1" dirty="0">
              <a:solidFill>
                <a:srgbClr val="000099"/>
              </a:solidFill>
              <a:latin typeface="楷体_GB2312" pitchFamily="1" charset="-122"/>
              <a:ea typeface="楷体_GB2312" pitchFamily="1" charset="-122"/>
            </a:endParaRPr>
          </a:p>
          <a:p>
            <a:pPr>
              <a:lnSpc>
                <a:spcPct val="135000"/>
              </a:lnSpc>
              <a:buNone/>
            </a:pPr>
            <a:r>
              <a:rPr lang="zh-CN" altLang="en-US" sz="3200" dirty="0">
                <a:solidFill>
                  <a:srgbClr val="000099"/>
                </a:solidFill>
                <a:latin typeface="楷体_GB2312" pitchFamily="1" charset="-122"/>
                <a:ea typeface="楷体_GB2312" pitchFamily="1" charset="-122"/>
              </a:rPr>
              <a:t>右心室约为左心室</a:t>
            </a:r>
            <a:r>
              <a:rPr lang="en-US" altLang="zh-CN" sz="3200" dirty="0">
                <a:solidFill>
                  <a:srgbClr val="FF0000"/>
                </a:solidFill>
                <a:latin typeface="楷体_GB2312" pitchFamily="1" charset="-122"/>
                <a:ea typeface="楷体_GB2312" pitchFamily="1" charset="-122"/>
              </a:rPr>
              <a:t>1/6</a:t>
            </a:r>
            <a:endParaRPr lang="zh-CN" altLang="en-US" sz="3200" b="1" dirty="0">
              <a:solidFill>
                <a:srgbClr val="FF0000"/>
              </a:solidFill>
              <a:latin typeface="楷体_GB2312" pitchFamily="1" charset="-122"/>
              <a:ea typeface="楷体_GB2312" pitchFamily="1" charset="-122"/>
            </a:endParaRPr>
          </a:p>
        </p:txBody>
      </p:sp>
      <p:pic>
        <p:nvPicPr>
          <p:cNvPr id="33795" name="Picture 3" descr="1">
            <a:hlinkClick r:id="" action="ppaction://noaction"/>
          </p:cNvPr>
          <p:cNvPicPr>
            <a:picLocks noChangeAspect="1"/>
          </p:cNvPicPr>
          <p:nvPr/>
        </p:nvPicPr>
        <p:blipFill>
          <a:blip r:embed="rId3"/>
          <a:stretch>
            <a:fillRect/>
          </a:stretch>
        </p:blipFill>
        <p:spPr>
          <a:xfrm>
            <a:off x="6372200" y="4005708"/>
            <a:ext cx="1813700" cy="2590999"/>
          </a:xfrm>
          <a:prstGeom prst="rect">
            <a:avLst/>
          </a:prstGeom>
          <a:noFill/>
          <a:ln w="9525">
            <a:noFill/>
          </a:ln>
        </p:spPr>
      </p:pic>
      <p:sp>
        <p:nvSpPr>
          <p:cNvPr id="33796" name="Rectangle 4"/>
          <p:cNvSpPr/>
          <p:nvPr/>
        </p:nvSpPr>
        <p:spPr>
          <a:xfrm>
            <a:off x="381000" y="517525"/>
            <a:ext cx="8610600" cy="707886"/>
          </a:xfrm>
          <a:prstGeom prst="rect">
            <a:avLst/>
          </a:prstGeom>
          <a:noFill/>
          <a:ln w="9525">
            <a:noFill/>
          </a:ln>
        </p:spPr>
        <p:txBody>
          <a:bodyPr>
            <a:spAutoFit/>
          </a:bodyPr>
          <a:lstStyle/>
          <a:p>
            <a:r>
              <a:rPr lang="zh-CN" altLang="en-US" sz="4000" b="1" dirty="0">
                <a:solidFill>
                  <a:srgbClr val="FF0000"/>
                </a:solidFill>
                <a:latin typeface="微软雅黑" panose="020B0503020204020204" pitchFamily="34" charset="-122"/>
                <a:ea typeface="微软雅黑" panose="020B0503020204020204" pitchFamily="34" charset="-122"/>
              </a:rPr>
              <a:t>（二）心脏作功</a:t>
            </a:r>
            <a:r>
              <a:rPr lang="en-US" altLang="zh-CN" sz="4000" b="1" dirty="0">
                <a:solidFill>
                  <a:srgbClr val="000099"/>
                </a:solidFill>
                <a:latin typeface="微软雅黑" panose="020B0503020204020204" pitchFamily="34" charset="-122"/>
                <a:ea typeface="微软雅黑" panose="020B0503020204020204" pitchFamily="34" charset="-122"/>
              </a:rPr>
              <a:t>   </a:t>
            </a:r>
            <a:endParaRPr lang="zh-CN" altLang="en-US" sz="3600"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p:nvPr/>
        </p:nvSpPr>
        <p:spPr>
          <a:xfrm>
            <a:off x="292914" y="1472876"/>
            <a:ext cx="8229600" cy="1143000"/>
          </a:xfrm>
          <a:prstGeom prst="rect">
            <a:avLst/>
          </a:prstGeom>
          <a:noFill/>
          <a:ln w="9525">
            <a:noFill/>
          </a:ln>
        </p:spPr>
        <p:txBody>
          <a:bodyPr lIns="92075" tIns="46038" rIns="92075" bIns="46038" anchor="ctr"/>
          <a:lstStyle/>
          <a:p>
            <a:pPr eaLnBrk="0" hangingPunct="0"/>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（一）前负荷对搏出量的调节</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心肌异长自身调节</a:t>
            </a:r>
            <a:endPar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eaLnBrk="0" hangingPunct="0"/>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heterometric autoregulation</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38915" name="Rectangle 3"/>
          <p:cNvSpPr/>
          <p:nvPr/>
        </p:nvSpPr>
        <p:spPr>
          <a:xfrm>
            <a:off x="252091" y="2372931"/>
            <a:ext cx="8496944" cy="1709641"/>
          </a:xfrm>
          <a:prstGeom prst="rect">
            <a:avLst/>
          </a:prstGeom>
          <a:noFill/>
          <a:ln w="9525">
            <a:noFill/>
          </a:ln>
        </p:spPr>
        <p:txBody>
          <a:bodyPr lIns="92075" tIns="46038" rIns="92075" bIns="46038"/>
          <a:lstStyle/>
          <a:p>
            <a:pPr algn="just">
              <a:lnSpc>
                <a:spcPts val="3200"/>
              </a:lnSpc>
              <a:spcBef>
                <a:spcPct val="30000"/>
              </a:spcBef>
              <a:buClr>
                <a:schemeClr val="hlink"/>
              </a:buClr>
              <a:buSzPct val="70000"/>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1895</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年，德国生理学家</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Frank</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在离体蛙心试验、</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1914</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年，英国生理学家</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Starling</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在狗的心</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肺制备标本上观察到在一定范围内，心脏舒张末期容积越大，心肌的初长度增加，则心室收缩力量也越强，搏出量也越大，该现象称“</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Starling</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心定律“（</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Starling′s law of the heart </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1" dirty="0">
              <a:solidFill>
                <a:srgbClr val="000099"/>
              </a:solidFill>
              <a:latin typeface="Times New Roman" panose="02020603050405020304" pitchFamily="18" charset="0"/>
              <a:ea typeface="楷体_GB2312" pitchFamily="1" charset="-122"/>
              <a:cs typeface="Times New Roman" panose="02020603050405020304" pitchFamily="18" charset="0"/>
            </a:endParaRPr>
          </a:p>
        </p:txBody>
      </p:sp>
      <p:sp>
        <p:nvSpPr>
          <p:cNvPr id="2" name="文本框 1">
            <a:extLst>
              <a:ext uri="{FF2B5EF4-FFF2-40B4-BE49-F238E27FC236}">
                <a16:creationId xmlns:a16="http://schemas.microsoft.com/office/drawing/2014/main" id="{3B300058-E37A-7D12-CF13-EBDDB2279A02}"/>
              </a:ext>
            </a:extLst>
          </p:cNvPr>
          <p:cNvSpPr txBox="1"/>
          <p:nvPr/>
        </p:nvSpPr>
        <p:spPr>
          <a:xfrm>
            <a:off x="2286000" y="120044"/>
            <a:ext cx="4572000" cy="584775"/>
          </a:xfrm>
          <a:prstGeom prst="rect">
            <a:avLst/>
          </a:prstGeom>
          <a:noFill/>
        </p:spPr>
        <p:txBody>
          <a:bodyPr wrap="square">
            <a:spAutoFit/>
          </a:bodyPr>
          <a:lstStyle/>
          <a:p>
            <a:r>
              <a:rPr lang="zh-CN" altLang="en-US" sz="3200" b="1" dirty="0">
                <a:solidFill>
                  <a:srgbClr val="000099"/>
                </a:solidFill>
                <a:latin typeface="微软雅黑" panose="020B0503020204020204" pitchFamily="34" charset="-122"/>
                <a:ea typeface="微软雅黑" panose="020B0503020204020204" pitchFamily="34" charset="-122"/>
              </a:rPr>
              <a:t>五、心脏泵功能的调节</a:t>
            </a:r>
            <a:endParaRPr lang="zh-CN" altLang="en-US" sz="32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63E6DFEB-1346-FE61-E18D-FFD398A9288E}"/>
              </a:ext>
            </a:extLst>
          </p:cNvPr>
          <p:cNvSpPr txBox="1"/>
          <p:nvPr/>
        </p:nvSpPr>
        <p:spPr>
          <a:xfrm>
            <a:off x="396107" y="696617"/>
            <a:ext cx="8208912" cy="900055"/>
          </a:xfrm>
          <a:prstGeom prst="rect">
            <a:avLst/>
          </a:prstGeom>
          <a:noFill/>
        </p:spPr>
        <p:txBody>
          <a:bodyPr wrap="square">
            <a:spAutoFit/>
          </a:bodyPr>
          <a:lstStyle/>
          <a:p>
            <a:pPr>
              <a:lnSpc>
                <a:spcPct val="125000"/>
              </a:lnSpc>
              <a:buNone/>
            </a:pPr>
            <a:r>
              <a:rPr lang="zh-CN" altLang="en-US" sz="2200" b="1" dirty="0">
                <a:solidFill>
                  <a:srgbClr val="FF0000"/>
                </a:solidFill>
                <a:latin typeface="微软雅黑" panose="020B0503020204020204" pitchFamily="34" charset="-122"/>
                <a:ea typeface="微软雅黑" panose="020B0503020204020204" pitchFamily="34" charset="-122"/>
                <a:sym typeface="+mn-ea"/>
              </a:rPr>
              <a:t>     心输出量</a:t>
            </a:r>
            <a:r>
              <a:rPr lang="zh-CN" altLang="en-US" sz="2200" b="1" dirty="0">
                <a:solidFill>
                  <a:srgbClr val="000099"/>
                </a:solidFill>
                <a:latin typeface="微软雅黑" panose="020B0503020204020204" pitchFamily="34" charset="-122"/>
                <a:ea typeface="微软雅黑" panose="020B0503020204020204" pitchFamily="34" charset="-122"/>
                <a:sym typeface="+mn-ea"/>
              </a:rPr>
              <a:t> 取决于和心率和搏出量，机体通过改变</a:t>
            </a:r>
            <a:r>
              <a:rPr lang="zh-CN" altLang="en-US" sz="2200" b="1" dirty="0">
                <a:solidFill>
                  <a:srgbClr val="FF0000"/>
                </a:solidFill>
                <a:latin typeface="微软雅黑" panose="020B0503020204020204" pitchFamily="34" charset="-122"/>
                <a:ea typeface="微软雅黑" panose="020B0503020204020204" pitchFamily="34" charset="-122"/>
                <a:sym typeface="+mn-ea"/>
              </a:rPr>
              <a:t>心率</a:t>
            </a:r>
            <a:r>
              <a:rPr lang="zh-CN" altLang="en-US" sz="2200" b="1" dirty="0">
                <a:solidFill>
                  <a:srgbClr val="000099"/>
                </a:solidFill>
                <a:latin typeface="微软雅黑" panose="020B0503020204020204" pitchFamily="34" charset="-122"/>
                <a:ea typeface="微软雅黑" panose="020B0503020204020204" pitchFamily="34" charset="-122"/>
                <a:sym typeface="+mn-ea"/>
              </a:rPr>
              <a:t>和</a:t>
            </a:r>
            <a:r>
              <a:rPr lang="zh-CN" altLang="en-US" sz="2200" b="1" dirty="0">
                <a:solidFill>
                  <a:srgbClr val="FF0000"/>
                </a:solidFill>
                <a:latin typeface="微软雅黑" panose="020B0503020204020204" pitchFamily="34" charset="-122"/>
                <a:ea typeface="微软雅黑" panose="020B0503020204020204" pitchFamily="34" charset="-122"/>
                <a:sym typeface="+mn-ea"/>
              </a:rPr>
              <a:t>搏出量</a:t>
            </a:r>
            <a:r>
              <a:rPr lang="zh-CN" altLang="en-US" sz="2200" b="1" dirty="0">
                <a:solidFill>
                  <a:srgbClr val="000099"/>
                </a:solidFill>
                <a:latin typeface="微软雅黑" panose="020B0503020204020204" pitchFamily="34" charset="-122"/>
                <a:ea typeface="微软雅黑" panose="020B0503020204020204" pitchFamily="34" charset="-122"/>
                <a:sym typeface="+mn-ea"/>
              </a:rPr>
              <a:t>实现对心输出量的调节</a:t>
            </a:r>
            <a:endParaRPr lang="zh-CN" altLang="en-US" sz="2200" b="1" dirty="0">
              <a:solidFill>
                <a:srgbClr val="000099"/>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B6594AB-01A3-CE67-B618-153C86218F15}"/>
              </a:ext>
            </a:extLst>
          </p:cNvPr>
          <p:cNvPicPr>
            <a:picLocks noChangeAspect="1"/>
          </p:cNvPicPr>
          <p:nvPr/>
        </p:nvPicPr>
        <p:blipFill rotWithShape="1">
          <a:blip r:embed="rId3">
            <a:extLst>
              <a:ext uri="{28A0092B-C50C-407E-A947-70E740481C1C}">
                <a14:useLocalDpi xmlns:a14="http://schemas.microsoft.com/office/drawing/2010/main" val="0"/>
              </a:ext>
            </a:extLst>
          </a:blip>
          <a:srcRect l="54049" t="17077" r="1216" b="44510"/>
          <a:stretch/>
        </p:blipFill>
        <p:spPr>
          <a:xfrm>
            <a:off x="2356460" y="4082572"/>
            <a:ext cx="4102507" cy="1981554"/>
          </a:xfrm>
          <a:prstGeom prst="rect">
            <a:avLst/>
          </a:prstGeom>
        </p:spPr>
      </p:pic>
      <p:sp>
        <p:nvSpPr>
          <p:cNvPr id="8" name="文本框 7">
            <a:extLst>
              <a:ext uri="{FF2B5EF4-FFF2-40B4-BE49-F238E27FC236}">
                <a16:creationId xmlns:a16="http://schemas.microsoft.com/office/drawing/2014/main" id="{BAEBF14B-AC5B-41B2-AE44-416C5990D4E1}"/>
              </a:ext>
            </a:extLst>
          </p:cNvPr>
          <p:cNvSpPr txBox="1"/>
          <p:nvPr/>
        </p:nvSpPr>
        <p:spPr>
          <a:xfrm>
            <a:off x="339473" y="6197895"/>
            <a:ext cx="8580391" cy="400110"/>
          </a:xfrm>
          <a:prstGeom prst="rect">
            <a:avLst/>
          </a:prstGeom>
          <a:noFill/>
        </p:spPr>
        <p:txBody>
          <a:bodyPr wrap="square">
            <a:spAutoFit/>
          </a:bodyPr>
          <a:lstStyle/>
          <a:p>
            <a:pPr>
              <a:spcBef>
                <a:spcPct val="50000"/>
              </a:spcBef>
            </a:pPr>
            <a:r>
              <a:rPr lang="zh-CN" altLang="en-US" sz="2000" b="1" dirty="0">
                <a:solidFill>
                  <a:srgbClr val="000099"/>
                </a:solidFill>
                <a:latin typeface="楷体_GB2312" pitchFamily="1" charset="-122"/>
                <a:ea typeface="楷体_GB2312" pitchFamily="1" charset="-122"/>
              </a:rPr>
              <a:t>心室舒张末期</a:t>
            </a:r>
            <a:r>
              <a:rPr lang="zh-CN" altLang="en-US" sz="2000" b="1" dirty="0">
                <a:solidFill>
                  <a:srgbClr val="FF0000"/>
                </a:solidFill>
                <a:latin typeface="楷体_GB2312" pitchFamily="1" charset="-122"/>
                <a:ea typeface="楷体_GB2312" pitchFamily="1" charset="-122"/>
              </a:rPr>
              <a:t>容积</a:t>
            </a:r>
            <a:r>
              <a:rPr lang="zh-CN" altLang="en-US" sz="2000" b="1" dirty="0">
                <a:solidFill>
                  <a:srgbClr val="C00000"/>
                </a:solidFill>
                <a:latin typeface="楷体_GB2312" pitchFamily="1" charset="-122"/>
                <a:ea typeface="楷体_GB2312" pitchFamily="1" charset="-122"/>
              </a:rPr>
              <a:t>和压力</a:t>
            </a:r>
            <a:r>
              <a:rPr lang="zh-CN" altLang="en-US" sz="2000" b="1" dirty="0">
                <a:solidFill>
                  <a:srgbClr val="000099"/>
                </a:solidFill>
                <a:latin typeface="楷体_GB2312" pitchFamily="1" charset="-122"/>
                <a:ea typeface="楷体_GB2312" pitchFamily="1" charset="-122"/>
              </a:rPr>
              <a:t>具有</a:t>
            </a:r>
            <a:r>
              <a:rPr lang="zh-CN" altLang="en-US" sz="2000" b="1" dirty="0">
                <a:solidFill>
                  <a:srgbClr val="C00000"/>
                </a:solidFill>
                <a:latin typeface="楷体_GB2312" pitchFamily="1" charset="-122"/>
                <a:ea typeface="楷体_GB2312" pitchFamily="1" charset="-122"/>
              </a:rPr>
              <a:t>正相关性</a:t>
            </a:r>
            <a:r>
              <a:rPr lang="zh-CN" altLang="en-US" sz="2000" b="1" dirty="0">
                <a:solidFill>
                  <a:srgbClr val="000099"/>
                </a:solidFill>
                <a:latin typeface="楷体_GB2312" pitchFamily="1" charset="-122"/>
                <a:ea typeface="楷体_GB2312" pitchFamily="1" charset="-122"/>
              </a:rPr>
              <a:t>，目前用</a:t>
            </a:r>
            <a:r>
              <a:rPr lang="zh-CN" altLang="en-US" sz="2000" b="1" dirty="0">
                <a:solidFill>
                  <a:srgbClr val="FF0000"/>
                </a:solidFill>
                <a:latin typeface="楷体_GB2312" pitchFamily="1" charset="-122"/>
                <a:ea typeface="楷体_GB2312" pitchFamily="1" charset="-122"/>
              </a:rPr>
              <a:t>舒张末期压力</a:t>
            </a:r>
            <a:r>
              <a:rPr lang="zh-CN" altLang="en-US" sz="2000" b="1" dirty="0">
                <a:solidFill>
                  <a:srgbClr val="000099"/>
                </a:solidFill>
                <a:latin typeface="楷体_GB2312" pitchFamily="1" charset="-122"/>
                <a:ea typeface="楷体_GB2312" pitchFamily="1" charset="-122"/>
              </a:rPr>
              <a:t>反映前负荷。</a:t>
            </a: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p:nvPr/>
        </p:nvSpPr>
        <p:spPr>
          <a:xfrm>
            <a:off x="251520" y="303455"/>
            <a:ext cx="4824413" cy="6206123"/>
          </a:xfrm>
          <a:prstGeom prst="rect">
            <a:avLst/>
          </a:prstGeom>
          <a:noFill/>
          <a:ln w="9525">
            <a:noFill/>
          </a:ln>
        </p:spPr>
        <p:txBody>
          <a:bodyPr anchor="b">
            <a:spAutoFit/>
          </a:bodyPr>
          <a:lstStyle/>
          <a:p>
            <a:pPr>
              <a:spcBef>
                <a:spcPct val="50000"/>
              </a:spcBef>
            </a:pPr>
            <a:r>
              <a:rPr lang="en-US" altLang="zh-CN" sz="2000" b="1" dirty="0">
                <a:solidFill>
                  <a:srgbClr val="000099"/>
                </a:solidFill>
                <a:latin typeface="Times New Roman" panose="02020603050405020304" pitchFamily="18" charset="0"/>
                <a:ea typeface="隶书" pitchFamily="49" charset="-122"/>
              </a:rPr>
              <a:t>                      </a:t>
            </a:r>
            <a:r>
              <a:rPr lang="zh-CN" altLang="en-US" sz="2000" b="1" dirty="0">
                <a:solidFill>
                  <a:srgbClr val="FF0000"/>
                </a:solidFill>
                <a:latin typeface="Times New Roman" panose="02020603050405020304" pitchFamily="18" charset="0"/>
                <a:ea typeface="黑体" panose="02010609060101010101" pitchFamily="49" charset="-122"/>
              </a:rPr>
              <a:t>充盈压         对应初长度</a:t>
            </a:r>
          </a:p>
          <a:p>
            <a:pPr>
              <a:spcBef>
                <a:spcPct val="50000"/>
              </a:spcBef>
            </a:pPr>
            <a:r>
              <a:rPr lang="zh-CN" altLang="en-US" sz="2000" b="1" dirty="0">
                <a:solidFill>
                  <a:srgbClr val="000099"/>
                </a:solidFill>
                <a:latin typeface="Times New Roman" panose="02020603050405020304" pitchFamily="18" charset="0"/>
                <a:ea typeface="楷体_GB2312" pitchFamily="1" charset="-122"/>
              </a:rPr>
              <a:t>一般情况：</a:t>
            </a:r>
            <a:r>
              <a:rPr lang="en-US" altLang="zh-CN" sz="2000" b="1" dirty="0">
                <a:solidFill>
                  <a:srgbClr val="000099"/>
                </a:solidFill>
                <a:latin typeface="Times New Roman" panose="02020603050405020304" pitchFamily="18" charset="0"/>
                <a:ea typeface="楷体_GB2312" pitchFamily="1" charset="-122"/>
              </a:rPr>
              <a:t>5-6mmHg        1.8-2.0 </a:t>
            </a:r>
            <a:r>
              <a:rPr lang="en-US" altLang="zh-CN" sz="2000" b="1" dirty="0">
                <a:solidFill>
                  <a:srgbClr val="000099"/>
                </a:solidFill>
                <a:latin typeface="Times New Roman" panose="02020603050405020304" pitchFamily="18" charset="0"/>
                <a:ea typeface="楷体_GB2312" pitchFamily="1" charset="-122"/>
                <a:sym typeface="Symbol" panose="05050102010706020507" pitchFamily="18" charset="2"/>
              </a:rPr>
              <a:t></a:t>
            </a:r>
            <a:r>
              <a:rPr lang="en-US" altLang="zh-CN" sz="2000" b="1" dirty="0">
                <a:solidFill>
                  <a:srgbClr val="000099"/>
                </a:solidFill>
                <a:latin typeface="Times New Roman" panose="02020603050405020304" pitchFamily="18" charset="0"/>
                <a:ea typeface="楷体_GB2312" pitchFamily="1" charset="-122"/>
              </a:rPr>
              <a:t>M</a:t>
            </a:r>
            <a:endParaRPr lang="zh-CN" altLang="en-US" sz="2000" b="1" dirty="0">
              <a:solidFill>
                <a:srgbClr val="000099"/>
              </a:solidFill>
              <a:latin typeface="Times New Roman" panose="02020603050405020304" pitchFamily="18" charset="0"/>
              <a:ea typeface="楷体_GB2312" pitchFamily="1" charset="-122"/>
            </a:endParaRPr>
          </a:p>
          <a:p>
            <a:pPr>
              <a:spcBef>
                <a:spcPct val="50000"/>
              </a:spcBef>
            </a:pPr>
            <a:r>
              <a:rPr lang="zh-CN" altLang="en-US" sz="2000" b="1" dirty="0">
                <a:solidFill>
                  <a:srgbClr val="000099"/>
                </a:solidFill>
                <a:latin typeface="Times New Roman" panose="02020603050405020304" pitchFamily="18" charset="0"/>
                <a:ea typeface="楷体_GB2312" pitchFamily="1" charset="-122"/>
              </a:rPr>
              <a:t>最适情况：</a:t>
            </a:r>
            <a:r>
              <a:rPr lang="en-US" altLang="zh-CN" sz="2000" b="1" dirty="0">
                <a:solidFill>
                  <a:srgbClr val="000099"/>
                </a:solidFill>
                <a:latin typeface="Times New Roman" panose="02020603050405020304" pitchFamily="18" charset="0"/>
                <a:ea typeface="楷体_GB2312" pitchFamily="1" charset="-122"/>
              </a:rPr>
              <a:t>12-15 mmHg    2.0-2.2 </a:t>
            </a:r>
            <a:r>
              <a:rPr lang="en-US" altLang="zh-CN" b="1" dirty="0">
                <a:solidFill>
                  <a:srgbClr val="000099"/>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solidFill>
                  <a:srgbClr val="000099"/>
                </a:solidFill>
                <a:latin typeface="Times New Roman" panose="02020603050405020304" pitchFamily="18" charset="0"/>
                <a:cs typeface="Times New Roman" panose="02020603050405020304" pitchFamily="18" charset="0"/>
              </a:rPr>
              <a:t>M</a:t>
            </a:r>
            <a:endParaRPr lang="zh-CN" altLang="en-US" sz="2000" b="1" dirty="0">
              <a:solidFill>
                <a:srgbClr val="000099"/>
              </a:solidFill>
              <a:latin typeface="Times New Roman" panose="02020603050405020304" pitchFamily="18" charset="0"/>
              <a:ea typeface="楷体_GB2312" pitchFamily="1" charset="-122"/>
            </a:endParaRPr>
          </a:p>
          <a:p>
            <a:pPr>
              <a:spcBef>
                <a:spcPct val="50000"/>
              </a:spcBef>
            </a:pPr>
            <a:r>
              <a:rPr lang="en-US" altLang="zh-CN" sz="2000" b="1" dirty="0">
                <a:solidFill>
                  <a:srgbClr val="000099"/>
                </a:solidFill>
                <a:latin typeface="Times New Roman" panose="02020603050405020304" pitchFamily="18" charset="0"/>
                <a:ea typeface="楷体_GB2312" pitchFamily="1" charset="-122"/>
              </a:rPr>
              <a:t>15-20mmHg</a:t>
            </a:r>
            <a:r>
              <a:rPr lang="zh-CN" altLang="en-US" sz="2000" b="1" dirty="0">
                <a:solidFill>
                  <a:srgbClr val="000099"/>
                </a:solidFill>
                <a:latin typeface="Times New Roman" panose="02020603050405020304" pitchFamily="18" charset="0"/>
                <a:ea typeface="楷体_GB2312" pitchFamily="1" charset="-122"/>
              </a:rPr>
              <a:t>，调节作用变小</a:t>
            </a:r>
          </a:p>
          <a:p>
            <a:pPr>
              <a:spcBef>
                <a:spcPct val="50000"/>
              </a:spcBef>
              <a:buFont typeface="Wingdings" panose="05000000000000000000" pitchFamily="2" charset="2"/>
            </a:pPr>
            <a:r>
              <a:rPr lang="en-US" altLang="zh-CN" sz="2000" b="1" dirty="0">
                <a:solidFill>
                  <a:srgbClr val="000099"/>
                </a:solidFill>
                <a:latin typeface="Times New Roman" panose="02020603050405020304" pitchFamily="18" charset="0"/>
                <a:ea typeface="楷体_GB2312" pitchFamily="1" charset="-122"/>
              </a:rPr>
              <a:t>20 mmHg,   </a:t>
            </a:r>
            <a:r>
              <a:rPr lang="zh-CN" altLang="en-US" sz="2000" b="1" dirty="0">
                <a:solidFill>
                  <a:srgbClr val="000099"/>
                </a:solidFill>
                <a:latin typeface="Times New Roman" panose="02020603050405020304" pitchFamily="18" charset="0"/>
                <a:ea typeface="楷体_GB2312" pitchFamily="1" charset="-122"/>
              </a:rPr>
              <a:t>平坦或轻度下降</a:t>
            </a:r>
          </a:p>
          <a:p>
            <a:pPr>
              <a:lnSpc>
                <a:spcPct val="130000"/>
              </a:lnSpc>
              <a:spcBef>
                <a:spcPct val="50000"/>
              </a:spcBef>
            </a:pPr>
            <a:r>
              <a:rPr lang="zh-CN" altLang="en-US" sz="2400" b="1" dirty="0">
                <a:solidFill>
                  <a:srgbClr val="FF0000"/>
                </a:solidFill>
                <a:latin typeface="Times New Roman" panose="02020603050405020304" pitchFamily="18" charset="0"/>
                <a:ea typeface="黑体" panose="02010609060101010101" pitchFamily="49" charset="-122"/>
              </a:rPr>
              <a:t>异长自身调节</a:t>
            </a:r>
            <a:r>
              <a:rPr lang="zh-CN" altLang="en-US" sz="2400" b="1" dirty="0">
                <a:solidFill>
                  <a:srgbClr val="000099"/>
                </a:solidFill>
                <a:latin typeface="Times New Roman" panose="02020603050405020304" pitchFamily="18" charset="0"/>
                <a:ea typeface="黑体" panose="02010609060101010101" pitchFamily="49" charset="-122"/>
              </a:rPr>
              <a:t>保证了搏出量随回心血量的增加而增加。</a:t>
            </a:r>
            <a:endParaRPr lang="en-US" altLang="zh-CN" sz="2400" b="1" dirty="0">
              <a:solidFill>
                <a:srgbClr val="000099"/>
              </a:solidFill>
              <a:latin typeface="Times New Roman" panose="02020603050405020304" pitchFamily="18" charset="0"/>
              <a:ea typeface="黑体" panose="02010609060101010101" pitchFamily="49" charset="-122"/>
            </a:endParaRPr>
          </a:p>
          <a:p>
            <a:pPr>
              <a:lnSpc>
                <a:spcPct val="130000"/>
              </a:lnSpc>
              <a:spcBef>
                <a:spcPct val="50000"/>
              </a:spcBef>
            </a:pPr>
            <a:r>
              <a:rPr lang="zh-CN" altLang="en-US" sz="2400" b="1" dirty="0">
                <a:solidFill>
                  <a:srgbClr val="000099"/>
                </a:solidFill>
                <a:latin typeface="Garamond" panose="02020404030301010803" pitchFamily="18" charset="0"/>
                <a:ea typeface="楷体_GB2312" pitchFamily="1" charset="-122"/>
              </a:rPr>
              <a:t>对搏出量的微小变化进行精细的调节，使心室射血量与静脉回心血量之间保持平衡，从而使</a:t>
            </a:r>
            <a:r>
              <a:rPr lang="zh-CN" altLang="en-US" sz="2400" b="1" dirty="0">
                <a:solidFill>
                  <a:srgbClr val="FF0000"/>
                </a:solidFill>
                <a:latin typeface="Garamond" panose="02020404030301010803" pitchFamily="18" charset="0"/>
                <a:ea typeface="楷体_GB2312" pitchFamily="1" charset="-122"/>
              </a:rPr>
              <a:t>心室舒张末期容积和压力</a:t>
            </a:r>
            <a:r>
              <a:rPr lang="zh-CN" altLang="en-US" sz="2400" b="1" dirty="0">
                <a:solidFill>
                  <a:srgbClr val="000099"/>
                </a:solidFill>
                <a:latin typeface="Garamond" panose="02020404030301010803" pitchFamily="18" charset="0"/>
                <a:ea typeface="楷体_GB2312" pitchFamily="1" charset="-122"/>
              </a:rPr>
              <a:t>保持在正常范围内。</a:t>
            </a:r>
          </a:p>
          <a:p>
            <a:pPr>
              <a:lnSpc>
                <a:spcPct val="130000"/>
              </a:lnSpc>
              <a:spcBef>
                <a:spcPct val="50000"/>
              </a:spcBef>
            </a:pPr>
            <a:endParaRPr lang="zh-CN" altLang="en-US" sz="2400" b="1" dirty="0">
              <a:solidFill>
                <a:srgbClr val="000099"/>
              </a:solidFill>
              <a:latin typeface="Times New Roman" panose="02020603050405020304" pitchFamily="18" charset="0"/>
              <a:ea typeface="黑体" panose="02010609060101010101" pitchFamily="49" charset="-122"/>
            </a:endParaRPr>
          </a:p>
        </p:txBody>
      </p:sp>
      <p:sp>
        <p:nvSpPr>
          <p:cNvPr id="1028" name="Text Box 3"/>
          <p:cNvSpPr txBox="1"/>
          <p:nvPr/>
        </p:nvSpPr>
        <p:spPr>
          <a:xfrm>
            <a:off x="5545825" y="5356226"/>
            <a:ext cx="3000375" cy="307975"/>
          </a:xfrm>
          <a:prstGeom prst="rect">
            <a:avLst/>
          </a:prstGeom>
          <a:noFill/>
          <a:ln w="9525">
            <a:noFill/>
          </a:ln>
        </p:spPr>
        <p:txBody>
          <a:bodyPr lIns="0" tIns="0" rIns="0" bIns="0">
            <a:spAutoFit/>
          </a:bodyPr>
          <a:lstStyle/>
          <a:p>
            <a:pPr>
              <a:spcBef>
                <a:spcPct val="50000"/>
              </a:spcBef>
            </a:pPr>
            <a:r>
              <a:rPr lang="zh-CN" altLang="en-US" sz="2000" b="1" dirty="0">
                <a:solidFill>
                  <a:srgbClr val="000099"/>
                </a:solidFill>
                <a:latin typeface="Times New Roman" panose="02020603050405020304" pitchFamily="18" charset="0"/>
                <a:cs typeface="Times New Roman" panose="02020603050405020304" pitchFamily="18" charset="0"/>
              </a:rPr>
              <a:t>左心室舒张末期压 </a:t>
            </a:r>
            <a:r>
              <a:rPr lang="en-US" altLang="zh-CN" sz="2000" b="1" dirty="0">
                <a:solidFill>
                  <a:srgbClr val="000099"/>
                </a:solidFill>
                <a:latin typeface="Times New Roman" panose="02020603050405020304" pitchFamily="18" charset="0"/>
                <a:cs typeface="Times New Roman" panose="02020603050405020304" pitchFamily="18" charset="0"/>
              </a:rPr>
              <a:t>cmH</a:t>
            </a:r>
            <a:r>
              <a:rPr lang="en-US" altLang="zh-CN" sz="2000" b="1" baseline="-25000" dirty="0">
                <a:solidFill>
                  <a:srgbClr val="000099"/>
                </a:solidFill>
                <a:latin typeface="Times New Roman" panose="02020603050405020304" pitchFamily="18" charset="0"/>
                <a:cs typeface="Times New Roman" panose="02020603050405020304" pitchFamily="18" charset="0"/>
              </a:rPr>
              <a:t>2</a:t>
            </a:r>
            <a:r>
              <a:rPr lang="en-US" altLang="zh-CN" sz="2000" b="1" dirty="0">
                <a:solidFill>
                  <a:srgbClr val="000099"/>
                </a:solidFill>
                <a:latin typeface="Times New Roman" panose="02020603050405020304" pitchFamily="18" charset="0"/>
                <a:cs typeface="Times New Roman" panose="02020603050405020304" pitchFamily="18" charset="0"/>
              </a:rPr>
              <a:t>O</a:t>
            </a:r>
            <a:endParaRPr lang="en-US" altLang="zh-CN" sz="2000" b="1" dirty="0">
              <a:solidFill>
                <a:srgbClr val="000099"/>
              </a:solidFill>
              <a:latin typeface="Times New Roman" panose="02020603050405020304" pitchFamily="18" charset="0"/>
              <a:ea typeface="Times New Roman" panose="02020603050405020304" pitchFamily="18" charset="0"/>
            </a:endParaRPr>
          </a:p>
        </p:txBody>
      </p:sp>
      <p:sp>
        <p:nvSpPr>
          <p:cNvPr id="1029" name="Text Box 4"/>
          <p:cNvSpPr txBox="1"/>
          <p:nvPr/>
        </p:nvSpPr>
        <p:spPr>
          <a:xfrm>
            <a:off x="5292080" y="834887"/>
            <a:ext cx="3851920" cy="1077218"/>
          </a:xfrm>
          <a:prstGeom prst="rect">
            <a:avLst/>
          </a:prstGeom>
          <a:noFill/>
          <a:ln w="9525">
            <a:noFill/>
          </a:ln>
        </p:spPr>
        <p:txBody>
          <a:bodyPr wrap="square">
            <a:spAutoFit/>
          </a:bodyPr>
          <a:lstStyle/>
          <a:p>
            <a:pPr algn="ctr">
              <a:spcBef>
                <a:spcPct val="50000"/>
              </a:spcBef>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心室功能曲线</a:t>
            </a:r>
          </a:p>
          <a:p>
            <a:pPr algn="ctr">
              <a:spcBef>
                <a:spcPct val="50000"/>
              </a:spcBef>
            </a:pPr>
            <a:r>
              <a:rPr lang="en-US" altLang="zh-CN"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Ventricular function curve</a:t>
            </a:r>
          </a:p>
        </p:txBody>
      </p:sp>
      <p:pic>
        <p:nvPicPr>
          <p:cNvPr id="54275" name="Picture 3" descr="4-14"/>
          <p:cNvPicPr>
            <a:picLocks noChangeAspect="1"/>
          </p:cNvPicPr>
          <p:nvPr/>
        </p:nvPicPr>
        <p:blipFill>
          <a:blip r:embed="rId2"/>
          <a:stretch>
            <a:fillRect/>
          </a:stretch>
        </p:blipFill>
        <p:spPr>
          <a:xfrm>
            <a:off x="5102573" y="2132856"/>
            <a:ext cx="3331210" cy="3034030"/>
          </a:xfrm>
          <a:prstGeom prst="rect">
            <a:avLst/>
          </a:prstGeom>
          <a:noFill/>
          <a:ln w="9525">
            <a:noFill/>
          </a:ln>
        </p:spPr>
      </p:pic>
      <p:pic>
        <p:nvPicPr>
          <p:cNvPr id="2" name="图片 1">
            <a:extLst>
              <a:ext uri="{FF2B5EF4-FFF2-40B4-BE49-F238E27FC236}">
                <a16:creationId xmlns:a16="http://schemas.microsoft.com/office/drawing/2014/main" id="{486904D7-0899-2485-72A1-FBF57E0A83A2}"/>
              </a:ext>
            </a:extLst>
          </p:cNvPr>
          <p:cNvPicPr>
            <a:picLocks noChangeAspect="1"/>
          </p:cNvPicPr>
          <p:nvPr/>
        </p:nvPicPr>
        <p:blipFill rotWithShape="1">
          <a:blip r:embed="rId3">
            <a:extLst>
              <a:ext uri="{28A0092B-C50C-407E-A947-70E740481C1C}">
                <a14:useLocalDpi xmlns:a14="http://schemas.microsoft.com/office/drawing/2010/main" val="0"/>
              </a:ext>
            </a:extLst>
          </a:blip>
          <a:srcRect l="24358" t="81099" r="47632" b="3251"/>
          <a:stretch/>
        </p:blipFill>
        <p:spPr>
          <a:xfrm>
            <a:off x="5545825" y="5949280"/>
            <a:ext cx="2520280" cy="792088"/>
          </a:xfrm>
          <a:prstGeom prst="rect">
            <a:avLst/>
          </a:prstGeom>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p:nvPr/>
        </p:nvPicPr>
        <p:blipFill>
          <a:blip r:embed="rId3"/>
          <a:stretch>
            <a:fillRect/>
          </a:stretch>
        </p:blipFill>
        <p:spPr>
          <a:xfrm>
            <a:off x="0" y="0"/>
            <a:ext cx="9169400" cy="6883400"/>
          </a:xfrm>
          <a:prstGeom prst="rect">
            <a:avLst/>
          </a:prstGeom>
          <a:noFill/>
          <a:ln w="9525">
            <a:noFill/>
          </a:ln>
        </p:spPr>
      </p:pic>
      <p:grpSp>
        <p:nvGrpSpPr>
          <p:cNvPr id="2" name="Group 19"/>
          <p:cNvGrpSpPr/>
          <p:nvPr/>
        </p:nvGrpSpPr>
        <p:grpSpPr>
          <a:xfrm>
            <a:off x="2473325" y="79375"/>
            <a:ext cx="4533900" cy="5859463"/>
            <a:chOff x="1558" y="50"/>
            <a:chExt cx="2856" cy="3691"/>
          </a:xfrm>
        </p:grpSpPr>
        <p:grpSp>
          <p:nvGrpSpPr>
            <p:cNvPr id="40965" name="Group 5"/>
            <p:cNvGrpSpPr/>
            <p:nvPr/>
          </p:nvGrpSpPr>
          <p:grpSpPr>
            <a:xfrm>
              <a:off x="1839" y="846"/>
              <a:ext cx="98" cy="2895"/>
              <a:chOff x="1839" y="846"/>
              <a:chExt cx="98" cy="2895"/>
            </a:xfrm>
          </p:grpSpPr>
          <p:sp>
            <p:nvSpPr>
              <p:cNvPr id="40979" name="Freeform 3"/>
              <p:cNvSpPr/>
              <p:nvPr/>
            </p:nvSpPr>
            <p:spPr>
              <a:xfrm>
                <a:off x="1839" y="846"/>
                <a:ext cx="98" cy="2895"/>
              </a:xfrm>
              <a:custGeom>
                <a:avLst/>
                <a:gdLst>
                  <a:gd name="txL" fmla="*/ 0 w 98"/>
                  <a:gd name="txT" fmla="*/ 0 h 2895"/>
                  <a:gd name="txR" fmla="*/ 98 w 98"/>
                  <a:gd name="txB" fmla="*/ 2895 h 2895"/>
                </a:gdLst>
                <a:ahLst/>
                <a:cxnLst>
                  <a:cxn ang="0">
                    <a:pos x="1" y="2894"/>
                  </a:cxn>
                  <a:cxn ang="0">
                    <a:pos x="97" y="2894"/>
                  </a:cxn>
                  <a:cxn ang="0">
                    <a:pos x="95" y="0"/>
                  </a:cxn>
                  <a:cxn ang="0">
                    <a:pos x="0" y="157"/>
                  </a:cxn>
                  <a:cxn ang="0">
                    <a:pos x="1" y="2894"/>
                  </a:cxn>
                </a:cxnLst>
                <a:rect l="txL" t="txT" r="txR" b="txB"/>
                <a:pathLst>
                  <a:path w="98" h="2895">
                    <a:moveTo>
                      <a:pt x="1" y="2894"/>
                    </a:moveTo>
                    <a:lnTo>
                      <a:pt x="97" y="2894"/>
                    </a:lnTo>
                    <a:lnTo>
                      <a:pt x="95" y="0"/>
                    </a:lnTo>
                    <a:lnTo>
                      <a:pt x="0" y="157"/>
                    </a:lnTo>
                    <a:lnTo>
                      <a:pt x="1" y="2894"/>
                    </a:lnTo>
                  </a:path>
                </a:pathLst>
              </a:custGeom>
              <a:solidFill>
                <a:srgbClr val="FF0000">
                  <a:alpha val="50195"/>
                </a:srgbClr>
              </a:solidFill>
              <a:ln w="9525">
                <a:noFill/>
              </a:ln>
            </p:spPr>
            <p:txBody>
              <a:bodyPr/>
              <a:lstStyle/>
              <a:p>
                <a:endParaRPr lang="zh-CN" altLang="en-US" dirty="0">
                  <a:latin typeface="Garamond" panose="02020404030301010803" pitchFamily="18" charset="0"/>
                </a:endParaRPr>
              </a:p>
            </p:txBody>
          </p:sp>
          <p:sp>
            <p:nvSpPr>
              <p:cNvPr id="40980" name="Rectangle 4"/>
              <p:cNvSpPr/>
              <p:nvPr/>
            </p:nvSpPr>
            <p:spPr>
              <a:xfrm>
                <a:off x="1887" y="875"/>
                <a:ext cx="0" cy="2836"/>
              </a:xfrm>
              <a:prstGeom prst="rect">
                <a:avLst/>
              </a:prstGeom>
              <a:noFill/>
              <a:ln w="9525">
                <a:noFill/>
              </a:ln>
            </p:spPr>
            <p:txBody>
              <a:bodyPr lIns="0" tIns="0" rIns="0" bIns="0">
                <a:spAutoFit/>
              </a:bodyPr>
              <a:lstStyle/>
              <a:p>
                <a:endParaRPr lang="zh-CN" altLang="zh-CN" dirty="0">
                  <a:latin typeface="Arial" panose="020B0604020202020204" pitchFamily="34" charset="0"/>
                </a:endParaRPr>
              </a:p>
            </p:txBody>
          </p:sp>
        </p:grpSp>
        <p:sp>
          <p:nvSpPr>
            <p:cNvPr id="40966" name="Line 6"/>
            <p:cNvSpPr/>
            <p:nvPr/>
          </p:nvSpPr>
          <p:spPr>
            <a:xfrm>
              <a:off x="1842" y="1017"/>
              <a:ext cx="0" cy="2720"/>
            </a:xfrm>
            <a:prstGeom prst="line">
              <a:avLst/>
            </a:prstGeom>
            <a:ln w="25400" cap="flat" cmpd="sng">
              <a:solidFill>
                <a:srgbClr val="FFFFFF"/>
              </a:solidFill>
              <a:prstDash val="sysDot"/>
              <a:headEnd type="none" w="sm" len="sm"/>
              <a:tailEnd type="none" w="sm" len="sm"/>
            </a:ln>
          </p:spPr>
          <p:txBody>
            <a:bodyPr/>
            <a:lstStyle/>
            <a:p>
              <a:endParaRPr lang="zh-CN" altLang="en-US"/>
            </a:p>
          </p:txBody>
        </p:sp>
        <p:sp>
          <p:nvSpPr>
            <p:cNvPr id="40967" name="Line 7"/>
            <p:cNvSpPr/>
            <p:nvPr/>
          </p:nvSpPr>
          <p:spPr>
            <a:xfrm>
              <a:off x="1938" y="839"/>
              <a:ext cx="0" cy="2898"/>
            </a:xfrm>
            <a:prstGeom prst="line">
              <a:avLst/>
            </a:prstGeom>
            <a:ln w="25400" cap="flat" cmpd="sng">
              <a:solidFill>
                <a:srgbClr val="FFFFFF"/>
              </a:solidFill>
              <a:prstDash val="sysDot"/>
              <a:headEnd type="none" w="sm" len="sm"/>
              <a:tailEnd type="none" w="sm" len="sm"/>
            </a:ln>
          </p:spPr>
          <p:txBody>
            <a:bodyPr/>
            <a:lstStyle/>
            <a:p>
              <a:endParaRPr lang="zh-CN" altLang="en-US"/>
            </a:p>
          </p:txBody>
        </p:sp>
        <p:sp>
          <p:nvSpPr>
            <p:cNvPr id="40968" name="Rectangle 8"/>
            <p:cNvSpPr/>
            <p:nvPr/>
          </p:nvSpPr>
          <p:spPr>
            <a:xfrm>
              <a:off x="2238" y="2034"/>
              <a:ext cx="500" cy="842"/>
            </a:xfrm>
            <a:prstGeom prst="rect">
              <a:avLst/>
            </a:prstGeom>
            <a:noFill/>
            <a:ln w="9525">
              <a:noFill/>
            </a:ln>
          </p:spPr>
          <p:txBody>
            <a:bodyPr vert="eaVert" lIns="92075" tIns="46038" rIns="92075" bIns="46038">
              <a:spAutoFit/>
            </a:bodyPr>
            <a:lstStyle/>
            <a:p>
              <a:pPr>
                <a:spcBef>
                  <a:spcPct val="50000"/>
                </a:spcBef>
              </a:pPr>
              <a:r>
                <a:rPr lang="zh-CN" altLang="en-US" sz="2000" dirty="0">
                  <a:solidFill>
                    <a:srgbClr val="E7F654"/>
                  </a:solidFill>
                  <a:latin typeface="Times New Roman" panose="02020603050405020304" pitchFamily="18" charset="0"/>
                  <a:ea typeface="楷体_GB2312" pitchFamily="1" charset="-122"/>
                </a:rPr>
                <a:t>心肌正常工作范围</a:t>
              </a:r>
            </a:p>
          </p:txBody>
        </p:sp>
        <p:sp>
          <p:nvSpPr>
            <p:cNvPr id="40969" name="Line 9"/>
            <p:cNvSpPr/>
            <p:nvPr/>
          </p:nvSpPr>
          <p:spPr>
            <a:xfrm flipH="1">
              <a:off x="1884" y="2419"/>
              <a:ext cx="357" cy="259"/>
            </a:xfrm>
            <a:prstGeom prst="line">
              <a:avLst/>
            </a:prstGeom>
            <a:ln w="25400" cap="flat" cmpd="sng">
              <a:solidFill>
                <a:srgbClr val="0EE857"/>
              </a:solidFill>
              <a:prstDash val="solid"/>
              <a:headEnd type="none" w="sm" len="sm"/>
              <a:tailEnd type="stealth" w="med" len="lg"/>
            </a:ln>
          </p:spPr>
          <p:txBody>
            <a:bodyPr/>
            <a:lstStyle/>
            <a:p>
              <a:endParaRPr lang="zh-CN" altLang="en-US"/>
            </a:p>
          </p:txBody>
        </p:sp>
        <p:sp>
          <p:nvSpPr>
            <p:cNvPr id="40970" name="Line 10"/>
            <p:cNvSpPr/>
            <p:nvPr/>
          </p:nvSpPr>
          <p:spPr>
            <a:xfrm flipV="1">
              <a:off x="1887" y="447"/>
              <a:ext cx="0" cy="155"/>
            </a:xfrm>
            <a:prstGeom prst="line">
              <a:avLst/>
            </a:prstGeom>
            <a:ln w="25400" cap="flat" cmpd="sng">
              <a:solidFill>
                <a:schemeClr val="tx1"/>
              </a:solidFill>
              <a:prstDash val="sysDot"/>
              <a:headEnd type="none" w="sm" len="sm"/>
              <a:tailEnd type="none" w="sm" len="sm"/>
            </a:ln>
          </p:spPr>
          <p:txBody>
            <a:bodyPr/>
            <a:lstStyle/>
            <a:p>
              <a:endParaRPr lang="zh-CN" altLang="en-US"/>
            </a:p>
          </p:txBody>
        </p:sp>
        <p:sp>
          <p:nvSpPr>
            <p:cNvPr id="40971" name="Line 11"/>
            <p:cNvSpPr/>
            <p:nvPr/>
          </p:nvSpPr>
          <p:spPr>
            <a:xfrm flipV="1">
              <a:off x="2244" y="440"/>
              <a:ext cx="0" cy="164"/>
            </a:xfrm>
            <a:prstGeom prst="line">
              <a:avLst/>
            </a:prstGeom>
            <a:ln w="25400" cap="flat" cmpd="sng">
              <a:solidFill>
                <a:schemeClr val="tx1"/>
              </a:solidFill>
              <a:prstDash val="sysDot"/>
              <a:headEnd type="none" w="sm" len="sm"/>
              <a:tailEnd type="none" w="sm" len="sm"/>
            </a:ln>
          </p:spPr>
          <p:txBody>
            <a:bodyPr/>
            <a:lstStyle/>
            <a:p>
              <a:endParaRPr lang="zh-CN" altLang="en-US"/>
            </a:p>
          </p:txBody>
        </p:sp>
        <p:sp>
          <p:nvSpPr>
            <p:cNvPr id="40972" name="Line 12"/>
            <p:cNvSpPr/>
            <p:nvPr/>
          </p:nvSpPr>
          <p:spPr>
            <a:xfrm>
              <a:off x="1558" y="522"/>
              <a:ext cx="305" cy="0"/>
            </a:xfrm>
            <a:prstGeom prst="line">
              <a:avLst/>
            </a:prstGeom>
            <a:ln w="25400" cap="flat" cmpd="sng">
              <a:solidFill>
                <a:schemeClr val="tx1"/>
              </a:solidFill>
              <a:prstDash val="solid"/>
              <a:headEnd type="none" w="sm" len="sm"/>
              <a:tailEnd type="stealth" w="med" len="lg"/>
            </a:ln>
          </p:spPr>
          <p:txBody>
            <a:bodyPr/>
            <a:lstStyle/>
            <a:p>
              <a:endParaRPr lang="zh-CN" altLang="en-US"/>
            </a:p>
          </p:txBody>
        </p:sp>
        <p:sp>
          <p:nvSpPr>
            <p:cNvPr id="40973" name="Line 13"/>
            <p:cNvSpPr/>
            <p:nvPr/>
          </p:nvSpPr>
          <p:spPr>
            <a:xfrm>
              <a:off x="2263" y="522"/>
              <a:ext cx="305" cy="0"/>
            </a:xfrm>
            <a:prstGeom prst="line">
              <a:avLst/>
            </a:prstGeom>
            <a:ln w="25400" cap="flat" cmpd="sng">
              <a:solidFill>
                <a:schemeClr val="tx1"/>
              </a:solidFill>
              <a:prstDash val="solid"/>
              <a:headEnd type="stealth" w="med" len="lg"/>
              <a:tailEnd type="none" w="sm" len="sm"/>
            </a:ln>
          </p:spPr>
          <p:txBody>
            <a:bodyPr/>
            <a:lstStyle/>
            <a:p>
              <a:endParaRPr lang="zh-CN" altLang="en-US"/>
            </a:p>
          </p:txBody>
        </p:sp>
        <p:sp>
          <p:nvSpPr>
            <p:cNvPr id="40974" name="Rectangle 14"/>
            <p:cNvSpPr/>
            <p:nvPr/>
          </p:nvSpPr>
          <p:spPr>
            <a:xfrm>
              <a:off x="1712" y="50"/>
              <a:ext cx="938" cy="404"/>
            </a:xfrm>
            <a:prstGeom prst="rect">
              <a:avLst/>
            </a:prstGeom>
            <a:noFill/>
            <a:ln w="9525">
              <a:noFill/>
            </a:ln>
          </p:spPr>
          <p:txBody>
            <a:bodyPr lIns="92075" tIns="46038" rIns="92075" bIns="46038">
              <a:spAutoFit/>
            </a:bodyPr>
            <a:lstStyle/>
            <a:p>
              <a:pPr>
                <a:spcBef>
                  <a:spcPct val="5000"/>
                </a:spcBef>
              </a:pPr>
              <a:r>
                <a:rPr lang="zh-CN" altLang="en-US" dirty="0">
                  <a:latin typeface="Times New Roman" panose="02020603050405020304" pitchFamily="18" charset="0"/>
                  <a:ea typeface="楷体_GB2312" pitchFamily="1" charset="-122"/>
                </a:rPr>
                <a:t>骨骼肌正常工作范围</a:t>
              </a:r>
            </a:p>
          </p:txBody>
        </p:sp>
        <p:sp>
          <p:nvSpPr>
            <p:cNvPr id="40975" name="Line 15"/>
            <p:cNvSpPr/>
            <p:nvPr/>
          </p:nvSpPr>
          <p:spPr>
            <a:xfrm flipV="1">
              <a:off x="2646" y="568"/>
              <a:ext cx="305" cy="137"/>
            </a:xfrm>
            <a:prstGeom prst="line">
              <a:avLst/>
            </a:prstGeom>
            <a:ln w="25400" cap="flat" cmpd="sng">
              <a:solidFill>
                <a:srgbClr val="FFAFAF"/>
              </a:solidFill>
              <a:prstDash val="solid"/>
              <a:headEnd type="stealth" w="med" len="lg"/>
              <a:tailEnd type="none" w="sm" len="sm"/>
            </a:ln>
          </p:spPr>
          <p:txBody>
            <a:bodyPr/>
            <a:lstStyle/>
            <a:p>
              <a:endParaRPr lang="zh-CN" altLang="en-US"/>
            </a:p>
          </p:txBody>
        </p:sp>
        <p:sp>
          <p:nvSpPr>
            <p:cNvPr id="40976" name="Rectangle 16"/>
            <p:cNvSpPr/>
            <p:nvPr/>
          </p:nvSpPr>
          <p:spPr>
            <a:xfrm>
              <a:off x="2917" y="375"/>
              <a:ext cx="559" cy="231"/>
            </a:xfrm>
            <a:prstGeom prst="rect">
              <a:avLst/>
            </a:prstGeom>
            <a:noFill/>
            <a:ln w="9525">
              <a:noFill/>
            </a:ln>
          </p:spPr>
          <p:txBody>
            <a:bodyPr lIns="92075" tIns="46038" rIns="92075" bIns="46038">
              <a:spAutoFit/>
            </a:bodyPr>
            <a:lstStyle/>
            <a:p>
              <a:pPr>
                <a:spcBef>
                  <a:spcPct val="5000"/>
                </a:spcBef>
              </a:pPr>
              <a:r>
                <a:rPr lang="zh-CN" altLang="en-US" dirty="0">
                  <a:solidFill>
                    <a:srgbClr val="FFAFAF"/>
                  </a:solidFill>
                  <a:latin typeface="Times New Roman" panose="02020603050405020304" pitchFamily="18" charset="0"/>
                  <a:ea typeface="楷体_GB2312" pitchFamily="1" charset="-122"/>
                </a:rPr>
                <a:t>心肌</a:t>
              </a:r>
            </a:p>
          </p:txBody>
        </p:sp>
        <p:sp>
          <p:nvSpPr>
            <p:cNvPr id="40977" name="Line 17"/>
            <p:cNvSpPr/>
            <p:nvPr/>
          </p:nvSpPr>
          <p:spPr>
            <a:xfrm flipV="1">
              <a:off x="3576" y="1541"/>
              <a:ext cx="305" cy="137"/>
            </a:xfrm>
            <a:prstGeom prst="line">
              <a:avLst/>
            </a:prstGeom>
            <a:ln w="25400" cap="flat" cmpd="sng">
              <a:solidFill>
                <a:srgbClr val="CCCCFF"/>
              </a:solidFill>
              <a:prstDash val="solid"/>
              <a:headEnd type="stealth" w="med" len="lg"/>
              <a:tailEnd type="none" w="sm" len="sm"/>
            </a:ln>
          </p:spPr>
          <p:txBody>
            <a:bodyPr/>
            <a:lstStyle/>
            <a:p>
              <a:endParaRPr lang="zh-CN" altLang="en-US"/>
            </a:p>
          </p:txBody>
        </p:sp>
        <p:sp>
          <p:nvSpPr>
            <p:cNvPr id="40978" name="Rectangle 18"/>
            <p:cNvSpPr/>
            <p:nvPr/>
          </p:nvSpPr>
          <p:spPr>
            <a:xfrm>
              <a:off x="3855" y="1372"/>
              <a:ext cx="559" cy="231"/>
            </a:xfrm>
            <a:prstGeom prst="rect">
              <a:avLst/>
            </a:prstGeom>
            <a:noFill/>
            <a:ln w="9525">
              <a:noFill/>
            </a:ln>
          </p:spPr>
          <p:txBody>
            <a:bodyPr lIns="92075" tIns="46038" rIns="92075" bIns="46038">
              <a:spAutoFit/>
            </a:bodyPr>
            <a:lstStyle/>
            <a:p>
              <a:pPr>
                <a:spcBef>
                  <a:spcPct val="5000"/>
                </a:spcBef>
              </a:pPr>
              <a:r>
                <a:rPr lang="zh-CN" altLang="en-US" dirty="0">
                  <a:solidFill>
                    <a:srgbClr val="CCCCFF"/>
                  </a:solidFill>
                  <a:latin typeface="Times New Roman" panose="02020603050405020304" pitchFamily="18" charset="0"/>
                  <a:ea typeface="楷体_GB2312" pitchFamily="1" charset="-122"/>
                </a:rPr>
                <a:t>骨骼肌</a:t>
              </a:r>
            </a:p>
          </p:txBody>
        </p:sp>
      </p:grpSp>
      <p:sp>
        <p:nvSpPr>
          <p:cNvPr id="40964" name="Rectangle 20"/>
          <p:cNvSpPr/>
          <p:nvPr/>
        </p:nvSpPr>
        <p:spPr>
          <a:xfrm>
            <a:off x="7891463" y="677863"/>
            <a:ext cx="733425" cy="3917950"/>
          </a:xfrm>
          <a:prstGeom prst="rect">
            <a:avLst/>
          </a:prstGeom>
          <a:noFill/>
          <a:ln w="9525">
            <a:noFill/>
          </a:ln>
        </p:spPr>
        <p:txBody>
          <a:bodyPr vert="eaVert" lIns="92075" tIns="46038" rIns="92075" bIns="46038">
            <a:spAutoFit/>
          </a:bodyPr>
          <a:lstStyle/>
          <a:p>
            <a:pPr algn="dist" eaLnBrk="0" hangingPunct="0">
              <a:spcBef>
                <a:spcPct val="50000"/>
              </a:spcBef>
            </a:pPr>
            <a:r>
              <a:rPr lang="zh-CN" altLang="en-US" sz="3200" b="1" dirty="0">
                <a:latin typeface="Times New Roman" panose="02020603050405020304" pitchFamily="18" charset="0"/>
              </a:rPr>
              <a:t>长度</a:t>
            </a:r>
            <a:r>
              <a:rPr lang="en-US" altLang="zh-CN" sz="3200" b="1" dirty="0">
                <a:latin typeface="Times New Roman" panose="02020603050405020304" pitchFamily="18" charset="0"/>
              </a:rPr>
              <a:t>-</a:t>
            </a:r>
            <a:r>
              <a:rPr lang="zh-CN" altLang="en-US" sz="3200" b="1" dirty="0">
                <a:latin typeface="Times New Roman" panose="02020603050405020304" pitchFamily="18" charset="0"/>
              </a:rPr>
              <a:t>张力曲线</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p:nvPr/>
        </p:nvSpPr>
        <p:spPr>
          <a:xfrm>
            <a:off x="519113" y="490538"/>
            <a:ext cx="8229600" cy="706437"/>
          </a:xfrm>
          <a:prstGeom prst="rect">
            <a:avLst/>
          </a:prstGeom>
          <a:noFill/>
          <a:ln w="9525">
            <a:noFill/>
          </a:ln>
        </p:spPr>
        <p:txBody>
          <a:bodyPr lIns="92075" tIns="46038" rIns="92075" bIns="46038" anchor="ctr"/>
          <a:lstStyle/>
          <a:p>
            <a:pPr algn="ctr" eaLnBrk="0" hangingPunct="0"/>
            <a:r>
              <a:rPr lang="en-US" altLang="zh-CN" sz="3200" b="1" dirty="0">
                <a:solidFill>
                  <a:srgbClr val="FF0000"/>
                </a:solidFill>
                <a:latin typeface="Times New Roman" panose="02020603050405020304" pitchFamily="18" charset="0"/>
                <a:ea typeface="楷体_GB2312" pitchFamily="1" charset="-122"/>
              </a:rPr>
              <a:t>2. </a:t>
            </a:r>
            <a:r>
              <a:rPr lang="zh-CN" altLang="en-US" sz="3200" b="1" dirty="0">
                <a:solidFill>
                  <a:srgbClr val="FF0000"/>
                </a:solidFill>
                <a:latin typeface="Times New Roman" panose="02020603050405020304" pitchFamily="18" charset="0"/>
                <a:ea typeface="楷体_GB2312" pitchFamily="1" charset="-122"/>
              </a:rPr>
              <a:t>正常心室肌具有较强的抗过度延伸的特性</a:t>
            </a:r>
            <a:r>
              <a:rPr lang="zh-CN" altLang="en-US" sz="4000" b="1" dirty="0">
                <a:solidFill>
                  <a:srgbClr val="000099"/>
                </a:solidFill>
                <a:latin typeface="Times New Roman" panose="02020603050405020304" pitchFamily="18" charset="0"/>
                <a:cs typeface="Times New Roman" panose="02020603050405020304" pitchFamily="18" charset="0"/>
              </a:rPr>
              <a:t> </a:t>
            </a:r>
            <a:endParaRPr lang="zh-CN" altLang="en-US" sz="4000" b="1" dirty="0">
              <a:solidFill>
                <a:srgbClr val="000099"/>
              </a:solidFill>
              <a:latin typeface="Times New Roman" panose="02020603050405020304" pitchFamily="18" charset="0"/>
              <a:ea typeface="Times New Roman" panose="02020603050405020304" pitchFamily="18" charset="0"/>
            </a:endParaRPr>
          </a:p>
        </p:txBody>
      </p:sp>
      <p:pic>
        <p:nvPicPr>
          <p:cNvPr id="39939" name="Picture 3"/>
          <p:cNvPicPr/>
          <p:nvPr/>
        </p:nvPicPr>
        <p:blipFill>
          <a:blip r:embed="rId3"/>
          <a:stretch>
            <a:fillRect/>
          </a:stretch>
        </p:blipFill>
        <p:spPr>
          <a:xfrm>
            <a:off x="519113" y="1628800"/>
            <a:ext cx="3744218" cy="3096939"/>
          </a:xfrm>
          <a:prstGeom prst="rect">
            <a:avLst/>
          </a:prstGeom>
          <a:noFill/>
          <a:ln w="9525">
            <a:noFill/>
          </a:ln>
        </p:spPr>
      </p:pic>
      <p:sp>
        <p:nvSpPr>
          <p:cNvPr id="39940" name="Rectangle 4"/>
          <p:cNvSpPr/>
          <p:nvPr/>
        </p:nvSpPr>
        <p:spPr>
          <a:xfrm>
            <a:off x="4355976" y="1196975"/>
            <a:ext cx="4536504" cy="6186951"/>
          </a:xfrm>
          <a:prstGeom prst="rect">
            <a:avLst/>
          </a:prstGeom>
          <a:noFill/>
          <a:ln w="9525">
            <a:noFill/>
          </a:ln>
        </p:spPr>
        <p:txBody>
          <a:bodyPr wrap="square" lIns="92075" tIns="46038" rIns="92075" bIns="46038">
            <a:spAutoFit/>
          </a:bodyPr>
          <a:lstStyle/>
          <a:p>
            <a:pPr>
              <a:spcBef>
                <a:spcPct val="50000"/>
              </a:spcBef>
            </a:pPr>
            <a:r>
              <a:rPr lang="zh-CN" altLang="en-US" b="1" dirty="0">
                <a:solidFill>
                  <a:srgbClr val="000099"/>
                </a:solidFill>
                <a:latin typeface="Times New Roman" panose="02020603050405020304" pitchFamily="18" charset="0"/>
                <a:ea typeface="楷体_GB2312" pitchFamily="1" charset="-122"/>
              </a:rPr>
              <a:t>最适初长度</a:t>
            </a:r>
            <a:r>
              <a:rPr lang="en-US" altLang="zh-CN" b="1" dirty="0">
                <a:solidFill>
                  <a:srgbClr val="FF0000"/>
                </a:solidFill>
                <a:latin typeface="Times New Roman" panose="02020603050405020304" pitchFamily="18" charset="0"/>
                <a:ea typeface="楷体_GB2312" pitchFamily="1" charset="-122"/>
              </a:rPr>
              <a:t>2.0 </a:t>
            </a:r>
            <a:r>
              <a:rPr lang="zh-CN" altLang="en-US" b="1"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ea typeface="楷体_GB2312" pitchFamily="1" charset="-122"/>
              </a:rPr>
              <a:t>2.2 </a:t>
            </a:r>
            <a:r>
              <a:rPr lang="en-US" altLang="zh-CN" b="1" dirty="0">
                <a:solidFill>
                  <a:srgbClr val="FF0000"/>
                </a:solidFill>
                <a:latin typeface="Times New Roman" panose="02020603050405020304" pitchFamily="18" charset="0"/>
                <a:ea typeface="楷体_GB2312" pitchFamily="1" charset="-122"/>
                <a:sym typeface="Symbol" panose="05050102010706020507" pitchFamily="18" charset="2"/>
              </a:rPr>
              <a:t></a:t>
            </a:r>
            <a:r>
              <a:rPr lang="en-US" altLang="zh-CN" b="1" dirty="0">
                <a:solidFill>
                  <a:srgbClr val="FF0000"/>
                </a:solidFill>
                <a:latin typeface="Times New Roman" panose="02020603050405020304" pitchFamily="18" charset="0"/>
                <a:ea typeface="楷体_GB2312" pitchFamily="1" charset="-122"/>
              </a:rPr>
              <a:t>m</a:t>
            </a:r>
          </a:p>
          <a:p>
            <a:pPr>
              <a:spcBef>
                <a:spcPct val="50000"/>
              </a:spcBef>
            </a:pPr>
            <a:r>
              <a:rPr lang="zh-CN" altLang="en-US" b="1" dirty="0">
                <a:solidFill>
                  <a:srgbClr val="000099"/>
                </a:solidFill>
                <a:latin typeface="Times New Roman" panose="02020603050405020304" pitchFamily="18" charset="0"/>
                <a:ea typeface="楷体_GB2312" pitchFamily="1" charset="-122"/>
              </a:rPr>
              <a:t>主动张力不出现降支</a:t>
            </a:r>
          </a:p>
          <a:p>
            <a:pPr>
              <a:spcBef>
                <a:spcPct val="50000"/>
              </a:spcBef>
            </a:pPr>
            <a:r>
              <a:rPr lang="zh-CN" altLang="en-US" b="1" dirty="0">
                <a:solidFill>
                  <a:srgbClr val="000099"/>
                </a:solidFill>
                <a:latin typeface="Times New Roman" panose="02020603050405020304" pitchFamily="18" charset="0"/>
                <a:ea typeface="楷体_GB2312" pitchFamily="1" charset="-122"/>
              </a:rPr>
              <a:t>超过最适初长度，初长度不随前负荷增加而增加</a:t>
            </a:r>
            <a:endParaRPr lang="en-US" altLang="zh-CN" b="1" dirty="0">
              <a:solidFill>
                <a:srgbClr val="000099"/>
              </a:solidFill>
              <a:latin typeface="Times New Roman" panose="02020603050405020304" pitchFamily="18" charset="0"/>
              <a:ea typeface="楷体_GB2312" pitchFamily="1" charset="-122"/>
            </a:endParaRPr>
          </a:p>
          <a:p>
            <a:pPr>
              <a:spcBef>
                <a:spcPct val="50000"/>
              </a:spcBef>
            </a:pPr>
            <a:r>
              <a:rPr lang="zh-CN" altLang="en-US" sz="2400" b="1" dirty="0">
                <a:solidFill>
                  <a:srgbClr val="C00000"/>
                </a:solidFill>
                <a:latin typeface="Times New Roman" panose="02020603050405020304" pitchFamily="18" charset="0"/>
                <a:ea typeface="楷体_GB2312" pitchFamily="1" charset="-122"/>
              </a:rPr>
              <a:t>原因：心肌可伸展性小</a:t>
            </a:r>
          </a:p>
          <a:p>
            <a:pPr>
              <a:spcBef>
                <a:spcPct val="50000"/>
              </a:spcBef>
              <a:buClr>
                <a:srgbClr val="FF0000"/>
              </a:buClr>
              <a:buSzPct val="65000"/>
              <a:buFont typeface="Wingdings" panose="05000000000000000000" pitchFamily="2" charset="2"/>
              <a:buChar char="Ø"/>
            </a:pPr>
            <a:r>
              <a:rPr lang="zh-CN" altLang="en-US" sz="2400" b="1" dirty="0">
                <a:solidFill>
                  <a:srgbClr val="000099"/>
                </a:solidFill>
                <a:latin typeface="Times New Roman" panose="02020603050405020304" pitchFamily="18" charset="0"/>
                <a:ea typeface="楷体_GB2312" pitchFamily="1" charset="-122"/>
              </a:rPr>
              <a:t>连接蛋白的粘弹性：</a:t>
            </a:r>
            <a:r>
              <a:rPr lang="zh-CN" altLang="en-US" sz="2400" b="1" dirty="0">
                <a:solidFill>
                  <a:srgbClr val="000099"/>
                </a:solidFill>
                <a:latin typeface="黑体" panose="02010609060101010101" pitchFamily="49" charset="-122"/>
                <a:ea typeface="黑体" panose="02010609060101010101" pitchFamily="49" charset="-122"/>
              </a:rPr>
              <a:t>心肌肌小节内存在</a:t>
            </a:r>
            <a:r>
              <a:rPr lang="zh-CN" altLang="en-US" sz="2400" b="1" dirty="0">
                <a:solidFill>
                  <a:srgbClr val="FF0000"/>
                </a:solidFill>
                <a:latin typeface="黑体" panose="02010609060101010101" pitchFamily="49" charset="-122"/>
                <a:ea typeface="黑体" panose="02010609060101010101" pitchFamily="49" charset="-122"/>
              </a:rPr>
              <a:t>连接蛋白</a:t>
            </a:r>
            <a:r>
              <a:rPr lang="zh-CN" altLang="en-US" sz="2400" b="1" dirty="0">
                <a:solidFill>
                  <a:srgbClr val="000099"/>
                </a:solidFill>
                <a:latin typeface="黑体" panose="02010609060101010101" pitchFamily="49" charset="-122"/>
                <a:ea typeface="黑体" panose="02010609060101010101" pitchFamily="49" charset="-122"/>
              </a:rPr>
              <a:t>，将肌球蛋白固定在肌小节的</a:t>
            </a:r>
            <a:r>
              <a:rPr lang="en-US" altLang="zh-CN" sz="2400" b="1" dirty="0">
                <a:solidFill>
                  <a:srgbClr val="000099"/>
                </a:solidFill>
                <a:latin typeface="黑体" panose="02010609060101010101" pitchFamily="49" charset="-122"/>
                <a:ea typeface="黑体" panose="02010609060101010101" pitchFamily="49" charset="-122"/>
              </a:rPr>
              <a:t>Z</a:t>
            </a:r>
            <a:r>
              <a:rPr lang="zh-CN" altLang="en-US" sz="2400" b="1" dirty="0">
                <a:solidFill>
                  <a:srgbClr val="000099"/>
                </a:solidFill>
                <a:latin typeface="黑体" panose="02010609060101010101" pitchFamily="49" charset="-122"/>
                <a:ea typeface="黑体" panose="02010609060101010101" pitchFamily="49" charset="-122"/>
              </a:rPr>
              <a:t>线上，并具有很强的黏弹性，</a:t>
            </a:r>
            <a:r>
              <a:rPr lang="zh-CN" altLang="en-US" sz="2400" b="1" dirty="0">
                <a:solidFill>
                  <a:srgbClr val="FF0000"/>
                </a:solidFill>
                <a:latin typeface="黑体" panose="02010609060101010101" pitchFamily="49" charset="-122"/>
                <a:ea typeface="黑体" panose="02010609060101010101" pitchFamily="49" charset="-122"/>
              </a:rPr>
              <a:t>限制肌小节的被动拉长</a:t>
            </a:r>
            <a:endParaRPr lang="zh-CN" altLang="en-US" sz="2400" b="1" dirty="0">
              <a:solidFill>
                <a:srgbClr val="000099"/>
              </a:solidFill>
              <a:latin typeface="Times New Roman" panose="02020603050405020304" pitchFamily="18" charset="0"/>
              <a:ea typeface="楷体_GB2312" pitchFamily="1" charset="-122"/>
            </a:endParaRPr>
          </a:p>
          <a:p>
            <a:pPr>
              <a:spcBef>
                <a:spcPct val="50000"/>
              </a:spcBef>
              <a:buClr>
                <a:srgbClr val="FF0000"/>
              </a:buClr>
              <a:buSzPct val="65000"/>
              <a:buFont typeface="Wingdings" panose="05000000000000000000" pitchFamily="2" charset="2"/>
              <a:buChar char="Ø"/>
            </a:pPr>
            <a:r>
              <a:rPr lang="zh-CN" altLang="en-US" sz="2400" b="1" dirty="0">
                <a:solidFill>
                  <a:srgbClr val="000099"/>
                </a:solidFill>
                <a:latin typeface="Times New Roman" panose="02020603050405020304" pitchFamily="18" charset="0"/>
                <a:ea typeface="楷体_GB2312" pitchFamily="1" charset="-122"/>
              </a:rPr>
              <a:t>心肌间质有大量胶原纤维</a:t>
            </a:r>
          </a:p>
          <a:p>
            <a:pPr>
              <a:spcBef>
                <a:spcPct val="50000"/>
              </a:spcBef>
              <a:buClr>
                <a:srgbClr val="FF0000"/>
              </a:buClr>
              <a:buSzPct val="65000"/>
              <a:buFont typeface="Wingdings" panose="05000000000000000000" pitchFamily="2" charset="2"/>
              <a:buChar char="Ø"/>
            </a:pPr>
            <a:r>
              <a:rPr lang="zh-CN" altLang="en-US" sz="2400" b="1" dirty="0">
                <a:solidFill>
                  <a:srgbClr val="000099"/>
                </a:solidFill>
                <a:latin typeface="Times New Roman" panose="02020603050405020304" pitchFamily="18" charset="0"/>
                <a:ea typeface="楷体_GB2312" pitchFamily="1" charset="-122"/>
              </a:rPr>
              <a:t>心室肌多层，走向交叉</a:t>
            </a:r>
          </a:p>
          <a:p>
            <a:pPr>
              <a:spcBef>
                <a:spcPct val="50000"/>
              </a:spcBef>
            </a:pPr>
            <a:endParaRPr lang="zh-CN" altLang="en-US" b="1" dirty="0">
              <a:solidFill>
                <a:srgbClr val="000099"/>
              </a:solidFill>
              <a:latin typeface="Times New Roman" panose="02020603050405020304" pitchFamily="18" charset="0"/>
              <a:ea typeface="楷体_GB2312" pitchFamily="1" charset="-122"/>
            </a:endParaRP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827088" y="260350"/>
            <a:ext cx="7239000" cy="1143000"/>
          </a:xfrm>
        </p:spPr>
        <p:txBody>
          <a:bodyPr vert="horz" wrap="square" lIns="92075" tIns="46038" rIns="92075" bIns="46038" anchor="ctr"/>
          <a:lstStyle/>
          <a:p>
            <a:r>
              <a:rPr lang="zh-CN" altLang="en-US" sz="3800" dirty="0">
                <a:solidFill>
                  <a:srgbClr val="000099"/>
                </a:solidFill>
                <a:latin typeface="Times New Roman" panose="02020603050405020304" pitchFamily="18" charset="0"/>
                <a:ea typeface="黑体" panose="02010609060101010101" pitchFamily="49" charset="-122"/>
              </a:rPr>
              <a:t>（二）</a:t>
            </a:r>
            <a:r>
              <a:rPr lang="en-US" altLang="zh-CN" sz="3800" dirty="0">
                <a:solidFill>
                  <a:srgbClr val="000099"/>
                </a:solidFill>
                <a:latin typeface="Times New Roman" panose="02020603050405020304" pitchFamily="18" charset="0"/>
                <a:ea typeface="隶书" pitchFamily="49" charset="-122"/>
              </a:rPr>
              <a:t>Afterload </a:t>
            </a:r>
            <a:r>
              <a:rPr lang="zh-CN" altLang="en-US" sz="3800" dirty="0">
                <a:solidFill>
                  <a:srgbClr val="FF0000"/>
                </a:solidFill>
                <a:latin typeface="Times New Roman" panose="02020603050405020304" pitchFamily="18" charset="0"/>
                <a:ea typeface="黑体" panose="02010609060101010101" pitchFamily="49" charset="-122"/>
              </a:rPr>
              <a:t>后负荷</a:t>
            </a:r>
          </a:p>
        </p:txBody>
      </p:sp>
      <p:sp>
        <p:nvSpPr>
          <p:cNvPr id="47107" name="Rectangle 3"/>
          <p:cNvSpPr>
            <a:spLocks noRot="1"/>
          </p:cNvSpPr>
          <p:nvPr/>
        </p:nvSpPr>
        <p:spPr>
          <a:xfrm>
            <a:off x="107950" y="1357630"/>
            <a:ext cx="8640514" cy="2798445"/>
          </a:xfrm>
          <a:prstGeom prst="rect">
            <a:avLst/>
          </a:prstGeom>
          <a:noFill/>
          <a:ln w="9525">
            <a:noFill/>
          </a:ln>
        </p:spPr>
        <p:txBody>
          <a:bodyPr/>
          <a:lstStyle/>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000099"/>
                </a:solidFill>
                <a:latin typeface="微软雅黑" panose="020B0503020204020204" pitchFamily="34" charset="-122"/>
                <a:ea typeface="微软雅黑" panose="020B0503020204020204" pitchFamily="34" charset="-122"/>
              </a:rPr>
              <a:t>肌肉</a:t>
            </a:r>
            <a:r>
              <a:rPr lang="zh-CN" altLang="en-US" b="1" dirty="0">
                <a:solidFill>
                  <a:srgbClr val="FF0000"/>
                </a:solidFill>
                <a:latin typeface="微软雅黑" panose="020B0503020204020204" pitchFamily="34" charset="-122"/>
                <a:ea typeface="微软雅黑" panose="020B0503020204020204" pitchFamily="34" charset="-122"/>
              </a:rPr>
              <a:t>开始收缩</a:t>
            </a:r>
            <a:r>
              <a:rPr lang="zh-CN" altLang="en-US" b="1" dirty="0">
                <a:solidFill>
                  <a:srgbClr val="000099"/>
                </a:solidFill>
                <a:latin typeface="微软雅黑" panose="020B0503020204020204" pitchFamily="34" charset="-122"/>
                <a:ea typeface="微软雅黑" panose="020B0503020204020204" pitchFamily="34" charset="-122"/>
              </a:rPr>
              <a:t>时遇到的阻力。</a:t>
            </a: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000099"/>
                </a:solidFill>
                <a:latin typeface="微软雅黑" panose="020B0503020204020204" pitchFamily="34" charset="-122"/>
                <a:ea typeface="微软雅黑" panose="020B0503020204020204" pitchFamily="34" charset="-122"/>
              </a:rPr>
              <a:t>对于左心室而言，后负荷就是</a:t>
            </a:r>
            <a:r>
              <a:rPr lang="zh-CN" altLang="en-US" b="1" dirty="0">
                <a:solidFill>
                  <a:srgbClr val="FF0000"/>
                </a:solidFill>
                <a:latin typeface="微软雅黑" panose="020B0503020204020204" pitchFamily="34" charset="-122"/>
                <a:ea typeface="微软雅黑" panose="020B0503020204020204" pitchFamily="34" charset="-122"/>
              </a:rPr>
              <a:t>主动脉压</a:t>
            </a:r>
            <a:r>
              <a:rPr lang="zh-CN" altLang="en-US" b="1" dirty="0">
                <a:solidFill>
                  <a:srgbClr val="000099"/>
                </a:solidFill>
                <a:latin typeface="微软雅黑" panose="020B0503020204020204" pitchFamily="34" charset="-122"/>
                <a:ea typeface="微软雅黑" panose="020B0503020204020204" pitchFamily="34" charset="-122"/>
              </a:rPr>
              <a:t>。</a:t>
            </a: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FF0000"/>
                </a:solidFill>
                <a:latin typeface="微软雅黑" panose="020B0503020204020204" pitchFamily="34" charset="-122"/>
                <a:ea typeface="微软雅黑" panose="020B0503020204020204" pitchFamily="34" charset="-122"/>
              </a:rPr>
              <a:t>主动脉压</a:t>
            </a:r>
            <a:r>
              <a:rPr lang="zh-CN" altLang="en-US" b="1" dirty="0">
                <a:solidFill>
                  <a:srgbClr val="000099"/>
                </a:solidFill>
                <a:latin typeface="微软雅黑" panose="020B0503020204020204" pitchFamily="34" charset="-122"/>
                <a:ea typeface="微软雅黑" panose="020B0503020204020204" pitchFamily="34" charset="-122"/>
              </a:rPr>
              <a:t>过高，即后负荷过大，心室等容收缩期长，心肌缩短的程度与速度降低，射血速度减慢，</a:t>
            </a:r>
            <a:r>
              <a:rPr lang="zh-CN" altLang="en-US" b="1" dirty="0">
                <a:solidFill>
                  <a:srgbClr val="FF0000"/>
                </a:solidFill>
                <a:latin typeface="微软雅黑" panose="020B0503020204020204" pitchFamily="34" charset="-122"/>
                <a:ea typeface="微软雅黑" panose="020B0503020204020204" pitchFamily="34" charset="-122"/>
              </a:rPr>
              <a:t>搏出量</a:t>
            </a:r>
            <a:r>
              <a:rPr lang="zh-CN" altLang="en-US" b="1" dirty="0">
                <a:solidFill>
                  <a:srgbClr val="000099"/>
                </a:solidFill>
                <a:latin typeface="微软雅黑" panose="020B0503020204020204" pitchFamily="34" charset="-122"/>
                <a:ea typeface="微软雅黑" panose="020B0503020204020204" pitchFamily="34" charset="-122"/>
              </a:rPr>
              <a:t>减少。</a:t>
            </a: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000099"/>
                </a:solidFill>
                <a:latin typeface="微软雅黑" panose="020B0503020204020204" pitchFamily="34" charset="-122"/>
                <a:ea typeface="微软雅黑" panose="020B0503020204020204" pitchFamily="34" charset="-122"/>
              </a:rPr>
              <a:t>高血压早期</a:t>
            </a:r>
            <a:r>
              <a:rPr lang="zh-CN" altLang="en-US" b="1" dirty="0">
                <a:solidFill>
                  <a:srgbClr val="FF0000"/>
                </a:solidFill>
                <a:latin typeface="微软雅黑" panose="020B0503020204020204" pitchFamily="34" charset="-122"/>
                <a:ea typeface="微软雅黑" panose="020B0503020204020204" pitchFamily="34" charset="-122"/>
                <a:sym typeface="+mn-ea"/>
              </a:rPr>
              <a:t>搏出量</a:t>
            </a:r>
            <a:r>
              <a:rPr lang="zh-CN" altLang="en-US" b="1" dirty="0">
                <a:solidFill>
                  <a:srgbClr val="000099"/>
                </a:solidFill>
                <a:latin typeface="微软雅黑" panose="020B0503020204020204" pitchFamily="34" charset="-122"/>
                <a:ea typeface="微软雅黑" panose="020B0503020204020204" pitchFamily="34" charset="-122"/>
              </a:rPr>
              <a:t>不一定减少，因异长自身调节</a:t>
            </a: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rgbClr val="FF0000"/>
                </a:solidFill>
                <a:latin typeface="微软雅黑" panose="020B0503020204020204" pitchFamily="34" charset="-122"/>
                <a:ea typeface="微软雅黑" panose="020B0503020204020204" pitchFamily="34" charset="-122"/>
                <a:sym typeface="+mn-ea"/>
              </a:rPr>
              <a:t>动脉压</a:t>
            </a:r>
            <a:r>
              <a:rPr lang="zh-CN" altLang="en-US" b="1" dirty="0">
                <a:solidFill>
                  <a:schemeClr val="bg2"/>
                </a:solidFill>
                <a:latin typeface="微软雅黑" panose="020B0503020204020204" pitchFamily="34" charset="-122"/>
                <a:ea typeface="微软雅黑" panose="020B0503020204020204" pitchFamily="34" charset="-122"/>
                <a:sym typeface="+mn-ea"/>
              </a:rPr>
              <a:t>持续升高→心室肌收缩长期加强→心肌肥厚</a:t>
            </a:r>
            <a:endParaRPr lang="en-US" altLang="zh-CN" b="1" dirty="0">
              <a:solidFill>
                <a:schemeClr val="bg2"/>
              </a:solidFill>
              <a:latin typeface="微软雅黑" panose="020B0503020204020204" pitchFamily="34" charset="-122"/>
              <a:ea typeface="微软雅黑" panose="020B0503020204020204" pitchFamily="34" charset="-122"/>
              <a:sym typeface="+mn-ea"/>
            </a:endParaRPr>
          </a:p>
          <a:p>
            <a:pPr marL="742950" lvl="1" indent="-285750" eaLnBrk="0" hangingPunct="0">
              <a:lnSpc>
                <a:spcPct val="120000"/>
              </a:lnSpc>
              <a:spcBef>
                <a:spcPct val="20000"/>
              </a:spcBef>
              <a:buClr>
                <a:schemeClr val="accent2"/>
              </a:buClr>
              <a:buSzPct val="70000"/>
              <a:buFont typeface="Wingdings" panose="05000000000000000000" pitchFamily="2" charset="2"/>
              <a:buChar char="n"/>
            </a:pPr>
            <a:r>
              <a:rPr lang="zh-CN" altLang="en-US" b="1" dirty="0">
                <a:solidFill>
                  <a:schemeClr val="bg2"/>
                </a:solidFill>
                <a:latin typeface="微软雅黑" panose="020B0503020204020204" pitchFamily="34" charset="-122"/>
                <a:ea typeface="微软雅黑" panose="020B0503020204020204" pitchFamily="34" charset="-122"/>
                <a:sym typeface="+mn-ea"/>
              </a:rPr>
              <a:t>→失代偿→泵血功能衰退→</a:t>
            </a:r>
            <a:r>
              <a:rPr lang="zh-CN" altLang="en-US" b="1" dirty="0">
                <a:solidFill>
                  <a:srgbClr val="FF0000"/>
                </a:solidFill>
                <a:latin typeface="微软雅黑" panose="020B0503020204020204" pitchFamily="34" charset="-122"/>
                <a:ea typeface="微软雅黑" panose="020B0503020204020204" pitchFamily="34" charset="-122"/>
                <a:sym typeface="+mn-ea"/>
              </a:rPr>
              <a:t>心力衰竭</a:t>
            </a:r>
            <a:endParaRPr lang="zh-CN" altLang="en-US" b="1" dirty="0">
              <a:solidFill>
                <a:srgbClr val="000099"/>
              </a:solidFill>
              <a:latin typeface="微软雅黑" panose="020B0503020204020204" pitchFamily="34" charset="-122"/>
              <a:ea typeface="微软雅黑" panose="020B0503020204020204" pitchFamily="34" charset="-122"/>
            </a:endParaRPr>
          </a:p>
        </p:txBody>
      </p:sp>
      <p:pic>
        <p:nvPicPr>
          <p:cNvPr id="4" name="Picture 3" descr="4-15">
            <a:extLst>
              <a:ext uri="{FF2B5EF4-FFF2-40B4-BE49-F238E27FC236}">
                <a16:creationId xmlns:a16="http://schemas.microsoft.com/office/drawing/2014/main" id="{2575C590-6A0D-4947-B325-5557987BB6E2}"/>
              </a:ext>
            </a:extLst>
          </p:cNvPr>
          <p:cNvPicPr>
            <a:picLocks noChangeAspect="1"/>
          </p:cNvPicPr>
          <p:nvPr/>
        </p:nvPicPr>
        <p:blipFill>
          <a:blip r:embed="rId2"/>
          <a:stretch>
            <a:fillRect/>
          </a:stretch>
        </p:blipFill>
        <p:spPr>
          <a:xfrm>
            <a:off x="5909452" y="4585604"/>
            <a:ext cx="2839012" cy="2272396"/>
          </a:xfrm>
          <a:prstGeom prst="rect">
            <a:avLst/>
          </a:prstGeom>
          <a:noFill/>
          <a:ln w="9525">
            <a:noFill/>
          </a:ln>
        </p:spPr>
      </p:pic>
      <p:sp>
        <p:nvSpPr>
          <p:cNvPr id="6" name="文本框 5">
            <a:extLst>
              <a:ext uri="{FF2B5EF4-FFF2-40B4-BE49-F238E27FC236}">
                <a16:creationId xmlns:a16="http://schemas.microsoft.com/office/drawing/2014/main" id="{CBDA332A-117C-4B1E-A8E4-2372A7656C70}"/>
              </a:ext>
            </a:extLst>
          </p:cNvPr>
          <p:cNvSpPr txBox="1"/>
          <p:nvPr/>
        </p:nvSpPr>
        <p:spPr>
          <a:xfrm>
            <a:off x="2123728" y="5253355"/>
            <a:ext cx="5661117" cy="904863"/>
          </a:xfrm>
          <a:prstGeom prst="rect">
            <a:avLst/>
          </a:prstGeom>
          <a:noFill/>
        </p:spPr>
        <p:txBody>
          <a:bodyPr wrap="square">
            <a:spAutoFit/>
          </a:bodyPr>
          <a:lstStyle/>
          <a:p>
            <a:pPr marL="742950" lvl="1" indent="-285750">
              <a:spcBef>
                <a:spcPct val="20000"/>
              </a:spcBef>
              <a:buClr>
                <a:schemeClr val="accent2"/>
              </a:buClr>
              <a:buSzPct val="70000"/>
            </a:pPr>
            <a:r>
              <a:rPr lang="zh-CN" altLang="en-US" sz="2400" b="1" dirty="0">
                <a:solidFill>
                  <a:srgbClr val="000099"/>
                </a:solidFill>
                <a:latin typeface="Garamond" panose="02020404030301010803" pitchFamily="18" charset="0"/>
              </a:rPr>
              <a:t>动脉压 </a:t>
            </a:r>
            <a:r>
              <a:rPr lang="en-US" altLang="zh-CN" sz="2400" b="1" dirty="0">
                <a:solidFill>
                  <a:srgbClr val="000099"/>
                </a:solidFill>
                <a:latin typeface="Times New Roman" panose="02020603050405020304" pitchFamily="18" charset="0"/>
              </a:rPr>
              <a:t>80-170 mmHg</a:t>
            </a:r>
          </a:p>
          <a:p>
            <a:pPr marL="742950" lvl="1" indent="-285750" eaLnBrk="0" hangingPunct="0">
              <a:spcBef>
                <a:spcPct val="20000"/>
              </a:spcBef>
              <a:buClr>
                <a:schemeClr val="accent2"/>
              </a:buClr>
              <a:buSzPct val="70000"/>
              <a:buFont typeface="Wingdings" panose="05000000000000000000" pitchFamily="2" charset="2"/>
            </a:pPr>
            <a:r>
              <a:rPr lang="en-US" altLang="zh-CN" sz="2400" b="1" dirty="0">
                <a:solidFill>
                  <a:srgbClr val="000099"/>
                </a:solidFill>
                <a:latin typeface="Times New Roman" panose="02020603050405020304" pitchFamily="18" charset="0"/>
              </a:rPr>
              <a:t>             &gt; 170 mmHg</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p:nvPr/>
        </p:nvSpPr>
        <p:spPr>
          <a:xfrm>
            <a:off x="609600" y="762000"/>
            <a:ext cx="2514600" cy="366713"/>
          </a:xfrm>
          <a:prstGeom prst="rect">
            <a:avLst/>
          </a:prstGeom>
          <a:noFill/>
          <a:ln w="9525">
            <a:noFill/>
          </a:ln>
        </p:spPr>
        <p:txBody>
          <a:bodyPr lIns="92075" tIns="46038" rIns="92075" bIns="46038">
            <a:spAutoFit/>
          </a:bodyPr>
          <a:lstStyle/>
          <a:p>
            <a:pPr>
              <a:spcBef>
                <a:spcPct val="50000"/>
              </a:spcBef>
            </a:pPr>
            <a:endParaRPr lang="zh-CN" altLang="zh-CN" dirty="0">
              <a:solidFill>
                <a:srgbClr val="000099"/>
              </a:solidFill>
              <a:latin typeface="Arial" panose="020B0604020202020204" pitchFamily="34" charset="0"/>
            </a:endParaRPr>
          </a:p>
        </p:txBody>
      </p:sp>
      <p:sp>
        <p:nvSpPr>
          <p:cNvPr id="53251" name="Rectangle 3"/>
          <p:cNvSpPr/>
          <p:nvPr/>
        </p:nvSpPr>
        <p:spPr>
          <a:xfrm>
            <a:off x="179388" y="260350"/>
            <a:ext cx="8964612" cy="1057275"/>
          </a:xfrm>
          <a:prstGeom prst="rect">
            <a:avLst/>
          </a:prstGeom>
          <a:noFill/>
          <a:ln w="9525">
            <a:noFill/>
          </a:ln>
        </p:spPr>
        <p:txBody>
          <a:bodyPr lIns="92075" tIns="46038" rIns="92075" bIns="46038" anchor="ctr"/>
          <a:lstStyle/>
          <a:p>
            <a:pPr algn="ctr" eaLnBrk="0" hangingPunct="0"/>
            <a:r>
              <a:rPr lang="zh-CN" altLang="en-US" sz="3200" b="1" dirty="0">
                <a:solidFill>
                  <a:srgbClr val="FF0000"/>
                </a:solidFill>
                <a:latin typeface="Times New Roman" panose="02020603050405020304" pitchFamily="18" charset="0"/>
                <a:ea typeface="楷体_GB2312" pitchFamily="1" charset="-122"/>
              </a:rPr>
              <a:t>（三）心肌收缩能力</a:t>
            </a:r>
            <a:r>
              <a:rPr lang="en-US" altLang="zh-CN" sz="3200" b="1" dirty="0">
                <a:solidFill>
                  <a:srgbClr val="FF0000"/>
                </a:solidFill>
                <a:latin typeface="Times New Roman" panose="02020603050405020304" pitchFamily="18" charset="0"/>
              </a:rPr>
              <a:t>-</a:t>
            </a:r>
            <a:r>
              <a:rPr lang="zh-CN" altLang="en-US" sz="3200" b="1" dirty="0">
                <a:solidFill>
                  <a:srgbClr val="FF0000"/>
                </a:solidFill>
                <a:latin typeface="Times New Roman" panose="02020603050405020304" pitchFamily="18" charset="0"/>
              </a:rPr>
              <a:t> </a:t>
            </a:r>
            <a:r>
              <a:rPr lang="zh-CN" altLang="en-US" sz="3200" b="1" dirty="0">
                <a:solidFill>
                  <a:srgbClr val="FF0000"/>
                </a:solidFill>
                <a:latin typeface="Times New Roman" panose="02020603050405020304" pitchFamily="18" charset="0"/>
                <a:ea typeface="楷体_GB2312" pitchFamily="1" charset="-122"/>
              </a:rPr>
              <a:t>等长自身调节</a:t>
            </a:r>
            <a:endParaRPr lang="en-US" altLang="zh-CN" sz="3200" b="1" dirty="0">
              <a:solidFill>
                <a:srgbClr val="FF0000"/>
              </a:solidFill>
              <a:latin typeface="Times New Roman" panose="02020603050405020304" pitchFamily="18" charset="0"/>
              <a:ea typeface="楷体_GB2312" pitchFamily="1" charset="-122"/>
            </a:endParaRPr>
          </a:p>
          <a:p>
            <a:pPr algn="ctr" eaLnBrk="0" hangingPunct="0"/>
            <a:r>
              <a:rPr lang="zh-CN" altLang="en-US" sz="3200" b="1" dirty="0">
                <a:solidFill>
                  <a:srgbClr val="FF0000"/>
                </a:solidFill>
                <a:latin typeface="Times New Roman" panose="02020603050405020304" pitchFamily="18" charset="0"/>
              </a:rPr>
              <a:t>（</a:t>
            </a:r>
            <a:r>
              <a:rPr lang="en-US" altLang="zh-CN" sz="3200" b="1" dirty="0">
                <a:solidFill>
                  <a:srgbClr val="FF0000"/>
                </a:solidFill>
                <a:latin typeface="Times New Roman" panose="02020603050405020304" pitchFamily="18" charset="0"/>
              </a:rPr>
              <a:t>homometric regulation</a:t>
            </a:r>
            <a:r>
              <a:rPr lang="zh-CN" altLang="en-US" sz="3200" b="1" dirty="0">
                <a:solidFill>
                  <a:srgbClr val="FF0000"/>
                </a:solidFill>
                <a:latin typeface="Times New Roman" panose="02020603050405020304" pitchFamily="18" charset="0"/>
              </a:rPr>
              <a:t>）</a:t>
            </a:r>
            <a:r>
              <a:rPr lang="zh-CN" altLang="en-US" sz="3200" b="1" dirty="0">
                <a:solidFill>
                  <a:srgbClr val="000099"/>
                </a:solidFill>
                <a:latin typeface="Garamond" panose="02020404030301010803" pitchFamily="18" charset="0"/>
              </a:rPr>
              <a:t> </a:t>
            </a:r>
          </a:p>
        </p:txBody>
      </p:sp>
      <p:sp>
        <p:nvSpPr>
          <p:cNvPr id="163844" name="Rectangle 4"/>
          <p:cNvSpPr>
            <a:spLocks noChangeArrowheads="1"/>
          </p:cNvSpPr>
          <p:nvPr/>
        </p:nvSpPr>
        <p:spPr bwMode="auto">
          <a:xfrm>
            <a:off x="250825" y="1412875"/>
            <a:ext cx="4465638" cy="5256213"/>
          </a:xfrm>
          <a:prstGeom prst="rect">
            <a:avLst/>
          </a:prstGeom>
          <a:noFill/>
          <a:ln w="9525">
            <a:noFill/>
            <a:miter lim="800000"/>
          </a:ln>
          <a:effectLst/>
        </p:spPr>
        <p:txBody>
          <a:bodyPr lIns="0" tIns="46038" rIns="0" bIns="46038"/>
          <a:lstStyle/>
          <a:p>
            <a:pPr marL="342900" marR="0" lvl="0" indent="-342900" algn="l" defTabSz="914400" rtl="0" eaLnBrk="0" fontAlgn="base" latinLnBrk="0" hangingPunct="0">
              <a:lnSpc>
                <a:spcPct val="130000"/>
              </a:lnSpc>
              <a:spcBef>
                <a:spcPct val="30000"/>
              </a:spcBef>
              <a:spcAft>
                <a:spcPct val="0"/>
              </a:spcAft>
              <a:buClr>
                <a:schemeClr val="hlink"/>
              </a:buClr>
              <a:buSzPct val="70000"/>
              <a:buFont typeface="Wingdings" panose="05000000000000000000" pitchFamily="2" charset="2"/>
              <a:buChar char="n"/>
              <a:defRPr/>
            </a:pP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心肌不依赖于前负荷和后负荷而能改变其力学活动的内在特性，称为</a:t>
            </a:r>
            <a:r>
              <a:rPr kumimoji="0" lang="zh-CN" altLang="en-US"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心肌收缩能力</a:t>
            </a: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a:t>
            </a:r>
          </a:p>
          <a:p>
            <a:pPr marL="342900" marR="0" lvl="0" indent="-342900" algn="l" defTabSz="914400" rtl="0" eaLnBrk="0" fontAlgn="base" latinLnBrk="0" hangingPunct="0">
              <a:lnSpc>
                <a:spcPct val="130000"/>
              </a:lnSpc>
              <a:spcBef>
                <a:spcPct val="30000"/>
              </a:spcBef>
              <a:spcAft>
                <a:spcPct val="0"/>
              </a:spcAft>
              <a:buClr>
                <a:schemeClr val="hlink"/>
              </a:buClr>
              <a:buSzPct val="70000"/>
              <a:buFont typeface="Wingdings" panose="05000000000000000000" pitchFamily="2" charset="2"/>
              <a:buChar char="n"/>
              <a:defRPr/>
            </a:pP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通过</a:t>
            </a:r>
            <a:r>
              <a:rPr kumimoji="0" lang="zh-CN" altLang="en-US"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收缩能力</a:t>
            </a: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这个与初长度无关的心肌内在功能状态的改变而实现对心脏泵血功能的调节称为</a:t>
            </a:r>
            <a:r>
              <a:rPr kumimoji="0" lang="zh-CN" altLang="en-US"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等长自身调节</a:t>
            </a:r>
            <a:r>
              <a:rPr kumimoji="0" lang="zh-CN" altLang="en-US"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Garamond" panose="02020404030301010803" pitchFamily="18" charset="0"/>
                <a:ea typeface="楷体_GB2312" pitchFamily="1" charset="-122"/>
                <a:cs typeface="+mn-cs"/>
              </a:rPr>
              <a:t>。</a:t>
            </a:r>
          </a:p>
        </p:txBody>
      </p:sp>
      <p:pic>
        <p:nvPicPr>
          <p:cNvPr id="53253" name="Picture 5"/>
          <p:cNvPicPr/>
          <p:nvPr/>
        </p:nvPicPr>
        <p:blipFill>
          <a:blip r:embed="rId3"/>
          <a:stretch>
            <a:fillRect/>
          </a:stretch>
        </p:blipFill>
        <p:spPr>
          <a:xfrm>
            <a:off x="4824413" y="2133600"/>
            <a:ext cx="4165600" cy="3654425"/>
          </a:xfrm>
          <a:prstGeom prst="rect">
            <a:avLst/>
          </a:prstGeom>
          <a:noFill/>
          <a:ln w="9525">
            <a:noFill/>
          </a:ln>
        </p:spPr>
      </p:pic>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idx="1"/>
          </p:nvPr>
        </p:nvSpPr>
        <p:spPr>
          <a:xfrm>
            <a:off x="342900" y="1143000"/>
            <a:ext cx="8693596" cy="3798168"/>
          </a:xfrm>
        </p:spPr>
        <p:txBody>
          <a:bodyPr vert="horz" wrap="square" lIns="92075" tIns="46038" rIns="92075" bIns="46038" anchor="t"/>
          <a:lstStyle/>
          <a:p>
            <a:pPr>
              <a:lnSpc>
                <a:spcPts val="3000"/>
              </a:lnSpc>
              <a:spcBef>
                <a:spcPct val="50000"/>
              </a:spcBef>
              <a:buNone/>
            </a:pPr>
            <a:r>
              <a:rPr lang="zh-CN" altLang="en-US" sz="2400" b="1" dirty="0">
                <a:solidFill>
                  <a:srgbClr val="000099"/>
                </a:solidFill>
                <a:latin typeface="微软雅黑" panose="020B0503020204020204" pitchFamily="34" charset="-122"/>
                <a:ea typeface="微软雅黑" panose="020B0503020204020204" pitchFamily="34" charset="-122"/>
              </a:rPr>
              <a:t>受兴奋</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收缩耦联和肌丝滑行过程中各个环节的影响</a:t>
            </a:r>
          </a:p>
          <a:p>
            <a:pPr>
              <a:lnSpc>
                <a:spcPts val="3000"/>
              </a:lnSpc>
              <a:spcBef>
                <a:spcPct val="50000"/>
              </a:spcBef>
              <a:buNone/>
            </a:pPr>
            <a:r>
              <a:rPr lang="en-US" altLang="zh-CN" sz="2400" b="1" dirty="0">
                <a:solidFill>
                  <a:srgbClr val="FF0000"/>
                </a:solidFill>
                <a:latin typeface="微软雅黑" panose="020B0503020204020204" pitchFamily="34" charset="-122"/>
                <a:ea typeface="微软雅黑" panose="020B0503020204020204" pitchFamily="34" charset="-122"/>
              </a:rPr>
              <a:t>(1) </a:t>
            </a:r>
            <a:r>
              <a:rPr lang="zh-CN" altLang="en-US" sz="2400" b="1" dirty="0">
                <a:solidFill>
                  <a:srgbClr val="FF0000"/>
                </a:solidFill>
                <a:latin typeface="微软雅黑" panose="020B0503020204020204" pitchFamily="34" charset="-122"/>
                <a:ea typeface="微软雅黑" panose="020B0503020204020204" pitchFamily="34" charset="-122"/>
              </a:rPr>
              <a:t>活化横桥的数目</a:t>
            </a:r>
            <a:r>
              <a:rPr lang="zh-CN" altLang="en-US" sz="2400" b="1" dirty="0">
                <a:solidFill>
                  <a:srgbClr val="000099"/>
                </a:solidFill>
                <a:latin typeface="微软雅黑" panose="020B0503020204020204" pitchFamily="34" charset="-122"/>
                <a:ea typeface="微软雅黑" panose="020B0503020204020204" pitchFamily="34" charset="-122"/>
              </a:rPr>
              <a:t>：活化横桥和最大横桥数目的比例，取决于</a:t>
            </a:r>
          </a:p>
          <a:p>
            <a:pPr>
              <a:lnSpc>
                <a:spcPts val="3000"/>
              </a:lnSpc>
              <a:spcBef>
                <a:spcPct val="50000"/>
              </a:spcBef>
              <a:buNone/>
            </a:pPr>
            <a:r>
              <a:rPr lang="zh-CN" altLang="en-US" sz="2400" b="1" dirty="0">
                <a:solidFill>
                  <a:srgbClr val="000099"/>
                </a:solidFill>
                <a:latin typeface="微软雅黑" panose="020B0503020204020204" pitchFamily="34" charset="-122"/>
                <a:ea typeface="微软雅黑" panose="020B0503020204020204" pitchFamily="34" charset="-122"/>
              </a:rPr>
              <a:t>         </a:t>
            </a:r>
            <a:r>
              <a:rPr lang="en-US" altLang="zh-CN" sz="2400" b="1" dirty="0">
                <a:solidFill>
                  <a:srgbClr val="000099"/>
                </a:solidFill>
                <a:latin typeface="微软雅黑" panose="020B0503020204020204" pitchFamily="34" charset="-122"/>
                <a:ea typeface="微软雅黑" panose="020B0503020204020204" pitchFamily="34" charset="-122"/>
              </a:rPr>
              <a:t>a) </a:t>
            </a:r>
            <a:r>
              <a:rPr lang="zh-CN" altLang="en-US" sz="2400" b="1" dirty="0">
                <a:solidFill>
                  <a:srgbClr val="000099"/>
                </a:solidFill>
                <a:latin typeface="微软雅黑" panose="020B0503020204020204" pitchFamily="34" charset="-122"/>
                <a:ea typeface="微软雅黑" panose="020B0503020204020204" pitchFamily="34" charset="-122"/>
              </a:rPr>
              <a:t>兴奋后胞浆内</a:t>
            </a:r>
            <a:r>
              <a:rPr lang="en-US" altLang="zh-CN" sz="2400" b="1" dirty="0">
                <a:solidFill>
                  <a:srgbClr val="000099"/>
                </a:solidFill>
                <a:latin typeface="微软雅黑" panose="020B0503020204020204" pitchFamily="34" charset="-122"/>
                <a:ea typeface="微软雅黑" panose="020B0503020204020204" pitchFamily="34" charset="-122"/>
              </a:rPr>
              <a:t>Ca</a:t>
            </a:r>
            <a:r>
              <a:rPr lang="en-US" altLang="zh-CN" sz="2400" b="1" baseline="30000" dirty="0">
                <a:solidFill>
                  <a:srgbClr val="000099"/>
                </a:solidFill>
                <a:latin typeface="微软雅黑" panose="020B0503020204020204" pitchFamily="34" charset="-122"/>
                <a:ea typeface="微软雅黑" panose="020B0503020204020204" pitchFamily="34" charset="-122"/>
              </a:rPr>
              <a:t>2+</a:t>
            </a:r>
            <a:r>
              <a:rPr lang="zh-CN" altLang="en-US" sz="2400" b="1" dirty="0">
                <a:solidFill>
                  <a:srgbClr val="000099"/>
                </a:solidFill>
                <a:latin typeface="微软雅黑" panose="020B0503020204020204" pitchFamily="34" charset="-122"/>
                <a:ea typeface="微软雅黑" panose="020B0503020204020204" pitchFamily="34" charset="-122"/>
              </a:rPr>
              <a:t>浓度</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儿茶酚胺</a:t>
            </a:r>
            <a:r>
              <a:rPr lang="en-US" altLang="zh-CN" sz="2400" b="1" dirty="0">
                <a:solidFill>
                  <a:srgbClr val="000099"/>
                </a:solidFill>
                <a:latin typeface="微软雅黑" panose="020B0503020204020204" pitchFamily="34" charset="-122"/>
                <a:ea typeface="微软雅黑" panose="020B0503020204020204" pitchFamily="34" charset="-122"/>
              </a:rPr>
              <a:t>) </a:t>
            </a:r>
          </a:p>
          <a:p>
            <a:pPr>
              <a:lnSpc>
                <a:spcPts val="3000"/>
              </a:lnSpc>
              <a:spcBef>
                <a:spcPct val="50000"/>
              </a:spcBef>
              <a:buNone/>
            </a:pPr>
            <a:r>
              <a:rPr lang="en-US" altLang="zh-CN" sz="2400" b="1" dirty="0">
                <a:solidFill>
                  <a:srgbClr val="000099"/>
                </a:solidFill>
                <a:latin typeface="微软雅黑" panose="020B0503020204020204" pitchFamily="34" charset="-122"/>
                <a:ea typeface="微软雅黑" panose="020B0503020204020204" pitchFamily="34" charset="-122"/>
              </a:rPr>
              <a:t>         b) </a:t>
            </a:r>
            <a:r>
              <a:rPr lang="zh-CN" altLang="en-US" sz="2400" b="1" dirty="0">
                <a:solidFill>
                  <a:srgbClr val="000099"/>
                </a:solidFill>
                <a:latin typeface="微软雅黑" panose="020B0503020204020204" pitchFamily="34" charset="-122"/>
                <a:ea typeface="微软雅黑" panose="020B0503020204020204" pitchFamily="34" charset="-122"/>
              </a:rPr>
              <a:t>肌钙蛋白对</a:t>
            </a:r>
            <a:r>
              <a:rPr lang="en-US" altLang="zh-CN" sz="2400" b="1" dirty="0">
                <a:solidFill>
                  <a:srgbClr val="000099"/>
                </a:solidFill>
                <a:latin typeface="微软雅黑" panose="020B0503020204020204" pitchFamily="34" charset="-122"/>
                <a:ea typeface="微软雅黑" panose="020B0503020204020204" pitchFamily="34" charset="-122"/>
              </a:rPr>
              <a:t>Ca</a:t>
            </a:r>
            <a:r>
              <a:rPr lang="en-US" altLang="zh-CN" sz="2400" b="1" baseline="30000" dirty="0">
                <a:solidFill>
                  <a:srgbClr val="000099"/>
                </a:solidFill>
                <a:latin typeface="微软雅黑" panose="020B0503020204020204" pitchFamily="34" charset="-122"/>
                <a:ea typeface="微软雅黑" panose="020B0503020204020204" pitchFamily="34" charset="-122"/>
              </a:rPr>
              <a:t>2+</a:t>
            </a:r>
            <a:r>
              <a:rPr lang="zh-CN" altLang="en-US" sz="2400" b="1" dirty="0">
                <a:solidFill>
                  <a:srgbClr val="000099"/>
                </a:solidFill>
                <a:latin typeface="微软雅黑" panose="020B0503020204020204" pitchFamily="34" charset="-122"/>
                <a:ea typeface="微软雅黑" panose="020B0503020204020204" pitchFamily="34" charset="-122"/>
              </a:rPr>
              <a:t>的亲和力</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钙增敏剂 ）</a:t>
            </a:r>
          </a:p>
          <a:p>
            <a:pPr>
              <a:lnSpc>
                <a:spcPts val="3000"/>
              </a:lnSpc>
              <a:spcBef>
                <a:spcPct val="50000"/>
              </a:spcBef>
              <a:buNone/>
            </a:pPr>
            <a:r>
              <a:rPr lang="en-US" altLang="zh-CN" sz="2400" b="1" dirty="0">
                <a:solidFill>
                  <a:srgbClr val="FF0000"/>
                </a:solidFill>
                <a:latin typeface="微软雅黑" panose="020B0503020204020204" pitchFamily="34" charset="-122"/>
                <a:ea typeface="微软雅黑" panose="020B0503020204020204" pitchFamily="34" charset="-122"/>
              </a:rPr>
              <a:t>(2) </a:t>
            </a:r>
            <a:r>
              <a:rPr lang="zh-CN" altLang="en-US" sz="2400" b="1" dirty="0">
                <a:solidFill>
                  <a:srgbClr val="FF0000"/>
                </a:solidFill>
                <a:latin typeface="微软雅黑" panose="020B0503020204020204" pitchFamily="34" charset="-122"/>
                <a:ea typeface="微软雅黑" panose="020B0503020204020204" pitchFamily="34" charset="-122"/>
              </a:rPr>
              <a:t>肌球蛋白</a:t>
            </a:r>
            <a:r>
              <a:rPr lang="en-US" altLang="zh-CN" sz="2400" b="1" dirty="0">
                <a:solidFill>
                  <a:srgbClr val="FF0000"/>
                </a:solidFill>
                <a:latin typeface="微软雅黑" panose="020B0503020204020204" pitchFamily="34" charset="-122"/>
                <a:ea typeface="微软雅黑" panose="020B0503020204020204" pitchFamily="34" charset="-122"/>
              </a:rPr>
              <a:t>ATP </a:t>
            </a:r>
            <a:r>
              <a:rPr lang="zh-CN" altLang="en-US" sz="2400" b="1" dirty="0">
                <a:solidFill>
                  <a:srgbClr val="FF0000"/>
                </a:solidFill>
                <a:latin typeface="微软雅黑" panose="020B0503020204020204" pitchFamily="34" charset="-122"/>
                <a:ea typeface="微软雅黑" panose="020B0503020204020204" pitchFamily="34" charset="-122"/>
              </a:rPr>
              <a:t>酶活性</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甲状腺激素、体育锻炼使其活性</a:t>
            </a:r>
            <a:r>
              <a:rPr lang="zh-CN" altLang="en-US" sz="24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b="1" dirty="0">
                <a:solidFill>
                  <a:srgbClr val="000099"/>
                </a:solidFill>
                <a:latin typeface="微软雅黑" panose="020B0503020204020204" pitchFamily="34" charset="-122"/>
                <a:ea typeface="微软雅黑" panose="020B0503020204020204" pitchFamily="34" charset="-122"/>
              </a:rPr>
              <a:t>）</a:t>
            </a:r>
          </a:p>
        </p:txBody>
      </p:sp>
      <p:sp>
        <p:nvSpPr>
          <p:cNvPr id="55299" name="Rectangle 3"/>
          <p:cNvSpPr/>
          <p:nvPr/>
        </p:nvSpPr>
        <p:spPr>
          <a:xfrm>
            <a:off x="762000" y="457200"/>
            <a:ext cx="7010400" cy="533400"/>
          </a:xfrm>
          <a:prstGeom prst="rect">
            <a:avLst/>
          </a:prstGeom>
          <a:noFill/>
          <a:ln w="9525">
            <a:noFill/>
          </a:ln>
        </p:spPr>
        <p:txBody>
          <a:bodyPr/>
          <a:lstStyle/>
          <a:p>
            <a:pPr marL="342900" indent="-342900" algn="ctr" eaLnBrk="0" hangingPunct="0">
              <a:lnSpc>
                <a:spcPct val="90000"/>
              </a:lnSpc>
              <a:spcBef>
                <a:spcPct val="50000"/>
              </a:spcBef>
              <a:buClr>
                <a:schemeClr val="hlink"/>
              </a:buClr>
              <a:buSzPct val="70000"/>
              <a:buFont typeface="Wingdings" panose="05000000000000000000" pitchFamily="2" charset="2"/>
            </a:pPr>
            <a:r>
              <a:rPr lang="zh-CN" altLang="en-US" sz="3200" b="1" dirty="0">
                <a:solidFill>
                  <a:srgbClr val="FF0000"/>
                </a:solidFill>
                <a:latin typeface="微软雅黑" panose="020B0503020204020204" pitchFamily="34" charset="-122"/>
                <a:ea typeface="微软雅黑" panose="020B0503020204020204" pitchFamily="34" charset="-122"/>
              </a:rPr>
              <a:t>影响心肌收缩能力的因素</a:t>
            </a:r>
          </a:p>
        </p:txBody>
      </p:sp>
      <p:pic>
        <p:nvPicPr>
          <p:cNvPr id="4" name="Picture 4">
            <a:extLst>
              <a:ext uri="{FF2B5EF4-FFF2-40B4-BE49-F238E27FC236}">
                <a16:creationId xmlns:a16="http://schemas.microsoft.com/office/drawing/2014/main" id="{4F9E8718-021F-40C6-9A79-9DCA572E9F80}"/>
              </a:ext>
            </a:extLst>
          </p:cNvPr>
          <p:cNvPicPr/>
          <p:nvPr/>
        </p:nvPicPr>
        <p:blipFill>
          <a:blip r:embed="rId2"/>
          <a:stretch>
            <a:fillRect/>
          </a:stretch>
        </p:blipFill>
        <p:spPr>
          <a:xfrm>
            <a:off x="2123728" y="4293096"/>
            <a:ext cx="5364088" cy="2425387"/>
          </a:xfrm>
          <a:prstGeom prst="rect">
            <a:avLst/>
          </a:prstGeom>
          <a:noFill/>
          <a:ln w="9525">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13</a:t>
            </a:fld>
            <a:endParaRPr lang="en-US" altLang="zh-CN" sz="1400" b="0" dirty="0">
              <a:ea typeface="宋体" panose="02010600030101010101" pitchFamily="2" charset="-122"/>
            </a:endParaRPr>
          </a:p>
        </p:txBody>
      </p:sp>
      <p:sp>
        <p:nvSpPr>
          <p:cNvPr id="100354"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心底</a:t>
            </a:r>
            <a:r>
              <a:rPr lang="zh-CN" altLang="en-US" dirty="0"/>
              <a:t> </a:t>
            </a:r>
          </a:p>
        </p:txBody>
      </p:sp>
      <p:sp>
        <p:nvSpPr>
          <p:cNvPr id="100355" name="Rectangle 3"/>
          <p:cNvSpPr>
            <a:spLocks noGrp="1"/>
          </p:cNvSpPr>
          <p:nvPr>
            <p:ph type="body" sz="half" idx="1"/>
          </p:nvPr>
        </p:nvSpPr>
        <p:spPr>
          <a:xfrm>
            <a:off x="468313" y="2017713"/>
            <a:ext cx="4524375"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朝向右后上方</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大部分由左心房，小部分由右心房构成</a:t>
            </a:r>
          </a:p>
        </p:txBody>
      </p:sp>
      <p:pic>
        <p:nvPicPr>
          <p:cNvPr id="100362" name="Picture 10" descr="心后面观"/>
          <p:cNvPicPr>
            <a:picLocks noChangeAspect="1"/>
          </p:cNvPicPr>
          <p:nvPr/>
        </p:nvPicPr>
        <p:blipFill>
          <a:blip r:embed="rId2">
            <a:lum bright="-12000" contrast="36000"/>
          </a:blip>
          <a:stretch>
            <a:fillRect/>
          </a:stretch>
        </p:blipFill>
        <p:spPr>
          <a:xfrm rot="617501">
            <a:off x="4859338" y="2133600"/>
            <a:ext cx="3394075" cy="4437063"/>
          </a:xfrm>
          <a:prstGeom prst="rect">
            <a:avLst/>
          </a:prstGeom>
          <a:noFill/>
          <a:ln w="9525">
            <a:noFill/>
          </a:ln>
        </p:spPr>
      </p:pic>
      <p:sp>
        <p:nvSpPr>
          <p:cNvPr id="100364" name="Freeform 12"/>
          <p:cNvSpPr/>
          <p:nvPr/>
        </p:nvSpPr>
        <p:spPr>
          <a:xfrm>
            <a:off x="5748338" y="3130550"/>
            <a:ext cx="2460625" cy="2278063"/>
          </a:xfrm>
          <a:custGeom>
            <a:avLst/>
            <a:gdLst>
              <a:gd name="txL" fmla="*/ 0 w 1550"/>
              <a:gd name="txT" fmla="*/ 0 h 1435"/>
              <a:gd name="txR" fmla="*/ 1550 w 1550"/>
              <a:gd name="txB" fmla="*/ 1435 h 143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50" h="1435">
                <a:moveTo>
                  <a:pt x="30" y="415"/>
                </a:moveTo>
                <a:cubicBezTo>
                  <a:pt x="60" y="483"/>
                  <a:pt x="166" y="491"/>
                  <a:pt x="257" y="551"/>
                </a:cubicBezTo>
                <a:cubicBezTo>
                  <a:pt x="348" y="611"/>
                  <a:pt x="506" y="710"/>
                  <a:pt x="574" y="778"/>
                </a:cubicBezTo>
                <a:cubicBezTo>
                  <a:pt x="642" y="846"/>
                  <a:pt x="619" y="883"/>
                  <a:pt x="665" y="959"/>
                </a:cubicBezTo>
                <a:cubicBezTo>
                  <a:pt x="711" y="1035"/>
                  <a:pt x="756" y="1163"/>
                  <a:pt x="847" y="1231"/>
                </a:cubicBezTo>
                <a:cubicBezTo>
                  <a:pt x="938" y="1299"/>
                  <a:pt x="1111" y="1352"/>
                  <a:pt x="1209" y="1367"/>
                </a:cubicBezTo>
                <a:cubicBezTo>
                  <a:pt x="1307" y="1382"/>
                  <a:pt x="1383" y="1435"/>
                  <a:pt x="1436" y="1322"/>
                </a:cubicBezTo>
                <a:cubicBezTo>
                  <a:pt x="1489" y="1209"/>
                  <a:pt x="1550" y="876"/>
                  <a:pt x="1527" y="687"/>
                </a:cubicBezTo>
                <a:cubicBezTo>
                  <a:pt x="1504" y="498"/>
                  <a:pt x="1391" y="294"/>
                  <a:pt x="1300" y="188"/>
                </a:cubicBezTo>
                <a:cubicBezTo>
                  <a:pt x="1209" y="82"/>
                  <a:pt x="1074" y="67"/>
                  <a:pt x="983" y="52"/>
                </a:cubicBezTo>
                <a:cubicBezTo>
                  <a:pt x="892" y="37"/>
                  <a:pt x="832" y="97"/>
                  <a:pt x="756" y="97"/>
                </a:cubicBezTo>
                <a:cubicBezTo>
                  <a:pt x="680" y="97"/>
                  <a:pt x="589" y="67"/>
                  <a:pt x="529" y="52"/>
                </a:cubicBezTo>
                <a:cubicBezTo>
                  <a:pt x="469" y="37"/>
                  <a:pt x="453" y="0"/>
                  <a:pt x="393" y="7"/>
                </a:cubicBezTo>
                <a:cubicBezTo>
                  <a:pt x="333" y="14"/>
                  <a:pt x="219" y="74"/>
                  <a:pt x="166" y="97"/>
                </a:cubicBezTo>
                <a:cubicBezTo>
                  <a:pt x="113" y="120"/>
                  <a:pt x="105" y="98"/>
                  <a:pt x="75" y="143"/>
                </a:cubicBezTo>
                <a:cubicBezTo>
                  <a:pt x="45" y="188"/>
                  <a:pt x="0" y="347"/>
                  <a:pt x="30" y="415"/>
                </a:cubicBezTo>
                <a:close/>
              </a:path>
            </a:pathLst>
          </a:custGeom>
          <a:solidFill>
            <a:srgbClr val="00FF00">
              <a:alpha val="39999"/>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wipe(left)">
                                      <p:cBhvr>
                                        <p:cTn id="7" dur="500"/>
                                        <p:tgtEl>
                                          <p:spTgt spid="1003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0362"/>
                                        </p:tgtEl>
                                        <p:attrNameLst>
                                          <p:attrName>style.visibility</p:attrName>
                                        </p:attrNameLst>
                                      </p:cBhvr>
                                      <p:to>
                                        <p:strVal val="visible"/>
                                      </p:to>
                                    </p:set>
                                    <p:animEffect transition="in" filter="wipe(left)">
                                      <p:cBhvr>
                                        <p:cTn id="12" dur="500"/>
                                        <p:tgtEl>
                                          <p:spTgt spid="1003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0364"/>
                                        </p:tgtEl>
                                        <p:attrNameLst>
                                          <p:attrName>style.visibility</p:attrName>
                                        </p:attrNameLst>
                                      </p:cBhvr>
                                      <p:to>
                                        <p:strVal val="visible"/>
                                      </p:to>
                                    </p:set>
                                    <p:animEffect transition="in" filter="wipe(up)">
                                      <p:cBhvr>
                                        <p:cTn id="17" dur="500"/>
                                        <p:tgtEl>
                                          <p:spTgt spid="1003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0355">
                                            <p:txEl>
                                              <p:pRg st="0" end="0"/>
                                            </p:txEl>
                                          </p:spTgt>
                                        </p:tgtEl>
                                        <p:attrNameLst>
                                          <p:attrName>style.visibility</p:attrName>
                                        </p:attrNameLst>
                                      </p:cBhvr>
                                      <p:to>
                                        <p:strVal val="visible"/>
                                      </p:to>
                                    </p:set>
                                    <p:animEffect transition="in" filter="wipe(left)">
                                      <p:cBhvr>
                                        <p:cTn id="22" dur="500"/>
                                        <p:tgtEl>
                                          <p:spTgt spid="1003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55">
                                            <p:txEl>
                                              <p:pRg st="1" end="1"/>
                                            </p:txEl>
                                          </p:spTgt>
                                        </p:tgtEl>
                                        <p:attrNameLst>
                                          <p:attrName>style.visibility</p:attrName>
                                        </p:attrNameLst>
                                      </p:cBhvr>
                                      <p:to>
                                        <p:strVal val="visible"/>
                                      </p:to>
                                    </p:set>
                                    <p:animEffect transition="in" filter="wipe(left)">
                                      <p:cBhvr>
                                        <p:cTn id="27" dur="500"/>
                                        <p:tgtEl>
                                          <p:spTgt spid="1003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p:bldP spid="100355"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9CA6-4880-4304-94EC-B2C4AA63E0FD}"/>
              </a:ext>
            </a:extLst>
          </p:cNvPr>
          <p:cNvSpPr>
            <a:spLocks noGrp="1"/>
          </p:cNvSpPr>
          <p:nvPr>
            <p:ph type="title"/>
          </p:nvPr>
        </p:nvSpPr>
        <p:spPr>
          <a:xfrm>
            <a:off x="457200" y="274638"/>
            <a:ext cx="8229600" cy="778362"/>
          </a:xfrm>
        </p:spPr>
        <p:txBody>
          <a:bodyPr/>
          <a:lstStyle/>
          <a:p>
            <a:r>
              <a:rPr lang="zh-CN" altLang="en-US" sz="2800" b="1" dirty="0"/>
              <a:t>心肌肌球蛋白</a:t>
            </a:r>
            <a:r>
              <a:rPr lang="zh-CN" altLang="en-US" sz="2800" b="1" dirty="0">
                <a:solidFill>
                  <a:srgbClr val="C00000"/>
                </a:solidFill>
              </a:rPr>
              <a:t>抑制剂</a:t>
            </a:r>
            <a:r>
              <a:rPr lang="zh-CN" altLang="en-US" sz="2800" b="1" dirty="0"/>
              <a:t>和激动剂</a:t>
            </a:r>
          </a:p>
        </p:txBody>
      </p:sp>
      <p:pic>
        <p:nvPicPr>
          <p:cNvPr id="5" name="图片 4">
            <a:extLst>
              <a:ext uri="{FF2B5EF4-FFF2-40B4-BE49-F238E27FC236}">
                <a16:creationId xmlns:a16="http://schemas.microsoft.com/office/drawing/2014/main" id="{6F301390-3A2F-4FBF-92AA-7D1A9FD11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452" y="1190052"/>
            <a:ext cx="7871545" cy="2300409"/>
          </a:xfrm>
          <a:prstGeom prst="rect">
            <a:avLst/>
          </a:prstGeom>
        </p:spPr>
      </p:pic>
      <p:sp>
        <p:nvSpPr>
          <p:cNvPr id="9" name="文本框 8">
            <a:extLst>
              <a:ext uri="{FF2B5EF4-FFF2-40B4-BE49-F238E27FC236}">
                <a16:creationId xmlns:a16="http://schemas.microsoft.com/office/drawing/2014/main" id="{A66651AA-ADAF-43C6-8BD0-9D71FABDB169}"/>
              </a:ext>
            </a:extLst>
          </p:cNvPr>
          <p:cNvSpPr txBox="1"/>
          <p:nvPr/>
        </p:nvSpPr>
        <p:spPr>
          <a:xfrm>
            <a:off x="274419" y="3354747"/>
            <a:ext cx="3396351" cy="3270832"/>
          </a:xfrm>
          <a:prstGeom prst="rect">
            <a:avLst/>
          </a:prstGeom>
          <a:noFill/>
        </p:spPr>
        <p:txBody>
          <a:bodyPr wrap="square">
            <a:spAutoFit/>
          </a:bodyPr>
          <a:lstStyle/>
          <a:p>
            <a:pPr>
              <a:lnSpc>
                <a:spcPts val="2800"/>
              </a:lnSpc>
            </a:pPr>
            <a:r>
              <a:rPr lang="zh-CN" altLang="en-US" b="1" dirty="0">
                <a:solidFill>
                  <a:srgbClr val="C00000"/>
                </a:solidFill>
                <a:latin typeface="微软雅黑" panose="020B0503020204020204" pitchFamily="34" charset="-122"/>
                <a:ea typeface="微软雅黑" panose="020B0503020204020204" pitchFamily="34" charset="-122"/>
              </a:rPr>
              <a:t>肥厚型心肌病特效新药强势来临</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BMS</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MYOK(</a:t>
            </a:r>
            <a:r>
              <a:rPr lang="en-US" altLang="zh-CN" b="0" i="0" dirty="0" err="1">
                <a:solidFill>
                  <a:srgbClr val="333333"/>
                </a:solidFill>
                <a:effectLst/>
                <a:latin typeface="微软雅黑" panose="020B0503020204020204" pitchFamily="34" charset="-122"/>
                <a:ea typeface="微软雅黑" panose="020B0503020204020204" pitchFamily="34" charset="-122"/>
              </a:rPr>
              <a:t>MyoKardia</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心脏病新药</a:t>
            </a:r>
            <a:r>
              <a:rPr lang="en-US" altLang="zh-CN" b="1" dirty="0" err="1">
                <a:solidFill>
                  <a:srgbClr val="C00000"/>
                </a:solidFill>
                <a:latin typeface="微软雅黑" panose="020B0503020204020204" pitchFamily="34" charset="-122"/>
                <a:ea typeface="微软雅黑" panose="020B0503020204020204" pitchFamily="34" charset="-122"/>
              </a:rPr>
              <a:t>mavacamten</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ts val="2800"/>
              </a:lnSpc>
            </a:pPr>
            <a:endParaRPr lang="en-US" altLang="zh-CN" sz="1800" b="1"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ts val="2800"/>
              </a:lnSpc>
            </a:pP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可改善运动能力，</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LVOT</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阻塞，</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NYHA</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功能等级和健康状况。</a:t>
            </a:r>
            <a:r>
              <a:rPr lang="en-US" altLang="zh-CN" sz="1200" dirty="0" err="1">
                <a:effectLst/>
                <a:latin typeface="微软雅黑" panose="020B0503020204020204" pitchFamily="34" charset="-122"/>
                <a:ea typeface="微软雅黑" panose="020B0503020204020204" pitchFamily="34" charset="-122"/>
                <a:cs typeface="Times New Roman" panose="02020603050405020304" pitchFamily="18" charset="0"/>
              </a:rPr>
              <a:t>Olivotto</a:t>
            </a:r>
            <a:r>
              <a:rPr lang="en-US" altLang="zh-CN" sz="1200" dirty="0">
                <a:effectLst/>
                <a:latin typeface="微软雅黑" panose="020B0503020204020204" pitchFamily="34" charset="-122"/>
                <a:ea typeface="微软雅黑" panose="020B0503020204020204" pitchFamily="34" charset="-122"/>
                <a:cs typeface="Times New Roman" panose="02020603050405020304" pitchFamily="18" charset="0"/>
              </a:rPr>
              <a:t> I</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et al.</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 Lancet. 2020 Sep 12;396(10253):759-769.</a:t>
            </a:r>
            <a:endParaRPr lang="en-US" altLang="zh-CN"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4BDAA3C-E41C-4425-AEE3-030B5E92AFFC}"/>
              </a:ext>
            </a:extLst>
          </p:cNvPr>
          <p:cNvSpPr txBox="1"/>
          <p:nvPr/>
        </p:nvSpPr>
        <p:spPr>
          <a:xfrm>
            <a:off x="972000" y="4837204"/>
            <a:ext cx="4572000" cy="369332"/>
          </a:xfrm>
          <a:prstGeom prst="rect">
            <a:avLst/>
          </a:prstGeom>
          <a:noFill/>
        </p:spPr>
        <p:txBody>
          <a:bodyPr wrap="square">
            <a:spAutoFit/>
          </a:bodyPr>
          <a:lstStyle/>
          <a:p>
            <a:endParaRPr lang="zh-CN" altLang="en-US" b="1" dirty="0"/>
          </a:p>
        </p:txBody>
      </p:sp>
      <p:pic>
        <p:nvPicPr>
          <p:cNvPr id="3" name="图片 2">
            <a:extLst>
              <a:ext uri="{FF2B5EF4-FFF2-40B4-BE49-F238E27FC236}">
                <a16:creationId xmlns:a16="http://schemas.microsoft.com/office/drawing/2014/main" id="{B4EE4CA7-7BF4-4CD2-946E-B06C51FBE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3627513"/>
            <a:ext cx="5269581" cy="2316239"/>
          </a:xfrm>
          <a:prstGeom prst="rect">
            <a:avLst/>
          </a:prstGeom>
        </p:spPr>
      </p:pic>
    </p:spTree>
    <p:extLst>
      <p:ext uri="{BB962C8B-B14F-4D97-AF65-F5344CB8AC3E}">
        <p14:creationId xmlns:p14="http://schemas.microsoft.com/office/powerpoint/2010/main" val="259705344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9E9BC-902D-42C3-A66D-921E6238CB42}"/>
              </a:ext>
            </a:extLst>
          </p:cNvPr>
          <p:cNvSpPr>
            <a:spLocks noGrp="1"/>
          </p:cNvSpPr>
          <p:nvPr>
            <p:ph type="title"/>
          </p:nvPr>
        </p:nvSpPr>
        <p:spPr>
          <a:xfrm>
            <a:off x="683568" y="468308"/>
            <a:ext cx="8208912" cy="685710"/>
          </a:xfrm>
        </p:spPr>
        <p:txBody>
          <a:bodyPr/>
          <a:lstStyle/>
          <a:p>
            <a:r>
              <a:rPr lang="en-US" altLang="zh-CN" sz="2800" b="1" dirty="0" err="1"/>
              <a:t>Omecamtiv</a:t>
            </a:r>
            <a:r>
              <a:rPr lang="en-US" altLang="zh-CN" sz="2800" b="1" dirty="0"/>
              <a:t> </a:t>
            </a:r>
            <a:r>
              <a:rPr lang="en-US" altLang="zh-CN" sz="2800" b="1" dirty="0" err="1"/>
              <a:t>mecarbil</a:t>
            </a:r>
            <a:r>
              <a:rPr lang="zh-CN" altLang="en-US" sz="2800" b="1" dirty="0"/>
              <a:t>（奥卡替美酯）治疗</a:t>
            </a:r>
            <a:r>
              <a:rPr lang="en-US" altLang="zh-CN" sz="2800" b="1" dirty="0" err="1"/>
              <a:t>HFrEF</a:t>
            </a:r>
            <a:endParaRPr lang="zh-CN" altLang="en-US" sz="2800" b="1" dirty="0"/>
          </a:p>
        </p:txBody>
      </p:sp>
      <p:pic>
        <p:nvPicPr>
          <p:cNvPr id="39940" name="Picture 4">
            <a:extLst>
              <a:ext uri="{FF2B5EF4-FFF2-40B4-BE49-F238E27FC236}">
                <a16:creationId xmlns:a16="http://schemas.microsoft.com/office/drawing/2014/main" id="{AB7E6C1C-8557-4FBB-88FA-D2774776BA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272" y="1422024"/>
            <a:ext cx="4505600" cy="4608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FCAE2EE-0AE9-4869-9D07-410282E0992C}"/>
              </a:ext>
            </a:extLst>
          </p:cNvPr>
          <p:cNvSpPr txBox="1"/>
          <p:nvPr/>
        </p:nvSpPr>
        <p:spPr>
          <a:xfrm>
            <a:off x="612000" y="6294768"/>
            <a:ext cx="5760000" cy="276999"/>
          </a:xfrm>
          <a:prstGeom prst="rect">
            <a:avLst/>
          </a:prstGeom>
          <a:noFill/>
        </p:spPr>
        <p:txBody>
          <a:bodyPr wrap="square">
            <a:spAutoFit/>
          </a:bodyPr>
          <a:lstStyle/>
          <a:p>
            <a:pPr algn="just"/>
            <a:r>
              <a:rPr lang="en-US" altLang="zh-CN" sz="1200" dirty="0" err="1">
                <a:effectLst/>
                <a:latin typeface="等线" panose="02010600030101010101" pitchFamily="2" charset="-122"/>
                <a:cs typeface="Times New Roman" panose="02020603050405020304" pitchFamily="18" charset="0"/>
              </a:rPr>
              <a:t>Teerlink</a:t>
            </a:r>
            <a:r>
              <a:rPr lang="en-US" altLang="zh-CN" sz="1200" dirty="0">
                <a:effectLst/>
                <a:latin typeface="等线" panose="02010600030101010101" pitchFamily="2" charset="-122"/>
                <a:cs typeface="Times New Roman" panose="02020603050405020304" pitchFamily="18" charset="0"/>
              </a:rPr>
              <a:t> JR</a:t>
            </a:r>
            <a:r>
              <a:rPr lang="zh-CN" altLang="en-US" sz="1200" dirty="0">
                <a:effectLst/>
                <a:latin typeface="等线" panose="02010600030101010101" pitchFamily="2" charset="-122"/>
                <a:cs typeface="Times New Roman" panose="02020603050405020304" pitchFamily="18" charset="0"/>
              </a:rPr>
              <a:t>，</a:t>
            </a:r>
            <a:r>
              <a:rPr lang="en-US" altLang="zh-CN" sz="1200" dirty="0">
                <a:effectLst/>
                <a:latin typeface="等线" panose="02010600030101010101" pitchFamily="2" charset="-122"/>
                <a:cs typeface="Times New Roman" panose="02020603050405020304" pitchFamily="18" charset="0"/>
              </a:rPr>
              <a:t>et al.</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Eur J </a:t>
            </a:r>
            <a:r>
              <a:rPr lang="en-US" altLang="zh-CN" sz="1200" dirty="0">
                <a:effectLst/>
                <a:latin typeface="等线" panose="02010600030101010101" pitchFamily="2" charset="-122"/>
                <a:cs typeface="Times New Roman" panose="02020603050405020304" pitchFamily="18" charset="0"/>
              </a:rPr>
              <a:t>Heart Fail. 2020 Sep 27. </a:t>
            </a:r>
            <a:r>
              <a:rPr lang="en-US" altLang="zh-CN" sz="1200" dirty="0" err="1">
                <a:effectLst/>
                <a:latin typeface="等线" panose="02010600030101010101" pitchFamily="2" charset="-122"/>
                <a:cs typeface="Times New Roman" panose="02020603050405020304" pitchFamily="18" charset="0"/>
              </a:rPr>
              <a:t>doi</a:t>
            </a:r>
            <a:r>
              <a:rPr lang="en-US" altLang="zh-CN" sz="1200" dirty="0">
                <a:effectLst/>
                <a:latin typeface="等线" panose="02010600030101010101" pitchFamily="2" charset="-122"/>
                <a:cs typeface="Times New Roman" panose="02020603050405020304" pitchFamily="18" charset="0"/>
              </a:rPr>
              <a:t>: 10.1002/</a:t>
            </a:r>
            <a:r>
              <a:rPr lang="en-US" altLang="zh-CN" sz="1200" dirty="0" err="1">
                <a:effectLst/>
                <a:latin typeface="等线" panose="02010600030101010101" pitchFamily="2" charset="-122"/>
                <a:cs typeface="Times New Roman" panose="02020603050405020304" pitchFamily="18" charset="0"/>
              </a:rPr>
              <a:t>ejhf</a:t>
            </a:r>
            <a:endParaRPr lang="zh-CN" altLang="en-US" sz="1200" dirty="0"/>
          </a:p>
        </p:txBody>
      </p:sp>
      <p:sp>
        <p:nvSpPr>
          <p:cNvPr id="13" name="文本框 12">
            <a:extLst>
              <a:ext uri="{FF2B5EF4-FFF2-40B4-BE49-F238E27FC236}">
                <a16:creationId xmlns:a16="http://schemas.microsoft.com/office/drawing/2014/main" id="{5FB45D6B-77F1-4297-910C-D9C1C58CE3CD}"/>
              </a:ext>
            </a:extLst>
          </p:cNvPr>
          <p:cNvSpPr txBox="1"/>
          <p:nvPr/>
        </p:nvSpPr>
        <p:spPr>
          <a:xfrm>
            <a:off x="5293965" y="1417638"/>
            <a:ext cx="3598515" cy="5116272"/>
          </a:xfrm>
          <a:prstGeom prst="rect">
            <a:avLst/>
          </a:prstGeom>
          <a:noFill/>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安进公司（</a:t>
            </a:r>
            <a:r>
              <a:rPr lang="en-US" altLang="zh-CN" sz="2000" b="1" dirty="0">
                <a:latin typeface="微软雅黑" panose="020B0503020204020204" pitchFamily="34" charset="-122"/>
                <a:ea typeface="微软雅黑" panose="020B0503020204020204" pitchFamily="34" charset="-122"/>
              </a:rPr>
              <a:t>AMGN</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Cytokinetics</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CYTK</a:t>
            </a:r>
            <a:r>
              <a:rPr lang="zh-CN" altLang="en-US" sz="2000" b="1" dirty="0">
                <a:latin typeface="微软雅黑" panose="020B0503020204020204" pitchFamily="34" charset="-122"/>
                <a:ea typeface="微软雅黑" panose="020B0503020204020204" pitchFamily="34" charset="-122"/>
              </a:rPr>
              <a:t>）以及施维雅公司</a:t>
            </a: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effectLst/>
                <a:latin typeface="微软雅黑" panose="020B0503020204020204" pitchFamily="34" charset="-122"/>
                <a:ea typeface="微软雅黑" panose="020B0503020204020204" pitchFamily="34" charset="-122"/>
              </a:rPr>
              <a:t>10</a:t>
            </a:r>
            <a:r>
              <a:rPr lang="zh-CN" altLang="en-US" sz="2000" b="1" dirty="0">
                <a:effectLst/>
                <a:latin typeface="微软雅黑" panose="020B0503020204020204" pitchFamily="34" charset="-122"/>
                <a:ea typeface="微软雅黑" panose="020B0503020204020204" pitchFamily="34" charset="-122"/>
              </a:rPr>
              <a:t>月</a:t>
            </a:r>
            <a:r>
              <a:rPr lang="en-US" altLang="zh-CN" sz="2000" b="1" dirty="0">
                <a:effectLst/>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宣布他们共同开发的抗心力衰竭在研药 </a:t>
            </a:r>
            <a:r>
              <a:rPr lang="en-US" altLang="zh-CN" sz="2000" b="1" dirty="0" err="1">
                <a:latin typeface="微软雅黑" panose="020B0503020204020204" pitchFamily="34" charset="-122"/>
                <a:ea typeface="微软雅黑" panose="020B0503020204020204" pitchFamily="34" charset="-122"/>
              </a:rPr>
              <a:t>omecamtiv</a:t>
            </a:r>
            <a:r>
              <a:rPr lang="en-US" altLang="zh-CN" sz="2000" b="1" dirty="0">
                <a:latin typeface="微软雅黑" panose="020B0503020204020204" pitchFamily="34" charset="-122"/>
                <a:ea typeface="微软雅黑" panose="020B0503020204020204" pitchFamily="34" charset="-122"/>
              </a:rPr>
              <a:t> </a:t>
            </a:r>
            <a:r>
              <a:rPr lang="en-US" altLang="zh-CN" sz="2000" b="1" dirty="0" err="1">
                <a:latin typeface="微软雅黑" panose="020B0503020204020204" pitchFamily="34" charset="-122"/>
                <a:ea typeface="微软雅黑" panose="020B0503020204020204" pitchFamily="34" charset="-122"/>
              </a:rPr>
              <a:t>mecarbil</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临床 </a:t>
            </a:r>
            <a:r>
              <a:rPr lang="en-US" altLang="zh-CN" sz="2000" b="1" dirty="0">
                <a:latin typeface="微软雅黑" panose="020B0503020204020204" pitchFamily="34" charset="-122"/>
                <a:ea typeface="微软雅黑" panose="020B0503020204020204" pitchFamily="34" charset="-122"/>
              </a:rPr>
              <a:t>III </a:t>
            </a:r>
            <a:r>
              <a:rPr lang="zh-CN" altLang="en-US" sz="2000" b="1" dirty="0">
                <a:latin typeface="微软雅黑" panose="020B0503020204020204" pitchFamily="34" charset="-122"/>
                <a:ea typeface="微软雅黑" panose="020B0503020204020204" pitchFamily="34" charset="-122"/>
              </a:rPr>
              <a:t>期试验达到减少心血管死亡或心力衰竭事件</a:t>
            </a:r>
            <a:r>
              <a:rPr lang="zh-CN" altLang="en-US" sz="2000" b="1" i="0" dirty="0">
                <a:solidFill>
                  <a:srgbClr val="00559D"/>
                </a:solidFill>
                <a:effectLst/>
                <a:latin typeface="微软雅黑" panose="020B0503020204020204" pitchFamily="34" charset="-122"/>
                <a:ea typeface="微软雅黑" panose="020B0503020204020204" pitchFamily="34" charset="-122"/>
              </a:rPr>
              <a:t>（心衰住院或其他心衰紧急治疗）</a:t>
            </a:r>
            <a:r>
              <a:rPr lang="zh-CN" altLang="en-US" sz="2000" b="1" dirty="0">
                <a:latin typeface="微软雅黑" panose="020B0503020204020204" pitchFamily="34" charset="-122"/>
                <a:ea typeface="微软雅黑" panose="020B0503020204020204" pitchFamily="34" charset="-122"/>
              </a:rPr>
              <a:t>的主要复合终点（降低 </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a:t>
            </a:r>
            <a:r>
              <a:rPr lang="en-US" altLang="zh-CN" sz="2000" b="1" i="0" dirty="0">
                <a:solidFill>
                  <a:srgbClr val="00559D"/>
                </a:solidFill>
                <a:effectLst/>
                <a:latin typeface="微软雅黑" panose="020B0503020204020204" pitchFamily="34" charset="-122"/>
                <a:ea typeface="微软雅黑" panose="020B0503020204020204" pitchFamily="34" charset="-122"/>
              </a:rPr>
              <a:t>p=0.0252</a:t>
            </a:r>
            <a:r>
              <a:rPr lang="zh-CN" altLang="en-US" sz="2000" b="1" i="0" dirty="0">
                <a:solidFill>
                  <a:srgbClr val="00559D"/>
                </a:solidFill>
                <a:effectLst/>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，但</a:t>
            </a:r>
            <a:r>
              <a:rPr lang="zh-CN" altLang="en-US" sz="2000" b="1" dirty="0">
                <a:solidFill>
                  <a:srgbClr val="C00000"/>
                </a:solidFill>
                <a:latin typeface="微软雅黑" panose="020B0503020204020204" pitchFamily="34" charset="-122"/>
                <a:ea typeface="微软雅黑" panose="020B0503020204020204" pitchFamily="34" charset="-122"/>
              </a:rPr>
              <a:t>未达到减少心血管死亡的次要研究终点</a:t>
            </a:r>
            <a:r>
              <a:rPr lang="zh-CN" altLang="en-US" sz="2000" b="1" dirty="0">
                <a:latin typeface="微软雅黑" panose="020B0503020204020204" pitchFamily="34" charset="-122"/>
                <a:ea typeface="微软雅黑" panose="020B0503020204020204" pitchFamily="34" charset="-122"/>
              </a:rPr>
              <a:t>。</a:t>
            </a:r>
            <a:endParaRPr lang="zh-CN" altLang="en-US" sz="2000" b="1"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979235"/>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FF25FDA-8FCE-AFC4-36A7-AC5BC65E695B}"/>
              </a:ext>
            </a:extLst>
          </p:cNvPr>
          <p:cNvSpPr txBox="1">
            <a:spLocks/>
          </p:cNvSpPr>
          <p:nvPr/>
        </p:nvSpPr>
        <p:spPr>
          <a:xfrm>
            <a:off x="457200" y="274638"/>
            <a:ext cx="8229600" cy="562074"/>
          </a:xfrm>
          <a:prstGeom prst="rect">
            <a:avLst/>
          </a:prstGeom>
        </p:spPr>
        <p:txBody>
          <a:bodyPr vert="horz" wrap="square" lIns="92075" tIns="46038" rIns="92075" bIns="46038" anchor="ctr"/>
          <a:lstStyle>
            <a:lvl1pPr algn="l" rtl="0" eaLnBrk="0" fontAlgn="base" hangingPunct="0">
              <a:spcBef>
                <a:spcPct val="0"/>
              </a:spcBef>
              <a:spcAft>
                <a:spcPct val="0"/>
              </a:spcAft>
              <a:defRPr kumimoji="1" sz="4000" b="1">
                <a:solidFill>
                  <a:srgbClr val="FF0000"/>
                </a:solidFill>
                <a:latin typeface="+mj-lt"/>
                <a:ea typeface="+mj-ea"/>
                <a:cs typeface="黑体" panose="02010609060101010101" pitchFamily="49" charset="-122"/>
              </a:defRPr>
            </a:lvl1pPr>
            <a:lvl2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2pPr>
            <a:lvl3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3pPr>
            <a:lvl4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4pPr>
            <a:lvl5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9pPr>
          </a:lstStyle>
          <a:p>
            <a:r>
              <a:rPr lang="zh-CN" altLang="en-US" sz="3200" kern="0">
                <a:latin typeface="黑体" panose="02010609060101010101" pitchFamily="49" charset="-122"/>
                <a:ea typeface="黑体" panose="02010609060101010101" pitchFamily="49" charset="-122"/>
              </a:rPr>
              <a:t>（四）</a:t>
            </a:r>
            <a:r>
              <a:rPr lang="en-US" altLang="zh-CN" sz="3200" kern="0">
                <a:latin typeface="Times New Roman" panose="02020603050405020304" pitchFamily="18" charset="0"/>
                <a:ea typeface="黑体" panose="02010609060101010101" pitchFamily="49" charset="-122"/>
              </a:rPr>
              <a:t>Heart rate</a:t>
            </a:r>
            <a:r>
              <a:rPr lang="en-US" altLang="zh-CN" kern="0">
                <a:latin typeface="黑体" panose="02010609060101010101" pitchFamily="49" charset="-122"/>
                <a:ea typeface="黑体" panose="02010609060101010101" pitchFamily="49" charset="-122"/>
              </a:rPr>
              <a:t> </a:t>
            </a:r>
            <a:r>
              <a:rPr lang="zh-CN" altLang="en-US" kern="0">
                <a:latin typeface="黑体" panose="02010609060101010101" pitchFamily="49" charset="-122"/>
                <a:ea typeface="黑体" panose="02010609060101010101" pitchFamily="49" charset="-122"/>
              </a:rPr>
              <a:t>心率</a:t>
            </a:r>
            <a:endParaRPr lang="zh-CN" altLang="en-US" kern="0" dirty="0">
              <a:latin typeface="黑体" panose="02010609060101010101" pitchFamily="49" charset="-122"/>
              <a:ea typeface="黑体" panose="02010609060101010101" pitchFamily="49" charset="-122"/>
            </a:endParaRPr>
          </a:p>
        </p:txBody>
      </p:sp>
      <p:sp>
        <p:nvSpPr>
          <p:cNvPr id="3" name="Rectangle 25">
            <a:extLst>
              <a:ext uri="{FF2B5EF4-FFF2-40B4-BE49-F238E27FC236}">
                <a16:creationId xmlns:a16="http://schemas.microsoft.com/office/drawing/2014/main" id="{1852DD3C-73DD-651E-28C4-559D4C654C99}"/>
              </a:ext>
            </a:extLst>
          </p:cNvPr>
          <p:cNvSpPr/>
          <p:nvPr/>
        </p:nvSpPr>
        <p:spPr>
          <a:xfrm>
            <a:off x="539552" y="1052736"/>
            <a:ext cx="7710487" cy="1855251"/>
          </a:xfrm>
          <a:prstGeom prst="rect">
            <a:avLst/>
          </a:prstGeom>
          <a:noFill/>
          <a:ln w="9525">
            <a:noFill/>
          </a:ln>
        </p:spPr>
        <p:txBody>
          <a:bodyPr>
            <a:spAutoFit/>
          </a:bodyPr>
          <a:lstStyle/>
          <a:p>
            <a:pPr>
              <a:lnSpc>
                <a:spcPct val="110000"/>
              </a:lnSpc>
              <a:spcBef>
                <a:spcPct val="15000"/>
              </a:spcBef>
            </a:pPr>
            <a:r>
              <a:rPr lang="zh-CN" altLang="en-US" sz="2400" b="1" dirty="0">
                <a:solidFill>
                  <a:srgbClr val="000099"/>
                </a:solidFill>
                <a:latin typeface="微软雅黑" panose="020B0503020204020204" pitchFamily="34" charset="-122"/>
                <a:ea typeface="微软雅黑" panose="020B0503020204020204" pitchFamily="34" charset="-122"/>
              </a:rPr>
              <a:t>心输出量</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每搏输出量</a:t>
            </a:r>
            <a:r>
              <a:rPr lang="en-US" altLang="zh-CN" sz="2400" b="1" dirty="0">
                <a:solidFill>
                  <a:srgbClr val="000099"/>
                </a:solidFill>
                <a:latin typeface="微软雅黑" panose="020B0503020204020204" pitchFamily="34" charset="-122"/>
                <a:ea typeface="微软雅黑" panose="020B0503020204020204" pitchFamily="34" charset="-122"/>
              </a:rPr>
              <a:t>×</a:t>
            </a:r>
            <a:r>
              <a:rPr lang="zh-CN" altLang="en-US" sz="2400" b="1" dirty="0">
                <a:solidFill>
                  <a:srgbClr val="000099"/>
                </a:solidFill>
                <a:latin typeface="微软雅黑" panose="020B0503020204020204" pitchFamily="34" charset="-122"/>
                <a:ea typeface="微软雅黑" panose="020B0503020204020204" pitchFamily="34" charset="-122"/>
              </a:rPr>
              <a:t>心率</a:t>
            </a:r>
          </a:p>
          <a:p>
            <a:pPr>
              <a:lnSpc>
                <a:spcPct val="110000"/>
              </a:lnSpc>
              <a:spcBef>
                <a:spcPct val="15000"/>
              </a:spcBef>
            </a:pPr>
            <a:r>
              <a:rPr lang="zh-CN" altLang="en-US" sz="2400" b="1" dirty="0">
                <a:solidFill>
                  <a:srgbClr val="000099"/>
                </a:solidFill>
                <a:latin typeface="微软雅黑" panose="020B0503020204020204" pitchFamily="34" charset="-122"/>
                <a:ea typeface="微软雅黑" panose="020B0503020204020204" pitchFamily="34" charset="-122"/>
              </a:rPr>
              <a:t>在一定范围内，心率增快，心输出量增加。</a:t>
            </a:r>
          </a:p>
          <a:p>
            <a:pPr>
              <a:lnSpc>
                <a:spcPct val="110000"/>
              </a:lnSpc>
              <a:spcBef>
                <a:spcPct val="15000"/>
              </a:spcBef>
            </a:pPr>
            <a:r>
              <a:rPr lang="zh-CN" altLang="en-US" sz="2400" b="1" dirty="0">
                <a:solidFill>
                  <a:srgbClr val="000099"/>
                </a:solidFill>
                <a:latin typeface="微软雅黑" panose="020B0503020204020204" pitchFamily="34" charset="-122"/>
                <a:ea typeface="微软雅黑" panose="020B0503020204020204" pitchFamily="34" charset="-122"/>
              </a:rPr>
              <a:t>心率过快，充盈不足，搏出量下降，心输出量下降。</a:t>
            </a:r>
          </a:p>
          <a:p>
            <a:pPr>
              <a:lnSpc>
                <a:spcPct val="110000"/>
              </a:lnSpc>
              <a:spcBef>
                <a:spcPct val="15000"/>
              </a:spcBef>
            </a:pPr>
            <a:r>
              <a:rPr lang="zh-CN" altLang="en-US" sz="2400" b="1" dirty="0">
                <a:solidFill>
                  <a:srgbClr val="000099"/>
                </a:solidFill>
                <a:latin typeface="微软雅黑" panose="020B0503020204020204" pitchFamily="34" charset="-122"/>
                <a:ea typeface="微软雅黑" panose="020B0503020204020204" pitchFamily="34" charset="-122"/>
              </a:rPr>
              <a:t>心率过慢，搏出量虽多，但心率减慢造成心输出量下降</a:t>
            </a:r>
          </a:p>
        </p:txBody>
      </p:sp>
      <p:graphicFrame>
        <p:nvGraphicFramePr>
          <p:cNvPr id="4" name="Group 27">
            <a:extLst>
              <a:ext uri="{FF2B5EF4-FFF2-40B4-BE49-F238E27FC236}">
                <a16:creationId xmlns:a16="http://schemas.microsoft.com/office/drawing/2014/main" id="{C23D116E-B137-FBC3-D432-D358C103D2AA}"/>
              </a:ext>
            </a:extLst>
          </p:cNvPr>
          <p:cNvGraphicFramePr>
            <a:graphicFrameLocks/>
          </p:cNvGraphicFramePr>
          <p:nvPr>
            <p:extLst>
              <p:ext uri="{D42A27DB-BD31-4B8C-83A1-F6EECF244321}">
                <p14:modId xmlns:p14="http://schemas.microsoft.com/office/powerpoint/2010/main" val="4112137083"/>
              </p:ext>
            </p:extLst>
          </p:nvPr>
        </p:nvGraphicFramePr>
        <p:xfrm>
          <a:off x="457200" y="3124011"/>
          <a:ext cx="8229600" cy="2063751"/>
        </p:xfrm>
        <a:graphic>
          <a:graphicData uri="http://schemas.openxmlformats.org/drawingml/2006/table">
            <a:tbl>
              <a:tblPr/>
              <a:tblGrid>
                <a:gridCol w="2798763">
                  <a:extLst>
                    <a:ext uri="{9D8B030D-6E8A-4147-A177-3AD203B41FA5}">
                      <a16:colId xmlns:a16="http://schemas.microsoft.com/office/drawing/2014/main" val="20000"/>
                    </a:ext>
                  </a:extLst>
                </a:gridCol>
                <a:gridCol w="2279650">
                  <a:extLst>
                    <a:ext uri="{9D8B030D-6E8A-4147-A177-3AD203B41FA5}">
                      <a16:colId xmlns:a16="http://schemas.microsoft.com/office/drawing/2014/main" val="20001"/>
                    </a:ext>
                  </a:extLst>
                </a:gridCol>
                <a:gridCol w="1576387">
                  <a:extLst>
                    <a:ext uri="{9D8B030D-6E8A-4147-A177-3AD203B41FA5}">
                      <a16:colId xmlns:a16="http://schemas.microsoft.com/office/drawing/2014/main" val="20002"/>
                    </a:ext>
                  </a:extLst>
                </a:gridCol>
                <a:gridCol w="1574800">
                  <a:extLst>
                    <a:ext uri="{9D8B030D-6E8A-4147-A177-3AD203B41FA5}">
                      <a16:colId xmlns:a16="http://schemas.microsoft.com/office/drawing/2014/main" val="20003"/>
                    </a:ext>
                  </a:extLst>
                </a:gridCol>
              </a:tblGrid>
              <a:tr h="730250">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heart rate </a:t>
                      </a:r>
                    </a:p>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 (per minute)</a:t>
                      </a:r>
                    </a:p>
                  </a:txBody>
                  <a:tcPr anchor="ctr"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cardiac cycle (s)</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systole (s)</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diastole (s)</a:t>
                      </a:r>
                    </a:p>
                  </a:txBody>
                  <a:tcPr anchor="ctr"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388">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40</a:t>
                      </a:r>
                    </a:p>
                  </a:txBody>
                  <a:tcPr anchor="ctr"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1.5</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0.35</a:t>
                      </a: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1.15</a:t>
                      </a:r>
                    </a:p>
                  </a:txBody>
                  <a:tcPr anchor="ct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4975">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 75</a:t>
                      </a:r>
                    </a:p>
                  </a:txBody>
                  <a:tcPr anchor="ctr"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0.8</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0.3</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0.5</a:t>
                      </a: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33388">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150</a:t>
                      </a:r>
                    </a:p>
                  </a:txBody>
                  <a:tcPr anchor="ctr"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0.4</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0.25</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ctr" latinLnBrk="0" hangingPunct="0">
                        <a:lnSpc>
                          <a:spcPct val="100000"/>
                        </a:lnSpc>
                        <a:spcBef>
                          <a:spcPct val="0"/>
                        </a:spcBef>
                        <a:spcAft>
                          <a:spcPct val="0"/>
                        </a:spcAft>
                        <a:buClr>
                          <a:schemeClr val="hlink"/>
                        </a:buClr>
                        <a:buSzPct val="70000"/>
                        <a:buFont typeface="Wingdings" panose="05000000000000000000" pitchFamily="2" charset="2"/>
                        <a:buNone/>
                      </a:pPr>
                      <a:r>
                        <a:rPr kumimoji="0" lang="en-US" altLang="zh-CN" sz="2200" b="1"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cs typeface="Times New Roman" panose="02020603050405020304" pitchFamily="18" charset="0"/>
                        </a:rPr>
                        <a:t>0.15</a:t>
                      </a:r>
                    </a:p>
                  </a:txBody>
                  <a:tcPr anchor="ctr"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5" name="图片 4">
            <a:extLst>
              <a:ext uri="{FF2B5EF4-FFF2-40B4-BE49-F238E27FC236}">
                <a16:creationId xmlns:a16="http://schemas.microsoft.com/office/drawing/2014/main" id="{13FD2C89-6F3F-F690-32C7-D763C6CFA8B6}"/>
              </a:ext>
            </a:extLst>
          </p:cNvPr>
          <p:cNvPicPr>
            <a:picLocks noChangeAspect="1"/>
          </p:cNvPicPr>
          <p:nvPr/>
        </p:nvPicPr>
        <p:blipFill rotWithShape="1">
          <a:blip r:embed="rId2">
            <a:extLst>
              <a:ext uri="{28A0092B-C50C-407E-A947-70E740481C1C}">
                <a14:useLocalDpi xmlns:a14="http://schemas.microsoft.com/office/drawing/2010/main" val="0"/>
              </a:ext>
            </a:extLst>
          </a:blip>
          <a:srcRect l="5696" t="41370" r="21952" b="36875"/>
          <a:stretch/>
        </p:blipFill>
        <p:spPr>
          <a:xfrm>
            <a:off x="755576" y="5403786"/>
            <a:ext cx="7056784" cy="1193566"/>
          </a:xfrm>
          <a:prstGeom prst="rect">
            <a:avLst/>
          </a:prstGeom>
        </p:spPr>
      </p:pic>
    </p:spTree>
    <p:extLst>
      <p:ext uri="{BB962C8B-B14F-4D97-AF65-F5344CB8AC3E}">
        <p14:creationId xmlns:p14="http://schemas.microsoft.com/office/powerpoint/2010/main" val="266602122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p:nvPr/>
        </p:nvSpPr>
        <p:spPr>
          <a:xfrm>
            <a:off x="457200" y="274638"/>
            <a:ext cx="8229600" cy="1143000"/>
          </a:xfrm>
          <a:prstGeom prst="rect">
            <a:avLst/>
          </a:prstGeom>
          <a:noFill/>
          <a:ln w="9525">
            <a:noFill/>
          </a:ln>
        </p:spPr>
        <p:txBody>
          <a:bodyPr lIns="92075" tIns="46038" rIns="92075" bIns="46038" anchor="ctr"/>
          <a:lstStyle/>
          <a:p>
            <a:pPr algn="ctr" eaLnBrk="0" hangingPunct="0"/>
            <a:r>
              <a:rPr lang="zh-CN" altLang="en-US" sz="4000" b="1" dirty="0">
                <a:solidFill>
                  <a:srgbClr val="FF0000"/>
                </a:solidFill>
                <a:latin typeface="黑体" panose="02010609060101010101" pitchFamily="49" charset="-122"/>
                <a:ea typeface="黑体" panose="02010609060101010101" pitchFamily="49" charset="-122"/>
              </a:rPr>
              <a:t>五、心脏泵血功能的储备</a:t>
            </a:r>
            <a:br>
              <a:rPr lang="zh-CN" altLang="en-US" sz="4000" b="1" dirty="0">
                <a:solidFill>
                  <a:srgbClr val="FF0000"/>
                </a:solidFill>
                <a:latin typeface="楷体_GB2312" pitchFamily="1" charset="-122"/>
                <a:ea typeface="楷体_GB2312" pitchFamily="1" charset="-122"/>
              </a:rPr>
            </a:br>
            <a:r>
              <a:rPr lang="zh-CN" altLang="en-US" sz="3600" dirty="0">
                <a:solidFill>
                  <a:srgbClr val="000099"/>
                </a:solidFill>
                <a:latin typeface="楷体_GB2312" pitchFamily="1" charset="-122"/>
                <a:ea typeface="楷体_GB2312" pitchFamily="1" charset="-122"/>
              </a:rPr>
              <a:t>（</a:t>
            </a:r>
            <a:r>
              <a:rPr lang="en-US" altLang="zh-CN" sz="3600" b="1" dirty="0">
                <a:solidFill>
                  <a:srgbClr val="000099"/>
                </a:solidFill>
                <a:latin typeface="楷体_GB2312" pitchFamily="1" charset="-122"/>
                <a:ea typeface="楷体_GB2312" pitchFamily="1" charset="-122"/>
              </a:rPr>
              <a:t>cardiac reserve</a:t>
            </a:r>
            <a:r>
              <a:rPr lang="zh-CN" altLang="en-US" sz="3600" dirty="0">
                <a:solidFill>
                  <a:srgbClr val="000099"/>
                </a:solidFill>
                <a:latin typeface="楷体_GB2312" pitchFamily="1" charset="-122"/>
                <a:ea typeface="楷体_GB2312" pitchFamily="1" charset="-122"/>
              </a:rPr>
              <a:t>）</a:t>
            </a:r>
            <a:r>
              <a:rPr lang="zh-CN" altLang="en-US" sz="4000" b="1" dirty="0">
                <a:solidFill>
                  <a:srgbClr val="000099"/>
                </a:solidFill>
                <a:latin typeface="Garamond" panose="02020404030301010803" pitchFamily="18" charset="0"/>
              </a:rPr>
              <a:t> </a:t>
            </a:r>
          </a:p>
        </p:txBody>
      </p:sp>
      <p:sp>
        <p:nvSpPr>
          <p:cNvPr id="62467" name="Rectangle 3"/>
          <p:cNvSpPr/>
          <p:nvPr/>
        </p:nvSpPr>
        <p:spPr>
          <a:xfrm>
            <a:off x="403516" y="1556792"/>
            <a:ext cx="8229600" cy="4525963"/>
          </a:xfrm>
          <a:prstGeom prst="rect">
            <a:avLst/>
          </a:prstGeom>
          <a:noFill/>
          <a:ln w="9525">
            <a:noFill/>
          </a:ln>
        </p:spPr>
        <p:txBody>
          <a:bodyPr lIns="92075" tIns="46038" rIns="92075" bIns="46038"/>
          <a:lstStyle/>
          <a:p>
            <a:pPr marL="342900" indent="-342900" eaLnBrk="0" hangingPunct="0">
              <a:spcBef>
                <a:spcPct val="20000"/>
              </a:spcBef>
            </a:pPr>
            <a:r>
              <a:rPr lang="zh-CN" altLang="en-US" sz="2800" b="1" dirty="0">
                <a:latin typeface="楷体_GB2312" pitchFamily="1" charset="-122"/>
                <a:ea typeface="楷体_GB2312" pitchFamily="1" charset="-122"/>
              </a:rPr>
              <a:t>     指心输出量随机体代谢需要而增加的能力</a:t>
            </a:r>
            <a:endParaRPr lang="en-US" altLang="zh-CN" sz="2800" b="1" dirty="0">
              <a:latin typeface="楷体_GB2312" pitchFamily="1" charset="-122"/>
              <a:ea typeface="楷体_GB2312" pitchFamily="1" charset="-122"/>
            </a:endParaRPr>
          </a:p>
          <a:p>
            <a:pPr marL="342900" indent="-342900" eaLnBrk="0" hangingPunct="0">
              <a:spcBef>
                <a:spcPct val="20000"/>
              </a:spcBef>
            </a:pPr>
            <a:r>
              <a:rPr lang="zh-CN" altLang="en-US" sz="3200" b="1" dirty="0">
                <a:solidFill>
                  <a:srgbClr val="FF0000"/>
                </a:solidFill>
                <a:latin typeface="楷体_GB2312" pitchFamily="1" charset="-122"/>
                <a:ea typeface="楷体_GB2312" pitchFamily="1" charset="-122"/>
              </a:rPr>
              <a:t>（一）搏出量储备</a:t>
            </a:r>
            <a:r>
              <a:rPr lang="en-US" altLang="zh-CN" sz="3200" b="1" dirty="0">
                <a:solidFill>
                  <a:srgbClr val="FF0000"/>
                </a:solidFill>
                <a:latin typeface="楷体_GB2312" pitchFamily="1" charset="-122"/>
                <a:ea typeface="楷体_GB2312" pitchFamily="1" charset="-122"/>
              </a:rPr>
              <a:t>        </a:t>
            </a:r>
            <a:r>
              <a:rPr lang="zh-CN" altLang="en-US" sz="3200" b="1" dirty="0">
                <a:solidFill>
                  <a:srgbClr val="FF0000"/>
                </a:solidFill>
                <a:latin typeface="楷体_GB2312" pitchFamily="1" charset="-122"/>
                <a:ea typeface="楷体_GB2312" pitchFamily="1" charset="-122"/>
              </a:rPr>
              <a:t>（二）心率储备</a:t>
            </a:r>
          </a:p>
        </p:txBody>
      </p:sp>
      <p:pic>
        <p:nvPicPr>
          <p:cNvPr id="62468" name="Picture 4"/>
          <p:cNvPicPr/>
          <p:nvPr/>
        </p:nvPicPr>
        <p:blipFill>
          <a:blip r:embed="rId3"/>
          <a:stretch>
            <a:fillRect/>
          </a:stretch>
        </p:blipFill>
        <p:spPr>
          <a:xfrm>
            <a:off x="435435" y="2900519"/>
            <a:ext cx="3902387" cy="3321390"/>
          </a:xfrm>
          <a:prstGeom prst="rect">
            <a:avLst/>
          </a:prstGeom>
          <a:noFill/>
          <a:ln w="9525">
            <a:noFill/>
          </a:ln>
        </p:spPr>
      </p:pic>
      <p:pic>
        <p:nvPicPr>
          <p:cNvPr id="5" name="Picture 3">
            <a:extLst>
              <a:ext uri="{FF2B5EF4-FFF2-40B4-BE49-F238E27FC236}">
                <a16:creationId xmlns:a16="http://schemas.microsoft.com/office/drawing/2014/main" id="{D442FC2C-446A-422D-A9AD-56F1232A5B38}"/>
              </a:ext>
            </a:extLst>
          </p:cNvPr>
          <p:cNvPicPr/>
          <p:nvPr/>
        </p:nvPicPr>
        <p:blipFill>
          <a:blip r:embed="rId4"/>
          <a:stretch>
            <a:fillRect/>
          </a:stretch>
        </p:blipFill>
        <p:spPr>
          <a:xfrm>
            <a:off x="5086569" y="2798098"/>
            <a:ext cx="2797800" cy="2744597"/>
          </a:xfrm>
          <a:prstGeom prst="rect">
            <a:avLst/>
          </a:prstGeom>
          <a:noFill/>
          <a:ln w="9525">
            <a:noFill/>
          </a:ln>
        </p:spPr>
      </p:pic>
      <p:sp>
        <p:nvSpPr>
          <p:cNvPr id="6" name="Rectangle 4">
            <a:extLst>
              <a:ext uri="{FF2B5EF4-FFF2-40B4-BE49-F238E27FC236}">
                <a16:creationId xmlns:a16="http://schemas.microsoft.com/office/drawing/2014/main" id="{EAB4668E-53CA-49DB-95C8-5FA17B0F96B6}"/>
              </a:ext>
            </a:extLst>
          </p:cNvPr>
          <p:cNvSpPr/>
          <p:nvPr/>
        </p:nvSpPr>
        <p:spPr>
          <a:xfrm>
            <a:off x="4716016" y="5641116"/>
            <a:ext cx="4680520" cy="1080120"/>
          </a:xfrm>
          <a:prstGeom prst="rect">
            <a:avLst/>
          </a:prstGeom>
          <a:noFill/>
          <a:ln w="9525">
            <a:noFill/>
          </a:ln>
        </p:spPr>
        <p:txBody>
          <a:bodyPr lIns="92075" tIns="46038" rIns="92075" bIns="46038"/>
          <a:lstStyle/>
          <a:p>
            <a:pPr marL="342900" indent="-342900" eaLnBrk="0" hangingPunct="0">
              <a:spcBef>
                <a:spcPct val="20000"/>
              </a:spcBef>
              <a:buClr>
                <a:schemeClr val="hlink"/>
              </a:buClr>
              <a:buSzPct val="70000"/>
              <a:buFont typeface="Wingdings" panose="05000000000000000000" pitchFamily="2" charset="2"/>
              <a:buChar char="n"/>
            </a:pPr>
            <a:r>
              <a:rPr lang="zh-CN" altLang="en-US" sz="1800" b="1" dirty="0">
                <a:solidFill>
                  <a:srgbClr val="000099"/>
                </a:solidFill>
                <a:latin typeface="楷体_GB2312" pitchFamily="1" charset="-122"/>
                <a:ea typeface="楷体_GB2312" pitchFamily="1" charset="-122"/>
              </a:rPr>
              <a:t>心输出量 </a:t>
            </a:r>
            <a:r>
              <a:rPr lang="en-US" altLang="zh-CN" sz="1800" b="1" dirty="0">
                <a:solidFill>
                  <a:srgbClr val="000099"/>
                </a:solidFill>
                <a:latin typeface="楷体_GB2312" pitchFamily="1" charset="-122"/>
                <a:ea typeface="楷体_GB2312" pitchFamily="1" charset="-122"/>
              </a:rPr>
              <a:t>= </a:t>
            </a:r>
            <a:r>
              <a:rPr lang="zh-CN" altLang="en-US" sz="1800" b="1" dirty="0">
                <a:solidFill>
                  <a:srgbClr val="000099"/>
                </a:solidFill>
                <a:latin typeface="楷体_GB2312" pitchFamily="1" charset="-122"/>
                <a:ea typeface="楷体_GB2312" pitchFamily="1" charset="-122"/>
              </a:rPr>
              <a:t>搏出量</a:t>
            </a:r>
            <a:r>
              <a:rPr lang="en-US" altLang="zh-CN" sz="1800" b="1" dirty="0">
                <a:solidFill>
                  <a:srgbClr val="000099"/>
                </a:solidFill>
                <a:latin typeface="楷体_GB2312" pitchFamily="1" charset="-122"/>
                <a:ea typeface="楷体_GB2312" pitchFamily="1" charset="-122"/>
              </a:rPr>
              <a:t>×</a:t>
            </a:r>
            <a:r>
              <a:rPr lang="zh-CN" altLang="en-US" sz="1800" b="1" dirty="0">
                <a:solidFill>
                  <a:srgbClr val="000099"/>
                </a:solidFill>
                <a:latin typeface="楷体_GB2312" pitchFamily="1" charset="-122"/>
                <a:ea typeface="楷体_GB2312" pitchFamily="1" charset="-122"/>
              </a:rPr>
              <a:t>心率</a:t>
            </a:r>
          </a:p>
          <a:p>
            <a:pPr marL="342900" indent="-342900" eaLnBrk="0" hangingPunct="0">
              <a:spcBef>
                <a:spcPct val="20000"/>
              </a:spcBef>
              <a:buClr>
                <a:schemeClr val="hlink"/>
              </a:buClr>
              <a:buSzPct val="70000"/>
              <a:buFont typeface="Wingdings" panose="05000000000000000000" pitchFamily="2" charset="2"/>
              <a:buChar char="n"/>
            </a:pPr>
            <a:r>
              <a:rPr lang="zh-CN" altLang="en-US" sz="1800" b="1" dirty="0">
                <a:solidFill>
                  <a:srgbClr val="000099"/>
                </a:solidFill>
                <a:latin typeface="楷体_GB2312" pitchFamily="1" charset="-122"/>
                <a:ea typeface="楷体_GB2312" pitchFamily="1" charset="-122"/>
              </a:rPr>
              <a:t>心率上限 </a:t>
            </a:r>
            <a:r>
              <a:rPr lang="en-US" altLang="zh-CN" sz="1800" b="1" dirty="0">
                <a:solidFill>
                  <a:srgbClr val="000099"/>
                </a:solidFill>
                <a:latin typeface="楷体_GB2312" pitchFamily="1" charset="-122"/>
                <a:ea typeface="楷体_GB2312" pitchFamily="1" charset="-122"/>
              </a:rPr>
              <a:t>180</a:t>
            </a:r>
            <a:r>
              <a:rPr lang="zh-CN" altLang="en-US" sz="1800" b="1" dirty="0">
                <a:solidFill>
                  <a:srgbClr val="000099"/>
                </a:solidFill>
                <a:latin typeface="楷体_GB2312" pitchFamily="1" charset="-122"/>
                <a:ea typeface="楷体_GB2312" pitchFamily="1" charset="-122"/>
              </a:rPr>
              <a:t>～</a:t>
            </a:r>
            <a:r>
              <a:rPr lang="en-US" altLang="zh-CN" sz="1800" b="1" dirty="0">
                <a:solidFill>
                  <a:srgbClr val="000099"/>
                </a:solidFill>
                <a:latin typeface="楷体_GB2312" pitchFamily="1" charset="-122"/>
                <a:ea typeface="楷体_GB2312" pitchFamily="1" charset="-122"/>
              </a:rPr>
              <a:t>200</a:t>
            </a:r>
            <a:r>
              <a:rPr lang="zh-CN" altLang="en-US" sz="1800" b="1" dirty="0">
                <a:solidFill>
                  <a:srgbClr val="000099"/>
                </a:solidFill>
                <a:latin typeface="楷体_GB2312" pitchFamily="1" charset="-122"/>
                <a:ea typeface="楷体_GB2312" pitchFamily="1" charset="-122"/>
              </a:rPr>
              <a:t>次</a:t>
            </a:r>
            <a:r>
              <a:rPr lang="en-US" altLang="zh-CN" sz="1800" b="1" dirty="0">
                <a:solidFill>
                  <a:srgbClr val="000099"/>
                </a:solidFill>
                <a:latin typeface="楷体_GB2312" pitchFamily="1" charset="-122"/>
                <a:ea typeface="楷体_GB2312" pitchFamily="1" charset="-122"/>
              </a:rPr>
              <a:t>/min</a:t>
            </a: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a:hlinkClick r:id="" action="ppaction://ole?verb=0"/>
          </p:cNvPr>
          <p:cNvGraphicFramePr/>
          <p:nvPr>
            <p:extLst>
              <p:ext uri="{D42A27DB-BD31-4B8C-83A1-F6EECF244321}">
                <p14:modId xmlns:p14="http://schemas.microsoft.com/office/powerpoint/2010/main" val="2297823686"/>
              </p:ext>
            </p:extLst>
          </p:nvPr>
        </p:nvGraphicFramePr>
        <p:xfrm>
          <a:off x="503238" y="1523048"/>
          <a:ext cx="4064000" cy="2921000"/>
        </p:xfrm>
        <a:graphic>
          <a:graphicData uri="http://schemas.openxmlformats.org/presentationml/2006/ole">
            <mc:AlternateContent xmlns:mc="http://schemas.openxmlformats.org/markup-compatibility/2006">
              <mc:Choice xmlns:v="urn:schemas-microsoft-com:vml" Requires="v">
                <p:oleObj r:id="rId3" imgW="4065905" imgH="2922905" progId="MPlayer">
                  <p:embed/>
                </p:oleObj>
              </mc:Choice>
              <mc:Fallback>
                <p:oleObj r:id="rId3" imgW="4065905" imgH="2922905" progId="MPlayer">
                  <p:embed/>
                  <p:pic>
                    <p:nvPicPr>
                      <p:cNvPr id="0" name="图片 3075"/>
                      <p:cNvPicPr/>
                      <p:nvPr/>
                    </p:nvPicPr>
                    <p:blipFill>
                      <a:blip r:embed="rId4"/>
                      <a:stretch>
                        <a:fillRect/>
                      </a:stretch>
                    </p:blipFill>
                    <p:spPr>
                      <a:xfrm>
                        <a:off x="503238" y="1523048"/>
                        <a:ext cx="4064000" cy="2921000"/>
                      </a:xfrm>
                      <a:prstGeom prst="rect">
                        <a:avLst/>
                      </a:prstGeom>
                      <a:noFill/>
                      <a:ln w="38100">
                        <a:noFill/>
                        <a:miter/>
                      </a:ln>
                    </p:spPr>
                  </p:pic>
                </p:oleObj>
              </mc:Fallback>
            </mc:AlternateContent>
          </a:graphicData>
        </a:graphic>
      </p:graphicFrame>
      <p:sp>
        <p:nvSpPr>
          <p:cNvPr id="4099" name="Rectangle 3"/>
          <p:cNvSpPr/>
          <p:nvPr/>
        </p:nvSpPr>
        <p:spPr>
          <a:xfrm>
            <a:off x="4708525" y="5803900"/>
            <a:ext cx="184150" cy="366713"/>
          </a:xfrm>
          <a:prstGeom prst="rect">
            <a:avLst/>
          </a:prstGeom>
          <a:noFill/>
          <a:ln w="9525">
            <a:noFill/>
          </a:ln>
        </p:spPr>
        <p:txBody>
          <a:bodyPr wrap="none" lIns="92075" tIns="46038" rIns="92075" bIns="46038">
            <a:spAutoFit/>
          </a:bodyPr>
          <a:lstStyle/>
          <a:p>
            <a:endParaRPr lang="zh-CN" altLang="zh-CN" dirty="0">
              <a:solidFill>
                <a:srgbClr val="000099"/>
              </a:solidFill>
              <a:latin typeface="Arial" panose="020B0604020202020204" pitchFamily="34" charset="0"/>
            </a:endParaRPr>
          </a:p>
        </p:txBody>
      </p:sp>
      <p:pic>
        <p:nvPicPr>
          <p:cNvPr id="4100" name="Picture 4"/>
          <p:cNvPicPr/>
          <p:nvPr/>
        </p:nvPicPr>
        <p:blipFill>
          <a:blip r:embed="rId5"/>
          <a:stretch>
            <a:fillRect/>
          </a:stretch>
        </p:blipFill>
        <p:spPr>
          <a:xfrm>
            <a:off x="4576764" y="1512776"/>
            <a:ext cx="4292600" cy="2938463"/>
          </a:xfrm>
          <a:prstGeom prst="rect">
            <a:avLst/>
          </a:prstGeom>
          <a:noFill/>
          <a:ln w="9525">
            <a:noFill/>
          </a:ln>
        </p:spPr>
      </p:pic>
      <p:sp>
        <p:nvSpPr>
          <p:cNvPr id="4101" name="Rectangle 5"/>
          <p:cNvSpPr/>
          <p:nvPr/>
        </p:nvSpPr>
        <p:spPr>
          <a:xfrm>
            <a:off x="457200" y="4645025"/>
            <a:ext cx="4572000" cy="1158875"/>
          </a:xfrm>
          <a:prstGeom prst="rect">
            <a:avLst/>
          </a:prstGeom>
          <a:noFill/>
          <a:ln w="9525">
            <a:noFill/>
          </a:ln>
        </p:spPr>
        <p:txBody>
          <a:bodyPr lIns="92075" tIns="46038" rIns="92075" bIns="46038">
            <a:spAutoFit/>
          </a:bodyPr>
          <a:lstStyle/>
          <a:p>
            <a:pPr>
              <a:lnSpc>
                <a:spcPct val="125000"/>
              </a:lnSpc>
            </a:pPr>
            <a:r>
              <a:rPr lang="zh-CN" altLang="en-US" sz="2800" b="1" dirty="0">
                <a:solidFill>
                  <a:srgbClr val="FF0000"/>
                </a:solidFill>
                <a:latin typeface="黑体" panose="02010609060101010101" pitchFamily="49" charset="-122"/>
                <a:ea typeface="黑体" panose="02010609060101010101" pitchFamily="49" charset="-122"/>
              </a:rPr>
              <a:t>安静：</a:t>
            </a:r>
            <a:r>
              <a:rPr lang="zh-CN" altLang="en-US" sz="2800" b="1" dirty="0">
                <a:solidFill>
                  <a:srgbClr val="000099"/>
                </a:solidFill>
                <a:latin typeface="楷体_GB2312" pitchFamily="1" charset="-122"/>
                <a:ea typeface="楷体_GB2312" pitchFamily="1" charset="-122"/>
              </a:rPr>
              <a:t>心率</a:t>
            </a:r>
            <a:r>
              <a:rPr lang="en-US" altLang="zh-CN" sz="2800" b="1" dirty="0">
                <a:solidFill>
                  <a:srgbClr val="000099"/>
                </a:solidFill>
                <a:latin typeface="楷体_GB2312" pitchFamily="1" charset="-122"/>
                <a:ea typeface="楷体_GB2312" pitchFamily="1" charset="-122"/>
              </a:rPr>
              <a:t>75</a:t>
            </a:r>
            <a:r>
              <a:rPr lang="zh-CN" altLang="en-US" sz="2800" b="1" dirty="0">
                <a:solidFill>
                  <a:srgbClr val="000099"/>
                </a:solidFill>
                <a:latin typeface="楷体_GB2312" pitchFamily="1" charset="-122"/>
                <a:ea typeface="楷体_GB2312" pitchFamily="1" charset="-122"/>
              </a:rPr>
              <a:t>次</a:t>
            </a:r>
            <a:r>
              <a:rPr lang="en-US" altLang="zh-CN" sz="2800" b="1" dirty="0">
                <a:solidFill>
                  <a:srgbClr val="000099"/>
                </a:solidFill>
                <a:latin typeface="楷体_GB2312" pitchFamily="1" charset="-122"/>
                <a:ea typeface="楷体_GB2312" pitchFamily="1" charset="-122"/>
              </a:rPr>
              <a:t>/min</a:t>
            </a:r>
          </a:p>
          <a:p>
            <a:pPr>
              <a:lnSpc>
                <a:spcPct val="125000"/>
              </a:lnSpc>
            </a:pPr>
            <a:r>
              <a:rPr lang="en-US" altLang="zh-CN" sz="2800" b="1" dirty="0">
                <a:solidFill>
                  <a:srgbClr val="000099"/>
                </a:solidFill>
                <a:latin typeface="楷体_GB2312" pitchFamily="1" charset="-122"/>
                <a:ea typeface="楷体_GB2312" pitchFamily="1" charset="-122"/>
              </a:rPr>
              <a:t>   </a:t>
            </a:r>
            <a:r>
              <a:rPr lang="zh-CN" altLang="en-US" sz="2800" b="1" dirty="0">
                <a:solidFill>
                  <a:srgbClr val="000099"/>
                </a:solidFill>
                <a:latin typeface="楷体_GB2312" pitchFamily="1" charset="-122"/>
                <a:ea typeface="楷体_GB2312" pitchFamily="1" charset="-122"/>
              </a:rPr>
              <a:t>心输出量</a:t>
            </a:r>
            <a:r>
              <a:rPr lang="en-US" altLang="zh-CN" sz="2800" b="1" dirty="0">
                <a:solidFill>
                  <a:srgbClr val="000099"/>
                </a:solidFill>
                <a:latin typeface="楷体_GB2312" pitchFamily="1" charset="-122"/>
                <a:ea typeface="楷体_GB2312" pitchFamily="1" charset="-122"/>
              </a:rPr>
              <a:t>5</a:t>
            </a:r>
            <a:r>
              <a:rPr lang="zh-CN" altLang="en-US" sz="2800" b="1" dirty="0">
                <a:solidFill>
                  <a:srgbClr val="000099"/>
                </a:solidFill>
                <a:latin typeface="楷体_GB2312" pitchFamily="1" charset="-122"/>
                <a:ea typeface="楷体_GB2312" pitchFamily="1" charset="-122"/>
              </a:rPr>
              <a:t>～</a:t>
            </a:r>
            <a:r>
              <a:rPr lang="en-US" altLang="zh-CN" sz="2800" b="1" dirty="0">
                <a:solidFill>
                  <a:srgbClr val="000099"/>
                </a:solidFill>
                <a:latin typeface="楷体_GB2312" pitchFamily="1" charset="-122"/>
                <a:ea typeface="楷体_GB2312" pitchFamily="1" charset="-122"/>
              </a:rPr>
              <a:t>6L/min</a:t>
            </a:r>
          </a:p>
        </p:txBody>
      </p:sp>
      <p:sp>
        <p:nvSpPr>
          <p:cNvPr id="4102" name="Rectangle 6"/>
          <p:cNvSpPr/>
          <p:nvPr/>
        </p:nvSpPr>
        <p:spPr>
          <a:xfrm>
            <a:off x="4293395" y="4645025"/>
            <a:ext cx="4859337" cy="1203325"/>
          </a:xfrm>
          <a:prstGeom prst="rect">
            <a:avLst/>
          </a:prstGeom>
          <a:noFill/>
          <a:ln w="9525">
            <a:noFill/>
          </a:ln>
        </p:spPr>
        <p:txBody>
          <a:bodyPr lIns="92075" tIns="46038" rIns="92075" bIns="46038">
            <a:spAutoFit/>
          </a:bodyPr>
          <a:lstStyle/>
          <a:p>
            <a:pPr>
              <a:lnSpc>
                <a:spcPct val="130000"/>
              </a:lnSpc>
            </a:pPr>
            <a:r>
              <a:rPr lang="zh-CN" altLang="en-US" sz="2800" b="1" dirty="0">
                <a:solidFill>
                  <a:srgbClr val="FF0000"/>
                </a:solidFill>
                <a:latin typeface="黑体" panose="02010609060101010101" pitchFamily="49" charset="-122"/>
                <a:ea typeface="黑体" panose="02010609060101010101" pitchFamily="49" charset="-122"/>
              </a:rPr>
              <a:t>运动：</a:t>
            </a:r>
            <a:r>
              <a:rPr lang="zh-CN" altLang="en-US" sz="2800" b="1" dirty="0">
                <a:solidFill>
                  <a:srgbClr val="000099"/>
                </a:solidFill>
                <a:latin typeface="楷体_GB2312" pitchFamily="1" charset="-122"/>
                <a:ea typeface="楷体_GB2312" pitchFamily="1" charset="-122"/>
              </a:rPr>
              <a:t>心率</a:t>
            </a:r>
            <a:r>
              <a:rPr lang="en-US" altLang="zh-CN" sz="2800" b="1" dirty="0">
                <a:solidFill>
                  <a:srgbClr val="000099"/>
                </a:solidFill>
                <a:latin typeface="楷体_GB2312" pitchFamily="1" charset="-122"/>
                <a:ea typeface="楷体_GB2312" pitchFamily="1" charset="-122"/>
              </a:rPr>
              <a:t>180</a:t>
            </a:r>
            <a:r>
              <a:rPr lang="zh-CN" altLang="en-US" b="1" dirty="0">
                <a:solidFill>
                  <a:srgbClr val="000099"/>
                </a:solidFill>
                <a:latin typeface="Garamond" panose="02020404030301010803" pitchFamily="18" charset="0"/>
              </a:rPr>
              <a:t>～</a:t>
            </a:r>
            <a:r>
              <a:rPr lang="en-US" altLang="zh-CN" sz="2800" b="1" dirty="0">
                <a:solidFill>
                  <a:srgbClr val="000099"/>
                </a:solidFill>
                <a:latin typeface="楷体_GB2312" pitchFamily="1" charset="-122"/>
                <a:ea typeface="楷体_GB2312" pitchFamily="1" charset="-122"/>
              </a:rPr>
              <a:t>200</a:t>
            </a:r>
            <a:r>
              <a:rPr lang="zh-CN" altLang="en-US" sz="2800" b="1" dirty="0">
                <a:solidFill>
                  <a:srgbClr val="000099"/>
                </a:solidFill>
                <a:latin typeface="楷体_GB2312" pitchFamily="1" charset="-122"/>
                <a:ea typeface="楷体_GB2312" pitchFamily="1" charset="-122"/>
              </a:rPr>
              <a:t>次</a:t>
            </a:r>
            <a:r>
              <a:rPr lang="en-US" altLang="zh-CN" sz="2800" b="1" dirty="0">
                <a:solidFill>
                  <a:srgbClr val="000099"/>
                </a:solidFill>
                <a:latin typeface="楷体_GB2312" pitchFamily="1" charset="-122"/>
                <a:ea typeface="楷体_GB2312" pitchFamily="1" charset="-122"/>
              </a:rPr>
              <a:t>/min</a:t>
            </a:r>
          </a:p>
          <a:p>
            <a:pPr>
              <a:lnSpc>
                <a:spcPct val="130000"/>
              </a:lnSpc>
            </a:pPr>
            <a:r>
              <a:rPr lang="en-US" altLang="zh-CN" sz="2800" b="1" dirty="0">
                <a:solidFill>
                  <a:srgbClr val="000099"/>
                </a:solidFill>
                <a:latin typeface="楷体_GB2312" pitchFamily="1" charset="-122"/>
                <a:ea typeface="楷体_GB2312" pitchFamily="1" charset="-122"/>
              </a:rPr>
              <a:t>    </a:t>
            </a:r>
            <a:r>
              <a:rPr lang="zh-CN" altLang="en-US" sz="2800" b="1" dirty="0">
                <a:solidFill>
                  <a:srgbClr val="000099"/>
                </a:solidFill>
                <a:latin typeface="楷体_GB2312" pitchFamily="1" charset="-122"/>
                <a:ea typeface="楷体_GB2312" pitchFamily="1" charset="-122"/>
              </a:rPr>
              <a:t>心输出量</a:t>
            </a:r>
            <a:r>
              <a:rPr lang="en-US" altLang="zh-CN" sz="2800" b="1" dirty="0">
                <a:solidFill>
                  <a:srgbClr val="000099"/>
                </a:solidFill>
                <a:latin typeface="楷体_GB2312" pitchFamily="1" charset="-122"/>
                <a:ea typeface="楷体_GB2312" pitchFamily="1" charset="-122"/>
              </a:rPr>
              <a:t>25</a:t>
            </a:r>
            <a:r>
              <a:rPr lang="zh-CN" altLang="en-US" b="1" dirty="0">
                <a:solidFill>
                  <a:srgbClr val="000099"/>
                </a:solidFill>
                <a:latin typeface="Garamond" panose="02020404030301010803" pitchFamily="18" charset="0"/>
              </a:rPr>
              <a:t>～</a:t>
            </a:r>
            <a:r>
              <a:rPr lang="en-US" altLang="zh-CN" sz="2800" b="1" dirty="0">
                <a:solidFill>
                  <a:srgbClr val="000099"/>
                </a:solidFill>
                <a:latin typeface="楷体_GB2312" pitchFamily="1" charset="-122"/>
                <a:ea typeface="楷体_GB2312" pitchFamily="1" charset="-122"/>
              </a:rPr>
              <a:t>30L/min</a:t>
            </a:r>
          </a:p>
        </p:txBody>
      </p:sp>
      <p:sp>
        <p:nvSpPr>
          <p:cNvPr id="4103" name="Rectangle 7"/>
          <p:cNvSpPr/>
          <p:nvPr/>
        </p:nvSpPr>
        <p:spPr>
          <a:xfrm>
            <a:off x="457200" y="274638"/>
            <a:ext cx="8229600" cy="1143000"/>
          </a:xfrm>
          <a:prstGeom prst="rect">
            <a:avLst/>
          </a:prstGeom>
          <a:noFill/>
          <a:ln w="9525">
            <a:noFill/>
          </a:ln>
        </p:spPr>
        <p:txBody>
          <a:bodyPr lIns="92075" tIns="46038" rIns="92075" bIns="46038" anchor="ctr"/>
          <a:lstStyle/>
          <a:p>
            <a:pPr algn="ctr" eaLnBrk="0" hangingPunct="0"/>
            <a:r>
              <a:rPr lang="zh-CN" altLang="en-US" sz="3200" b="1" dirty="0">
                <a:solidFill>
                  <a:srgbClr val="FF0000"/>
                </a:solidFill>
                <a:latin typeface="Garamond" panose="02020404030301010803" pitchFamily="18" charset="0"/>
                <a:ea typeface="楷体_GB2312" pitchFamily="1" charset="-122"/>
              </a:rPr>
              <a:t>（三）剧烈运动时可通过动用</a:t>
            </a:r>
          </a:p>
          <a:p>
            <a:pPr algn="ctr" eaLnBrk="0" hangingPunct="0"/>
            <a:r>
              <a:rPr lang="zh-CN" altLang="en-US" sz="3200" b="1" dirty="0">
                <a:solidFill>
                  <a:srgbClr val="FF0000"/>
                </a:solidFill>
                <a:latin typeface="Garamond" panose="02020404030301010803" pitchFamily="18" charset="0"/>
                <a:ea typeface="楷体_GB2312" pitchFamily="1" charset="-122"/>
              </a:rPr>
              <a:t>心率储备和收缩期储备提高心输出量</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D7FA619-2F54-48F5-BDC5-86C9AD0E0355}"/>
              </a:ext>
            </a:extLst>
          </p:cNvPr>
          <p:cNvSpPr>
            <a:spLocks noGrp="1" noChangeArrowheads="1"/>
          </p:cNvSpPr>
          <p:nvPr>
            <p:ph type="body" idx="1"/>
          </p:nvPr>
        </p:nvSpPr>
        <p:spPr bwMode="auto">
          <a:xfrm>
            <a:off x="899318" y="1844824"/>
            <a:ext cx="7345363" cy="2879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lnSpc>
                <a:spcPct val="120000"/>
              </a:lnSpc>
              <a:buFontTx/>
              <a:buNone/>
            </a:pPr>
            <a:r>
              <a:rPr lang="zh-CN" altLang="en-US" sz="6000" dirty="0">
                <a:solidFill>
                  <a:srgbClr val="002060"/>
                </a:solidFill>
                <a:latin typeface="微软雅黑" panose="020B0503020204020204" pitchFamily="34" charset="-122"/>
                <a:ea typeface="微软雅黑" panose="020B0503020204020204" pitchFamily="34" charset="-122"/>
              </a:rPr>
              <a:t>第四节</a:t>
            </a:r>
          </a:p>
          <a:p>
            <a:pPr algn="ctr" eaLnBrk="1" hangingPunct="1">
              <a:lnSpc>
                <a:spcPct val="120000"/>
              </a:lnSpc>
              <a:buFontTx/>
              <a:buNone/>
            </a:pPr>
            <a:r>
              <a:rPr lang="zh-CN" altLang="en-US" sz="6000" dirty="0">
                <a:solidFill>
                  <a:srgbClr val="FF3300"/>
                </a:solidFill>
                <a:latin typeface="微软雅黑" panose="020B0503020204020204" pitchFamily="34" charset="-122"/>
                <a:ea typeface="微软雅黑" panose="020B0503020204020204" pitchFamily="34" charset="-122"/>
              </a:rPr>
              <a:t>血  管  生  理</a:t>
            </a:r>
          </a:p>
        </p:txBody>
      </p:sp>
    </p:spTree>
  </p:cSld>
  <p:clrMapOvr>
    <a:masterClrMapping/>
  </p:clrMapOvr>
  <p:transition advClick="0"/>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E3B03E1-D397-4341-B645-48E7DC55CD31}"/>
              </a:ext>
            </a:extLst>
          </p:cNvPr>
          <p:cNvSpPr>
            <a:spLocks noGrp="1" noChangeArrowheads="1"/>
          </p:cNvSpPr>
          <p:nvPr>
            <p:ph type="title"/>
          </p:nvPr>
        </p:nvSpPr>
        <p:spPr bwMode="auto">
          <a:xfrm>
            <a:off x="468313" y="476250"/>
            <a:ext cx="8229600" cy="85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4000" b="1">
                <a:solidFill>
                  <a:srgbClr val="FF3399"/>
                </a:solidFill>
                <a:ea typeface="黑体" panose="02010609060101010101" pitchFamily="49" charset="-122"/>
              </a:rPr>
              <a:t>血管，按功能分为：</a:t>
            </a:r>
          </a:p>
        </p:txBody>
      </p:sp>
      <p:sp>
        <p:nvSpPr>
          <p:cNvPr id="22531" name="Rectangle 3">
            <a:extLst>
              <a:ext uri="{FF2B5EF4-FFF2-40B4-BE49-F238E27FC236}">
                <a16:creationId xmlns:a16="http://schemas.microsoft.com/office/drawing/2014/main" id="{1F49C67D-E6EC-4CC2-A0E2-F2BA3985669A}"/>
              </a:ext>
            </a:extLst>
          </p:cNvPr>
          <p:cNvSpPr>
            <a:spLocks noGrp="1" noChangeArrowheads="1"/>
          </p:cNvSpPr>
          <p:nvPr>
            <p:ph type="body" idx="1"/>
          </p:nvPr>
        </p:nvSpPr>
        <p:spPr bwMode="auto">
          <a:xfrm>
            <a:off x="495777" y="1211142"/>
            <a:ext cx="8460432" cy="180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25000"/>
              </a:lnSpc>
              <a:buFontTx/>
              <a:buNone/>
            </a:pPr>
            <a:r>
              <a:rPr lang="en-US" altLang="zh-CN" sz="2400" dirty="0"/>
              <a:t> </a:t>
            </a:r>
            <a:r>
              <a:rPr lang="en-US" altLang="zh-CN" sz="2400" b="1" dirty="0"/>
              <a:t>1. </a:t>
            </a:r>
            <a:r>
              <a:rPr lang="zh-CN" altLang="en-US" sz="2400" b="1" dirty="0"/>
              <a:t>弹性贮器血管 </a:t>
            </a:r>
            <a:r>
              <a:rPr lang="en-US" altLang="zh-CN" sz="2400" b="1" dirty="0"/>
              <a:t>:</a:t>
            </a:r>
            <a:r>
              <a:rPr lang="zh-CN" altLang="en-US" sz="2400" dirty="0">
                <a:solidFill>
                  <a:srgbClr val="0000CC"/>
                </a:solidFill>
                <a:latin typeface="楷体_GB2312" pitchFamily="49" charset="-122"/>
                <a:ea typeface="楷体_GB2312" pitchFamily="49" charset="-122"/>
              </a:rPr>
              <a:t>主动脉、肺动脉主干及其发出的最大分支</a:t>
            </a:r>
            <a:endParaRPr lang="en-US" altLang="zh-CN" sz="2400" b="1" dirty="0"/>
          </a:p>
          <a:p>
            <a:pPr eaLnBrk="1" hangingPunct="1">
              <a:lnSpc>
                <a:spcPct val="125000"/>
              </a:lnSpc>
              <a:buFontTx/>
              <a:buNone/>
            </a:pPr>
            <a:r>
              <a:rPr lang="zh-CN" altLang="en-US" sz="2400" dirty="0"/>
              <a:t> </a:t>
            </a:r>
            <a:r>
              <a:rPr lang="en-US" altLang="zh-CN" sz="2400" b="1" dirty="0"/>
              <a:t>2. </a:t>
            </a:r>
            <a:r>
              <a:rPr lang="zh-CN" altLang="en-US" sz="2400" b="1" dirty="0"/>
              <a:t>分配血管</a:t>
            </a:r>
            <a:r>
              <a:rPr lang="en-US" altLang="zh-CN" sz="2400" b="1" dirty="0"/>
              <a:t>:</a:t>
            </a:r>
            <a:r>
              <a:rPr lang="zh-CN" altLang="en-US" sz="2400" dirty="0">
                <a:solidFill>
                  <a:srgbClr val="002060"/>
                </a:solidFill>
                <a:latin typeface="楷体_GB2312" pitchFamily="49" charset="-122"/>
                <a:ea typeface="楷体_GB2312" pitchFamily="49" charset="-122"/>
              </a:rPr>
              <a:t>从弹性贮器血管到分支为小动脉前的动脉管道</a:t>
            </a:r>
            <a:endParaRPr lang="en-US" altLang="zh-CN" sz="2400" b="1" dirty="0">
              <a:solidFill>
                <a:srgbClr val="002060"/>
              </a:solidFill>
            </a:endParaRPr>
          </a:p>
          <a:p>
            <a:pPr eaLnBrk="1" hangingPunct="1">
              <a:lnSpc>
                <a:spcPct val="125000"/>
              </a:lnSpc>
              <a:buFontTx/>
              <a:buNone/>
            </a:pPr>
            <a:r>
              <a:rPr lang="zh-CN" altLang="en-US" sz="2400" dirty="0"/>
              <a:t> </a:t>
            </a:r>
            <a:r>
              <a:rPr lang="en-US" altLang="zh-CN" sz="2400" b="1" dirty="0"/>
              <a:t>3. </a:t>
            </a:r>
            <a:r>
              <a:rPr lang="zh-CN" altLang="en-US" sz="2400" b="1" dirty="0"/>
              <a:t>毛细血管</a:t>
            </a:r>
            <a:r>
              <a:rPr lang="zh-CN" altLang="en-US" sz="2400" b="1" dirty="0">
                <a:solidFill>
                  <a:srgbClr val="C00000"/>
                </a:solidFill>
              </a:rPr>
              <a:t>前</a:t>
            </a:r>
            <a:r>
              <a:rPr lang="zh-CN" altLang="en-US" sz="2400" b="1" dirty="0"/>
              <a:t>阻力血管</a:t>
            </a:r>
            <a:r>
              <a:rPr lang="en-US" altLang="zh-CN" sz="2400" b="1" dirty="0"/>
              <a:t>;4. </a:t>
            </a:r>
            <a:r>
              <a:rPr lang="zh-CN" altLang="en-US" sz="2400" b="1" dirty="0"/>
              <a:t>毛细血管前括约肌；</a:t>
            </a:r>
            <a:r>
              <a:rPr lang="en-US" altLang="zh-CN" sz="2400" b="1" dirty="0"/>
              <a:t>5. </a:t>
            </a:r>
            <a:r>
              <a:rPr lang="zh-CN" altLang="en-US" sz="2400" b="1" dirty="0"/>
              <a:t>交换血管</a:t>
            </a:r>
            <a:endParaRPr lang="en-US" altLang="zh-CN" sz="2400" b="1" dirty="0"/>
          </a:p>
          <a:p>
            <a:pPr eaLnBrk="1" hangingPunct="1">
              <a:lnSpc>
                <a:spcPct val="125000"/>
              </a:lnSpc>
              <a:buFontTx/>
              <a:buNone/>
            </a:pPr>
            <a:r>
              <a:rPr lang="en-US" altLang="zh-CN" sz="2400" b="1" dirty="0"/>
              <a:t>6. </a:t>
            </a:r>
            <a:r>
              <a:rPr lang="zh-CN" altLang="en-US" sz="2400" b="1" dirty="0"/>
              <a:t>毛细血管</a:t>
            </a:r>
            <a:r>
              <a:rPr lang="zh-CN" altLang="en-US" sz="2400" b="1" dirty="0">
                <a:solidFill>
                  <a:srgbClr val="C00000"/>
                </a:solidFill>
              </a:rPr>
              <a:t>后</a:t>
            </a:r>
            <a:r>
              <a:rPr lang="zh-CN" altLang="en-US" sz="2400" b="1" dirty="0"/>
              <a:t>阻力血管</a:t>
            </a:r>
            <a:r>
              <a:rPr lang="en-US" altLang="zh-CN" sz="2400" b="1" dirty="0"/>
              <a:t>;7. </a:t>
            </a:r>
            <a:r>
              <a:rPr lang="zh-CN" altLang="en-US" sz="2400" b="1" dirty="0"/>
              <a:t>容量血管；</a:t>
            </a:r>
            <a:r>
              <a:rPr lang="en-US" altLang="zh-CN" sz="2400" b="1" dirty="0"/>
              <a:t>8. </a:t>
            </a:r>
            <a:r>
              <a:rPr lang="zh-CN" altLang="en-US" sz="2400" b="1" dirty="0"/>
              <a:t>短路血管</a:t>
            </a:r>
            <a:r>
              <a:rPr lang="en-US" altLang="zh-CN" sz="2400" b="1" dirty="0"/>
              <a:t>.</a:t>
            </a:r>
          </a:p>
        </p:txBody>
      </p:sp>
      <p:grpSp>
        <p:nvGrpSpPr>
          <p:cNvPr id="4" name="Group 3">
            <a:extLst>
              <a:ext uri="{FF2B5EF4-FFF2-40B4-BE49-F238E27FC236}">
                <a16:creationId xmlns:a16="http://schemas.microsoft.com/office/drawing/2014/main" id="{52EF647B-9808-4381-99D1-E063A8A16AA1}"/>
              </a:ext>
            </a:extLst>
          </p:cNvPr>
          <p:cNvGrpSpPr>
            <a:grpSpLocks/>
          </p:cNvGrpSpPr>
          <p:nvPr/>
        </p:nvGrpSpPr>
        <p:grpSpPr bwMode="auto">
          <a:xfrm>
            <a:off x="179512" y="3644596"/>
            <a:ext cx="5934199" cy="2563422"/>
            <a:chOff x="384" y="2592"/>
            <a:chExt cx="4075" cy="1440"/>
          </a:xfrm>
        </p:grpSpPr>
        <p:pic>
          <p:nvPicPr>
            <p:cNvPr id="5" name="Picture 4" descr="zj3-14">
              <a:extLst>
                <a:ext uri="{FF2B5EF4-FFF2-40B4-BE49-F238E27FC236}">
                  <a16:creationId xmlns:a16="http://schemas.microsoft.com/office/drawing/2014/main" id="{A6519245-A2DF-41F5-B911-9B4E4C14162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4" y="2592"/>
              <a:ext cx="4075" cy="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DC39A120-71DC-4551-BF34-A11639568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592"/>
              <a:ext cx="2496"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7" name="Object 3">
            <a:extLst>
              <a:ext uri="{FF2B5EF4-FFF2-40B4-BE49-F238E27FC236}">
                <a16:creationId xmlns:a16="http://schemas.microsoft.com/office/drawing/2014/main" id="{2E90417C-7F71-478A-89F3-1E2AA6406BA3}"/>
              </a:ext>
            </a:extLst>
          </p:cNvPr>
          <p:cNvGraphicFramePr>
            <a:graphicFrameLocks noChangeAspect="1"/>
          </p:cNvGraphicFramePr>
          <p:nvPr>
            <p:extLst>
              <p:ext uri="{D42A27DB-BD31-4B8C-83A1-F6EECF244321}">
                <p14:modId xmlns:p14="http://schemas.microsoft.com/office/powerpoint/2010/main" val="2706994921"/>
              </p:ext>
            </p:extLst>
          </p:nvPr>
        </p:nvGraphicFramePr>
        <p:xfrm>
          <a:off x="6300192" y="3846658"/>
          <a:ext cx="2759503" cy="2538500"/>
        </p:xfrm>
        <a:graphic>
          <a:graphicData uri="http://schemas.openxmlformats.org/presentationml/2006/ole">
            <mc:AlternateContent xmlns:mc="http://schemas.openxmlformats.org/markup-compatibility/2006">
              <mc:Choice xmlns:v="urn:schemas-microsoft-com:vml" Requires="v">
                <p:oleObj name="Image" r:id="rId4" imgW="4882492" imgH="4492381" progId="Photoshop.Image.6">
                  <p:embed/>
                </p:oleObj>
              </mc:Choice>
              <mc:Fallback>
                <p:oleObj name="Image" r:id="rId4" imgW="4882492" imgH="4492381" progId="Photoshop.Image.6">
                  <p:embed/>
                  <p:pic>
                    <p:nvPicPr>
                      <p:cNvPr id="2050" name="Object 3">
                        <a:extLst>
                          <a:ext uri="{FF2B5EF4-FFF2-40B4-BE49-F238E27FC236}">
                            <a16:creationId xmlns:a16="http://schemas.microsoft.com/office/drawing/2014/main" id="{94A20A81-8AF5-48A0-A74F-A1DE51CA7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192" y="3846658"/>
                        <a:ext cx="2759503" cy="2538500"/>
                      </a:xfrm>
                      <a:prstGeom prst="rect">
                        <a:avLst/>
                      </a:prstGeom>
                      <a:noFill/>
                      <a:ln>
                        <a:noFill/>
                      </a:ln>
                      <a:effectLst/>
                    </p:spPr>
                  </p:pic>
                </p:oleObj>
              </mc:Fallback>
            </mc:AlternateContent>
          </a:graphicData>
        </a:graphic>
      </p:graphicFrame>
    </p:spTree>
  </p:cSld>
  <p:clrMapOvr>
    <a:masterClrMapping/>
  </p:clrMapOvr>
  <p:transition advClick="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8AD7BD6-1217-4F0A-AE6F-3E5F8C2554E8}"/>
              </a:ext>
            </a:extLst>
          </p:cNvPr>
          <p:cNvSpPr>
            <a:spLocks noChangeArrowheads="1"/>
          </p:cNvSpPr>
          <p:nvPr/>
        </p:nvSpPr>
        <p:spPr bwMode="auto">
          <a:xfrm>
            <a:off x="539552" y="548680"/>
            <a:ext cx="640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rgbClr val="000099"/>
                </a:solidFill>
                <a:latin typeface="微软雅黑" panose="020B0503020204020204" pitchFamily="34" charset="-122"/>
                <a:ea typeface="微软雅黑" panose="020B0503020204020204" pitchFamily="34" charset="-122"/>
              </a:rPr>
              <a:t>一、血流量、血流阻力和血压</a:t>
            </a:r>
          </a:p>
        </p:txBody>
      </p:sp>
      <p:sp>
        <p:nvSpPr>
          <p:cNvPr id="26627" name="Rectangle 3">
            <a:extLst>
              <a:ext uri="{FF2B5EF4-FFF2-40B4-BE49-F238E27FC236}">
                <a16:creationId xmlns:a16="http://schemas.microsoft.com/office/drawing/2014/main" id="{25E0EA33-4122-48A7-90A9-0FC51A7FADDB}"/>
              </a:ext>
            </a:extLst>
          </p:cNvPr>
          <p:cNvSpPr>
            <a:spLocks noChangeArrowheads="1"/>
          </p:cNvSpPr>
          <p:nvPr/>
        </p:nvSpPr>
        <p:spPr bwMode="auto">
          <a:xfrm>
            <a:off x="647700" y="1268760"/>
            <a:ext cx="8028756" cy="462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15000"/>
              </a:spcBef>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FF3300"/>
                </a:solidFill>
                <a:latin typeface="微软雅黑" panose="020B0503020204020204" pitchFamily="34" charset="-122"/>
                <a:ea typeface="微软雅黑" panose="020B0503020204020204" pitchFamily="34" charset="-122"/>
              </a:rPr>
              <a:t>血流动力学</a:t>
            </a:r>
            <a:r>
              <a:rPr lang="en-US" altLang="zh-CN" dirty="0">
                <a:solidFill>
                  <a:srgbClr val="002060"/>
                </a:solidFill>
                <a:latin typeface="微软雅黑" panose="020B0503020204020204" pitchFamily="34" charset="-122"/>
                <a:ea typeface="微软雅黑" panose="020B0503020204020204" pitchFamily="34" charset="-122"/>
              </a:rPr>
              <a:t>(hemodynamics)</a:t>
            </a:r>
            <a:r>
              <a:rPr lang="zh-CN" altLang="en-US" dirty="0">
                <a:solidFill>
                  <a:srgbClr val="002060"/>
                </a:solidFill>
                <a:latin typeface="微软雅黑" panose="020B0503020204020204" pitchFamily="34" charset="-122"/>
                <a:ea typeface="微软雅黑" panose="020B0503020204020204" pitchFamily="34" charset="-122"/>
              </a:rPr>
              <a:t>，是研究流量、阻力和压力之间关系的科学。</a:t>
            </a:r>
          </a:p>
          <a:p>
            <a:pPr eaLnBrk="1" hangingPunct="1">
              <a:lnSpc>
                <a:spcPct val="150000"/>
              </a:lnSpc>
              <a:spcBef>
                <a:spcPct val="15000"/>
              </a:spcBef>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血流量和血流速度</a:t>
            </a:r>
          </a:p>
          <a:p>
            <a:pPr eaLnBrk="1" hangingPunct="1">
              <a:lnSpc>
                <a:spcPct val="150000"/>
              </a:lnSpc>
              <a:spcBef>
                <a:spcPct val="15000"/>
              </a:spcBef>
            </a:pPr>
            <a:r>
              <a:rPr lang="zh-CN" altLang="en-US" dirty="0">
                <a:solidFill>
                  <a:srgbClr val="FF3300"/>
                </a:solidFill>
                <a:latin typeface="微软雅黑" panose="020B0503020204020204" pitchFamily="34" charset="-122"/>
                <a:ea typeface="微软雅黑" panose="020B0503020204020204" pitchFamily="34" charset="-122"/>
              </a:rPr>
              <a:t>    血流量</a:t>
            </a:r>
            <a:r>
              <a:rPr lang="en-US" altLang="zh-CN" dirty="0">
                <a:solidFill>
                  <a:srgbClr val="FF3300"/>
                </a:solidFill>
                <a:latin typeface="微软雅黑" panose="020B0503020204020204" pitchFamily="34" charset="-122"/>
                <a:ea typeface="微软雅黑" panose="020B0503020204020204" pitchFamily="34" charset="-122"/>
              </a:rPr>
              <a:t>(blood flow)</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单位时间内流过血管某一截面的血量，即血流的</a:t>
            </a:r>
            <a:r>
              <a:rPr lang="zh-CN" altLang="en-US" dirty="0">
                <a:solidFill>
                  <a:srgbClr val="C00000"/>
                </a:solidFill>
                <a:latin typeface="微软雅黑" panose="020B0503020204020204" pitchFamily="34" charset="-122"/>
                <a:ea typeface="微软雅黑" panose="020B0503020204020204" pitchFamily="34" charset="-122"/>
              </a:rPr>
              <a:t>容积速度</a:t>
            </a:r>
            <a:r>
              <a:rPr lang="zh-CN" altLang="en-US" dirty="0">
                <a:latin typeface="微软雅黑" panose="020B0503020204020204" pitchFamily="34" charset="-122"/>
                <a:ea typeface="微软雅黑" panose="020B0503020204020204" pitchFamily="34" charset="-122"/>
              </a:rPr>
              <a:t>。</a:t>
            </a:r>
            <a:r>
              <a:rPr lang="en-US" altLang="zh-CN" dirty="0">
                <a:solidFill>
                  <a:schemeClr val="accent2"/>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单位：</a:t>
            </a:r>
            <a:r>
              <a:rPr lang="en-US" altLang="zh-CN" dirty="0">
                <a:latin typeface="微软雅黑" panose="020B0503020204020204" pitchFamily="34" charset="-122"/>
                <a:ea typeface="微软雅黑" panose="020B0503020204020204" pitchFamily="34" charset="-122"/>
              </a:rPr>
              <a:t>ml/min</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L/min</a:t>
            </a:r>
            <a:r>
              <a:rPr lang="zh-CN" altLang="en-US" dirty="0">
                <a:latin typeface="微软雅黑" panose="020B0503020204020204" pitchFamily="34" charset="-122"/>
                <a:ea typeface="微软雅黑" panose="020B0503020204020204" pitchFamily="34" charset="-122"/>
              </a:rPr>
              <a:t>。</a:t>
            </a:r>
          </a:p>
          <a:p>
            <a:pPr eaLnBrk="1" hangingPunct="1">
              <a:lnSpc>
                <a:spcPct val="150000"/>
              </a:lnSpc>
              <a:spcBef>
                <a:spcPct val="15000"/>
              </a:spcBef>
            </a:pPr>
            <a:r>
              <a:rPr lang="zh-CN" altLang="en-US" dirty="0">
                <a:solidFill>
                  <a:srgbClr val="FF3300"/>
                </a:solidFill>
                <a:latin typeface="微软雅黑" panose="020B0503020204020204" pitchFamily="34" charset="-122"/>
                <a:ea typeface="微软雅黑" panose="020B0503020204020204" pitchFamily="34" charset="-122"/>
              </a:rPr>
              <a:t>    血流速度</a:t>
            </a:r>
            <a:r>
              <a:rPr lang="en-US" altLang="zh-CN" dirty="0">
                <a:solidFill>
                  <a:srgbClr val="FF3300"/>
                </a:solidFill>
                <a:latin typeface="微软雅黑" panose="020B0503020204020204" pitchFamily="34" charset="-122"/>
                <a:ea typeface="微软雅黑" panose="020B0503020204020204" pitchFamily="34" charset="-122"/>
              </a:rPr>
              <a:t>(velocity of blood flow)</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血液中的某一个质点在血管内移动的线速度。血流速度与血流量成</a:t>
            </a:r>
            <a:r>
              <a:rPr lang="zh-CN" altLang="en-US" dirty="0">
                <a:solidFill>
                  <a:srgbClr val="FF0000"/>
                </a:solidFill>
                <a:latin typeface="微软雅黑" panose="020B0503020204020204" pitchFamily="34" charset="-122"/>
                <a:ea typeface="微软雅黑" panose="020B0503020204020204" pitchFamily="34" charset="-122"/>
              </a:rPr>
              <a:t>正比</a:t>
            </a:r>
            <a:r>
              <a:rPr lang="zh-CN" altLang="en-US" dirty="0">
                <a:latin typeface="微软雅黑" panose="020B0503020204020204" pitchFamily="34" charset="-122"/>
                <a:ea typeface="微软雅黑" panose="020B0503020204020204" pitchFamily="34" charset="-122"/>
              </a:rPr>
              <a:t>，与血管的截面积成</a:t>
            </a:r>
            <a:r>
              <a:rPr lang="zh-CN" altLang="en-US" dirty="0">
                <a:solidFill>
                  <a:srgbClr val="FF0000"/>
                </a:solidFill>
                <a:latin typeface="微软雅黑" panose="020B0503020204020204" pitchFamily="34" charset="-122"/>
                <a:ea typeface="微软雅黑" panose="020B0503020204020204" pitchFamily="34" charset="-122"/>
              </a:rPr>
              <a:t>反比</a:t>
            </a:r>
            <a:r>
              <a:rPr lang="zh-CN" altLang="en-US" dirty="0">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 </a:t>
            </a:r>
            <a:endParaRPr lang="zh-CN" altLang="en-US"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1C5D12AE-FF76-4AF1-9712-08FEED8649D7}"/>
              </a:ext>
            </a:extLst>
          </p:cNvPr>
          <p:cNvSpPr>
            <a:spLocks noChangeArrowheads="1"/>
          </p:cNvSpPr>
          <p:nvPr/>
        </p:nvSpPr>
        <p:spPr bwMode="auto">
          <a:xfrm>
            <a:off x="576262" y="3504892"/>
            <a:ext cx="8116689" cy="1825628"/>
          </a:xfrm>
          <a:prstGeom prst="rect">
            <a:avLst/>
          </a:prstGeom>
          <a:noFill/>
          <a:ln w="9525">
            <a:noFill/>
            <a:miter lim="800000"/>
            <a:headEnd/>
            <a:tailEnd/>
          </a:ln>
        </p:spPr>
        <p:txBody>
          <a:bodyPr wrap="square">
            <a:spAutoFit/>
          </a:bodyPr>
          <a:lstStyle/>
          <a:p>
            <a:pPr>
              <a:lnSpc>
                <a:spcPct val="120000"/>
              </a:lnSpc>
              <a:defRPr/>
            </a:pPr>
            <a:r>
              <a:rPr lang="zh-CN" altLang="en-US" b="1" dirty="0">
                <a:solidFill>
                  <a:srgbClr val="FF3399"/>
                </a:solidFill>
                <a:latin typeface="微软雅黑" panose="020B0503020204020204" pitchFamily="34" charset="-122"/>
                <a:ea typeface="微软雅黑" panose="020B0503020204020204" pitchFamily="34" charset="-122"/>
              </a:rPr>
              <a:t>泊肃叶定律</a:t>
            </a:r>
            <a:r>
              <a:rPr lang="en-US" altLang="zh-CN" b="1" dirty="0">
                <a:solidFill>
                  <a:srgbClr val="FF3399"/>
                </a:solidFill>
                <a:latin typeface="微软雅黑" panose="020B0503020204020204" pitchFamily="34" charset="-122"/>
                <a:ea typeface="微软雅黑" panose="020B0503020204020204" pitchFamily="34" charset="-122"/>
              </a:rPr>
              <a:t>(</a:t>
            </a:r>
            <a:r>
              <a:rPr lang="en-US" altLang="zh-CN" b="1" dirty="0" err="1">
                <a:solidFill>
                  <a:srgbClr val="FF3399"/>
                </a:solidFill>
                <a:latin typeface="微软雅黑" panose="020B0503020204020204" pitchFamily="34" charset="-122"/>
                <a:ea typeface="微软雅黑" panose="020B0503020204020204" pitchFamily="34" charset="-122"/>
              </a:rPr>
              <a:t>Poiseuille’s</a:t>
            </a:r>
            <a:r>
              <a:rPr lang="en-US" altLang="zh-CN" b="1" dirty="0">
                <a:solidFill>
                  <a:srgbClr val="FF3399"/>
                </a:solidFill>
                <a:latin typeface="微软雅黑" panose="020B0503020204020204" pitchFamily="34" charset="-122"/>
                <a:ea typeface="微软雅黑" panose="020B0503020204020204" pitchFamily="34" charset="-122"/>
              </a:rPr>
              <a:t> law) </a:t>
            </a:r>
            <a:r>
              <a:rPr lang="zh-CN" altLang="en-US" b="1" dirty="0">
                <a:solidFill>
                  <a:srgbClr val="FF3399"/>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单位时间内液体的</a:t>
            </a:r>
            <a:r>
              <a:rPr lang="zh-CN" altLang="en-US" b="1" dirty="0">
                <a:solidFill>
                  <a:srgbClr val="FF3300"/>
                </a:solidFill>
                <a:latin typeface="微软雅黑" panose="020B0503020204020204" pitchFamily="34" charset="-122"/>
                <a:ea typeface="微软雅黑" panose="020B0503020204020204" pitchFamily="34" charset="-122"/>
              </a:rPr>
              <a:t>流量</a:t>
            </a:r>
            <a:r>
              <a:rPr lang="en-US" altLang="zh-CN" b="1" dirty="0">
                <a:solidFill>
                  <a:srgbClr val="FF3300"/>
                </a:solidFill>
                <a:latin typeface="微软雅黑" panose="020B0503020204020204" pitchFamily="34" charset="-122"/>
                <a:ea typeface="微软雅黑" panose="020B0503020204020204" pitchFamily="34" charset="-122"/>
              </a:rPr>
              <a:t>(Q)</a:t>
            </a:r>
            <a:r>
              <a:rPr lang="zh-CN" altLang="en-US" b="1" dirty="0">
                <a:latin typeface="微软雅黑" panose="020B0503020204020204" pitchFamily="34" charset="-122"/>
                <a:ea typeface="微软雅黑" panose="020B0503020204020204" pitchFamily="34" charset="-122"/>
              </a:rPr>
              <a:t>与管道两端的</a:t>
            </a:r>
            <a:r>
              <a:rPr lang="zh-CN" altLang="en-US" b="1" dirty="0">
                <a:solidFill>
                  <a:srgbClr val="FF3300"/>
                </a:solidFill>
                <a:latin typeface="微软雅黑" panose="020B0503020204020204" pitchFamily="34" charset="-122"/>
                <a:ea typeface="微软雅黑" panose="020B0503020204020204" pitchFamily="34" charset="-122"/>
              </a:rPr>
              <a:t>压力差</a:t>
            </a:r>
            <a:r>
              <a:rPr lang="en-US" altLang="zh-CN" b="1" dirty="0">
                <a:latin typeface="微软雅黑" panose="020B0503020204020204" pitchFamily="34" charset="-122"/>
                <a:ea typeface="微软雅黑" panose="020B0503020204020204" pitchFamily="34" charset="-122"/>
              </a:rPr>
              <a:t>(P</a:t>
            </a:r>
            <a:r>
              <a:rPr lang="en-US" altLang="zh-CN" b="1" baseline="-25000" dirty="0">
                <a:latin typeface="微软雅黑" panose="020B0503020204020204" pitchFamily="34" charset="-122"/>
                <a:ea typeface="微软雅黑" panose="020B0503020204020204" pitchFamily="34" charset="-122"/>
              </a:rPr>
              <a:t>1</a:t>
            </a:r>
            <a:r>
              <a:rPr lang="en-US" altLang="zh-CN" b="1" dirty="0">
                <a:latin typeface="微软雅黑" panose="020B0503020204020204" pitchFamily="34" charset="-122"/>
                <a:ea typeface="微软雅黑" panose="020B0503020204020204" pitchFamily="34" charset="-122"/>
              </a:rPr>
              <a:t>-P</a:t>
            </a:r>
            <a:r>
              <a:rPr lang="en-US" altLang="zh-CN" b="1" baseline="-25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以及</a:t>
            </a:r>
            <a:r>
              <a:rPr lang="zh-CN" altLang="en-US" b="1" dirty="0">
                <a:solidFill>
                  <a:srgbClr val="FF3300"/>
                </a:solidFill>
                <a:latin typeface="微软雅黑" panose="020B0503020204020204" pitchFamily="34" charset="-122"/>
                <a:ea typeface="微软雅黑" panose="020B0503020204020204" pitchFamily="34" charset="-122"/>
              </a:rPr>
              <a:t>管道半径</a:t>
            </a:r>
            <a:r>
              <a:rPr lang="en-US" altLang="zh-CN" b="1" dirty="0">
                <a:latin typeface="微软雅黑" panose="020B0503020204020204" pitchFamily="34" charset="-122"/>
                <a:ea typeface="微软雅黑" panose="020B0503020204020204" pitchFamily="34" charset="-122"/>
              </a:rPr>
              <a:t>(r)</a:t>
            </a:r>
            <a:r>
              <a:rPr lang="zh-CN" altLang="en-US" b="1" dirty="0">
                <a:latin typeface="微软雅黑" panose="020B0503020204020204" pitchFamily="34" charset="-122"/>
                <a:ea typeface="微软雅黑" panose="020B0503020204020204" pitchFamily="34" charset="-122"/>
              </a:rPr>
              <a:t>的</a:t>
            </a:r>
            <a:r>
              <a:rPr lang="en-US" altLang="zh-CN" b="1" dirty="0">
                <a:solidFill>
                  <a:srgbClr val="FF0000"/>
                </a:solidFill>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次方成</a:t>
            </a:r>
            <a:r>
              <a:rPr lang="zh-CN" altLang="en-US" b="1" dirty="0">
                <a:solidFill>
                  <a:srgbClr val="C00000"/>
                </a:solidFill>
                <a:latin typeface="微软雅黑" panose="020B0503020204020204" pitchFamily="34" charset="-122"/>
                <a:ea typeface="微软雅黑" panose="020B0503020204020204" pitchFamily="34" charset="-122"/>
              </a:rPr>
              <a:t>正比</a:t>
            </a:r>
            <a:r>
              <a:rPr lang="zh-CN" altLang="en-US" b="1" dirty="0">
                <a:latin typeface="微软雅黑" panose="020B0503020204020204" pitchFamily="34" charset="-122"/>
                <a:ea typeface="微软雅黑" panose="020B0503020204020204" pitchFamily="34" charset="-122"/>
              </a:rPr>
              <a:t>，与</a:t>
            </a:r>
            <a:r>
              <a:rPr lang="zh-CN" altLang="en-US" b="1" dirty="0">
                <a:solidFill>
                  <a:srgbClr val="FF3300"/>
                </a:solidFill>
                <a:latin typeface="微软雅黑" panose="020B0503020204020204" pitchFamily="34" charset="-122"/>
                <a:ea typeface="微软雅黑" panose="020B0503020204020204" pitchFamily="34" charset="-122"/>
              </a:rPr>
              <a:t>管道的长度</a:t>
            </a:r>
            <a:r>
              <a:rPr lang="en-US" altLang="zh-CN" b="1" dirty="0">
                <a:latin typeface="微软雅黑" panose="020B0503020204020204" pitchFamily="34" charset="-122"/>
                <a:ea typeface="微软雅黑" panose="020B0503020204020204" pitchFamily="34" charset="-122"/>
              </a:rPr>
              <a:t>(L)</a:t>
            </a:r>
            <a:r>
              <a:rPr lang="zh-CN" altLang="en-US" b="1" dirty="0">
                <a:latin typeface="微软雅黑" panose="020B0503020204020204" pitchFamily="34" charset="-122"/>
                <a:ea typeface="微软雅黑" panose="020B0503020204020204" pitchFamily="34" charset="-122"/>
              </a:rPr>
              <a:t>成</a:t>
            </a:r>
            <a:r>
              <a:rPr lang="zh-CN" altLang="en-US" b="1" dirty="0">
                <a:solidFill>
                  <a:srgbClr val="FF0000"/>
                </a:solidFill>
                <a:latin typeface="微软雅黑" panose="020B0503020204020204" pitchFamily="34" charset="-122"/>
                <a:ea typeface="微软雅黑" panose="020B0503020204020204" pitchFamily="34" charset="-122"/>
              </a:rPr>
              <a:t>反</a:t>
            </a:r>
            <a:r>
              <a:rPr lang="zh-CN" altLang="en-US" b="1" dirty="0">
                <a:solidFill>
                  <a:srgbClr val="C00000"/>
                </a:solidFill>
                <a:latin typeface="微软雅黑" panose="020B0503020204020204" pitchFamily="34" charset="-122"/>
                <a:ea typeface="微软雅黑" panose="020B0503020204020204" pitchFamily="34" charset="-122"/>
              </a:rPr>
              <a:t>比</a:t>
            </a:r>
            <a:r>
              <a:rPr lang="zh-CN" altLang="en-US" b="1" dirty="0">
                <a:solidFill>
                  <a:schemeClr val="accent2"/>
                </a:solidFill>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K</a:t>
            </a:r>
            <a:r>
              <a:rPr lang="zh-CN" altLang="en-US" b="1" dirty="0">
                <a:latin typeface="微软雅黑" panose="020B0503020204020204" pitchFamily="34" charset="-122"/>
                <a:ea typeface="微软雅黑" panose="020B0503020204020204" pitchFamily="34" charset="-122"/>
              </a:rPr>
              <a:t>为常数</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与液体的粘滞度</a:t>
            </a:r>
            <a:r>
              <a:rPr lang="en-US" altLang="zh-CN" b="1" dirty="0">
                <a:latin typeface="微软雅黑" panose="020B0503020204020204" pitchFamily="34" charset="-122"/>
                <a:ea typeface="微软雅黑" panose="020B0503020204020204" pitchFamily="34" charset="-122"/>
              </a:rPr>
              <a:t>(η)</a:t>
            </a:r>
            <a:r>
              <a:rPr lang="zh-CN" altLang="en-US" b="1" dirty="0">
                <a:latin typeface="微软雅黑" panose="020B0503020204020204" pitchFamily="34" charset="-122"/>
                <a:ea typeface="微软雅黑" panose="020B0503020204020204" pitchFamily="34" charset="-122"/>
              </a:rPr>
              <a:t>有关 。</a:t>
            </a:r>
          </a:p>
        </p:txBody>
      </p:sp>
      <p:grpSp>
        <p:nvGrpSpPr>
          <p:cNvPr id="27651" name="Group 4">
            <a:extLst>
              <a:ext uri="{FF2B5EF4-FFF2-40B4-BE49-F238E27FC236}">
                <a16:creationId xmlns:a16="http://schemas.microsoft.com/office/drawing/2014/main" id="{1A0B5FE8-9A3D-4B0C-B15E-A2840C7D8E52}"/>
              </a:ext>
            </a:extLst>
          </p:cNvPr>
          <p:cNvGrpSpPr>
            <a:grpSpLocks/>
          </p:cNvGrpSpPr>
          <p:nvPr/>
        </p:nvGrpSpPr>
        <p:grpSpPr bwMode="auto">
          <a:xfrm>
            <a:off x="1388268" y="5301208"/>
            <a:ext cx="6466183" cy="985837"/>
            <a:chOff x="1111" y="3430"/>
            <a:chExt cx="3799" cy="544"/>
          </a:xfrm>
        </p:grpSpPr>
        <p:grpSp>
          <p:nvGrpSpPr>
            <p:cNvPr id="27652" name="Group 5">
              <a:extLst>
                <a:ext uri="{FF2B5EF4-FFF2-40B4-BE49-F238E27FC236}">
                  <a16:creationId xmlns:a16="http://schemas.microsoft.com/office/drawing/2014/main" id="{862C308C-678C-4183-92F1-D3521807EF51}"/>
                </a:ext>
              </a:extLst>
            </p:cNvPr>
            <p:cNvGrpSpPr>
              <a:grpSpLocks/>
            </p:cNvGrpSpPr>
            <p:nvPr/>
          </p:nvGrpSpPr>
          <p:grpSpPr bwMode="auto">
            <a:xfrm>
              <a:off x="1111" y="3430"/>
              <a:ext cx="1592" cy="543"/>
              <a:chOff x="1111" y="3430"/>
              <a:chExt cx="1592" cy="543"/>
            </a:xfrm>
          </p:grpSpPr>
          <p:sp>
            <p:nvSpPr>
              <p:cNvPr id="26635" name="Rectangle 6">
                <a:extLst>
                  <a:ext uri="{FF2B5EF4-FFF2-40B4-BE49-F238E27FC236}">
                    <a16:creationId xmlns:a16="http://schemas.microsoft.com/office/drawing/2014/main" id="{AA72B2C8-00FB-4E35-A946-64FD128ED5F3}"/>
                  </a:ext>
                </a:extLst>
              </p:cNvPr>
              <p:cNvSpPr>
                <a:spLocks noChangeArrowheads="1"/>
              </p:cNvSpPr>
              <p:nvPr/>
            </p:nvSpPr>
            <p:spPr bwMode="auto">
              <a:xfrm>
                <a:off x="1111" y="3566"/>
                <a:ext cx="627" cy="255"/>
              </a:xfrm>
              <a:prstGeom prst="rect">
                <a:avLst/>
              </a:prstGeom>
              <a:noFill/>
              <a:ln w="9525">
                <a:noFill/>
                <a:miter lim="800000"/>
                <a:headEnd/>
                <a:tailEnd/>
              </a:ln>
            </p:spPr>
            <p:txBody>
              <a:bodyPr wrap="none">
                <a:spAutoFit/>
              </a:bodyPr>
              <a:lstStyle/>
              <a:p>
                <a:pPr>
                  <a:defRPr/>
                </a:pPr>
                <a:r>
                  <a:rPr lang="en-US" altLang="zh-CN" b="1" dirty="0">
                    <a:latin typeface="+mj-lt"/>
                    <a:ea typeface="楷体_GB2312" pitchFamily="49" charset="-122"/>
                  </a:rPr>
                  <a:t>Q = K</a:t>
                </a:r>
              </a:p>
            </p:txBody>
          </p:sp>
          <p:sp>
            <p:nvSpPr>
              <p:cNvPr id="26636" name="Rectangle 7">
                <a:extLst>
                  <a:ext uri="{FF2B5EF4-FFF2-40B4-BE49-F238E27FC236}">
                    <a16:creationId xmlns:a16="http://schemas.microsoft.com/office/drawing/2014/main" id="{0828B483-2F99-43FD-A7EF-ED00DF1084FF}"/>
                  </a:ext>
                </a:extLst>
              </p:cNvPr>
              <p:cNvSpPr>
                <a:spLocks noChangeArrowheads="1"/>
              </p:cNvSpPr>
              <p:nvPr/>
            </p:nvSpPr>
            <p:spPr bwMode="auto">
              <a:xfrm>
                <a:off x="1724" y="3430"/>
                <a:ext cx="430" cy="255"/>
              </a:xfrm>
              <a:prstGeom prst="rect">
                <a:avLst/>
              </a:prstGeom>
              <a:noFill/>
              <a:ln w="9525">
                <a:noFill/>
                <a:miter lim="800000"/>
                <a:headEnd/>
                <a:tailEnd/>
              </a:ln>
            </p:spPr>
            <p:txBody>
              <a:bodyPr>
                <a:spAutoFit/>
              </a:bodyPr>
              <a:lstStyle/>
              <a:p>
                <a:pPr>
                  <a:defRPr/>
                </a:pPr>
                <a:r>
                  <a:rPr lang="en-US" altLang="zh-CN" b="1" dirty="0">
                    <a:latin typeface="+mj-lt"/>
                    <a:ea typeface="楷体_GB2312" pitchFamily="49" charset="-122"/>
                  </a:rPr>
                  <a:t>r</a:t>
                </a:r>
                <a:r>
                  <a:rPr lang="en-US" altLang="zh-CN" b="1" baseline="30000" dirty="0">
                    <a:latin typeface="+mj-lt"/>
                    <a:ea typeface="楷体_GB2312" pitchFamily="49" charset="-122"/>
                  </a:rPr>
                  <a:t>4</a:t>
                </a:r>
              </a:p>
            </p:txBody>
          </p:sp>
          <p:sp>
            <p:nvSpPr>
              <p:cNvPr id="26637" name="Line 8">
                <a:extLst>
                  <a:ext uri="{FF2B5EF4-FFF2-40B4-BE49-F238E27FC236}">
                    <a16:creationId xmlns:a16="http://schemas.microsoft.com/office/drawing/2014/main" id="{543EE41E-CF89-4379-BDDA-41F3BF3E4B8A}"/>
                  </a:ext>
                </a:extLst>
              </p:cNvPr>
              <p:cNvSpPr>
                <a:spLocks noChangeShapeType="1"/>
              </p:cNvSpPr>
              <p:nvPr/>
            </p:nvSpPr>
            <p:spPr bwMode="auto">
              <a:xfrm>
                <a:off x="1676" y="3719"/>
                <a:ext cx="284" cy="0"/>
              </a:xfrm>
              <a:prstGeom prst="line">
                <a:avLst/>
              </a:prstGeom>
              <a:noFill/>
              <a:ln w="28575">
                <a:solidFill>
                  <a:srgbClr val="FF3399"/>
                </a:solidFill>
                <a:round/>
                <a:headEnd/>
                <a:tailEnd/>
              </a:ln>
            </p:spPr>
            <p:txBody>
              <a:bodyPr wrap="none"/>
              <a:lstStyle/>
              <a:p>
                <a:pPr>
                  <a:defRPr/>
                </a:pPr>
                <a:endParaRPr lang="zh-CN" altLang="en-US" b="1">
                  <a:latin typeface="+mj-lt"/>
                </a:endParaRPr>
              </a:p>
            </p:txBody>
          </p:sp>
          <p:sp>
            <p:nvSpPr>
              <p:cNvPr id="26638" name="Rectangle 9">
                <a:extLst>
                  <a:ext uri="{FF2B5EF4-FFF2-40B4-BE49-F238E27FC236}">
                    <a16:creationId xmlns:a16="http://schemas.microsoft.com/office/drawing/2014/main" id="{E89ADF72-637F-4570-9507-8FBC8514BB47}"/>
                  </a:ext>
                </a:extLst>
              </p:cNvPr>
              <p:cNvSpPr>
                <a:spLocks noChangeArrowheads="1"/>
              </p:cNvSpPr>
              <p:nvPr/>
            </p:nvSpPr>
            <p:spPr bwMode="auto">
              <a:xfrm>
                <a:off x="1724" y="3718"/>
                <a:ext cx="229" cy="255"/>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ea typeface="楷体_GB2312" pitchFamily="49" charset="-122"/>
                  </a:rPr>
                  <a:t>L</a:t>
                </a:r>
              </a:p>
            </p:txBody>
          </p:sp>
          <p:sp>
            <p:nvSpPr>
              <p:cNvPr id="26639" name="Rectangle 10">
                <a:extLst>
                  <a:ext uri="{FF2B5EF4-FFF2-40B4-BE49-F238E27FC236}">
                    <a16:creationId xmlns:a16="http://schemas.microsoft.com/office/drawing/2014/main" id="{13215182-7984-405C-8A36-E8D87693180C}"/>
                  </a:ext>
                </a:extLst>
              </p:cNvPr>
              <p:cNvSpPr>
                <a:spLocks noChangeArrowheads="1"/>
              </p:cNvSpPr>
              <p:nvPr/>
            </p:nvSpPr>
            <p:spPr bwMode="auto">
              <a:xfrm>
                <a:off x="1961" y="3574"/>
                <a:ext cx="742" cy="255"/>
              </a:xfrm>
              <a:prstGeom prst="rect">
                <a:avLst/>
              </a:prstGeom>
              <a:noFill/>
              <a:ln w="9525">
                <a:noFill/>
                <a:miter lim="800000"/>
                <a:headEnd/>
                <a:tailEnd/>
              </a:ln>
            </p:spPr>
            <p:txBody>
              <a:bodyPr wrap="none">
                <a:spAutoFit/>
              </a:bodyPr>
              <a:lstStyle/>
              <a:p>
                <a:pPr>
                  <a:defRPr/>
                </a:pPr>
                <a:r>
                  <a:rPr lang="en-US" altLang="zh-CN" b="1" dirty="0">
                    <a:latin typeface="+mj-lt"/>
                    <a:ea typeface="楷体_GB2312" pitchFamily="49" charset="-122"/>
                  </a:rPr>
                  <a:t>(P</a:t>
                </a:r>
                <a:r>
                  <a:rPr lang="en-US" altLang="zh-CN" b="1" baseline="-25000" dirty="0">
                    <a:latin typeface="+mj-lt"/>
                    <a:ea typeface="楷体_GB2312" pitchFamily="49" charset="-122"/>
                  </a:rPr>
                  <a:t>1</a:t>
                </a:r>
                <a:r>
                  <a:rPr lang="en-US" altLang="zh-CN" b="1" dirty="0">
                    <a:latin typeface="+mj-lt"/>
                    <a:ea typeface="楷体_GB2312" pitchFamily="49" charset="-122"/>
                  </a:rPr>
                  <a:t>-P</a:t>
                </a:r>
                <a:r>
                  <a:rPr lang="en-US" altLang="zh-CN" b="1" baseline="-25000" dirty="0">
                    <a:latin typeface="+mj-lt"/>
                    <a:ea typeface="楷体_GB2312" pitchFamily="49" charset="-122"/>
                  </a:rPr>
                  <a:t>2</a:t>
                </a:r>
                <a:r>
                  <a:rPr lang="en-US" altLang="zh-CN" b="1" dirty="0">
                    <a:latin typeface="+mj-lt"/>
                    <a:ea typeface="楷体_GB2312" pitchFamily="49" charset="-122"/>
                  </a:rPr>
                  <a:t>)</a:t>
                </a:r>
              </a:p>
            </p:txBody>
          </p:sp>
        </p:grpSp>
        <p:sp>
          <p:nvSpPr>
            <p:cNvPr id="26629" name="AutoShape 11">
              <a:extLst>
                <a:ext uri="{FF2B5EF4-FFF2-40B4-BE49-F238E27FC236}">
                  <a16:creationId xmlns:a16="http://schemas.microsoft.com/office/drawing/2014/main" id="{64E2A1EE-882F-4968-9CBB-08029038D71F}"/>
                </a:ext>
              </a:extLst>
            </p:cNvPr>
            <p:cNvSpPr>
              <a:spLocks noChangeArrowheads="1"/>
            </p:cNvSpPr>
            <p:nvPr/>
          </p:nvSpPr>
          <p:spPr bwMode="auto">
            <a:xfrm>
              <a:off x="2760" y="3682"/>
              <a:ext cx="664" cy="91"/>
            </a:xfrm>
            <a:prstGeom prst="rightArrow">
              <a:avLst>
                <a:gd name="adj1" fmla="val 50000"/>
                <a:gd name="adj2" fmla="val 182418"/>
              </a:avLst>
            </a:prstGeom>
            <a:solidFill>
              <a:srgbClr val="0099FF"/>
            </a:solidFill>
            <a:ln w="9525">
              <a:solidFill>
                <a:schemeClr val="accent1"/>
              </a:solidFill>
              <a:miter lim="800000"/>
              <a:headEnd/>
              <a:tailEnd/>
            </a:ln>
          </p:spPr>
          <p:txBody>
            <a:bodyPr wrap="none" anchor="ctr"/>
            <a:lstStyle/>
            <a:p>
              <a:pPr>
                <a:defRPr/>
              </a:pPr>
              <a:endParaRPr lang="zh-CN" altLang="en-US" b="1">
                <a:latin typeface="+mj-lt"/>
              </a:endParaRPr>
            </a:p>
          </p:txBody>
        </p:sp>
        <p:grpSp>
          <p:nvGrpSpPr>
            <p:cNvPr id="27654" name="Group 12">
              <a:extLst>
                <a:ext uri="{FF2B5EF4-FFF2-40B4-BE49-F238E27FC236}">
                  <a16:creationId xmlns:a16="http://schemas.microsoft.com/office/drawing/2014/main" id="{D13C868C-24DC-450E-AFEE-F1FC4C6483D9}"/>
                </a:ext>
              </a:extLst>
            </p:cNvPr>
            <p:cNvGrpSpPr>
              <a:grpSpLocks/>
            </p:cNvGrpSpPr>
            <p:nvPr/>
          </p:nvGrpSpPr>
          <p:grpSpPr bwMode="auto">
            <a:xfrm>
              <a:off x="3476" y="3430"/>
              <a:ext cx="1434" cy="544"/>
              <a:chOff x="3600" y="3359"/>
              <a:chExt cx="1452" cy="544"/>
            </a:xfrm>
          </p:grpSpPr>
          <p:sp>
            <p:nvSpPr>
              <p:cNvPr id="26631" name="Rectangle 13">
                <a:extLst>
                  <a:ext uri="{FF2B5EF4-FFF2-40B4-BE49-F238E27FC236}">
                    <a16:creationId xmlns:a16="http://schemas.microsoft.com/office/drawing/2014/main" id="{C33C8ED2-A5B1-4E59-A18D-A1448C197B0A}"/>
                  </a:ext>
                </a:extLst>
              </p:cNvPr>
              <p:cNvSpPr>
                <a:spLocks noChangeArrowheads="1"/>
              </p:cNvSpPr>
              <p:nvPr/>
            </p:nvSpPr>
            <p:spPr bwMode="auto">
              <a:xfrm>
                <a:off x="3600" y="3503"/>
                <a:ext cx="401" cy="255"/>
              </a:xfrm>
              <a:prstGeom prst="rect">
                <a:avLst/>
              </a:prstGeom>
              <a:noFill/>
              <a:ln w="9525">
                <a:noFill/>
                <a:miter lim="800000"/>
                <a:headEnd/>
                <a:tailEnd/>
              </a:ln>
            </p:spPr>
            <p:txBody>
              <a:bodyPr wrap="none">
                <a:spAutoFit/>
              </a:bodyPr>
              <a:lstStyle/>
              <a:p>
                <a:pPr>
                  <a:defRPr/>
                </a:pPr>
                <a:r>
                  <a:rPr lang="en-US" altLang="zh-CN" b="1">
                    <a:latin typeface="+mj-lt"/>
                    <a:ea typeface="楷体_GB2312" pitchFamily="49" charset="-122"/>
                  </a:rPr>
                  <a:t>Q=</a:t>
                </a:r>
              </a:p>
            </p:txBody>
          </p:sp>
          <p:sp>
            <p:nvSpPr>
              <p:cNvPr id="26632" name="Line 14">
                <a:extLst>
                  <a:ext uri="{FF2B5EF4-FFF2-40B4-BE49-F238E27FC236}">
                    <a16:creationId xmlns:a16="http://schemas.microsoft.com/office/drawing/2014/main" id="{53C103A3-185F-44F6-BA8F-85F598BCDE61}"/>
                  </a:ext>
                </a:extLst>
              </p:cNvPr>
              <p:cNvSpPr>
                <a:spLocks noChangeShapeType="1"/>
              </p:cNvSpPr>
              <p:nvPr/>
            </p:nvSpPr>
            <p:spPr bwMode="auto">
              <a:xfrm>
                <a:off x="3985" y="3648"/>
                <a:ext cx="1007" cy="0"/>
              </a:xfrm>
              <a:prstGeom prst="line">
                <a:avLst/>
              </a:prstGeom>
              <a:noFill/>
              <a:ln w="28575">
                <a:solidFill>
                  <a:srgbClr val="FF3399"/>
                </a:solidFill>
                <a:round/>
                <a:headEnd/>
                <a:tailEnd/>
              </a:ln>
            </p:spPr>
            <p:txBody>
              <a:bodyPr wrap="none"/>
              <a:lstStyle/>
              <a:p>
                <a:pPr>
                  <a:defRPr/>
                </a:pPr>
                <a:endParaRPr lang="zh-CN" altLang="en-US" b="1">
                  <a:latin typeface="+mj-lt"/>
                </a:endParaRPr>
              </a:p>
            </p:txBody>
          </p:sp>
          <p:sp>
            <p:nvSpPr>
              <p:cNvPr id="26633" name="Rectangle 15">
                <a:extLst>
                  <a:ext uri="{FF2B5EF4-FFF2-40B4-BE49-F238E27FC236}">
                    <a16:creationId xmlns:a16="http://schemas.microsoft.com/office/drawing/2014/main" id="{2EF3003A-4D35-484B-B57F-42FAE34663FC}"/>
                  </a:ext>
                </a:extLst>
              </p:cNvPr>
              <p:cNvSpPr>
                <a:spLocks noChangeArrowheads="1"/>
              </p:cNvSpPr>
              <p:nvPr/>
            </p:nvSpPr>
            <p:spPr bwMode="auto">
              <a:xfrm>
                <a:off x="3936" y="3359"/>
                <a:ext cx="1116" cy="255"/>
              </a:xfrm>
              <a:prstGeom prst="rect">
                <a:avLst/>
              </a:prstGeom>
              <a:noFill/>
              <a:ln w="9525">
                <a:noFill/>
                <a:miter lim="800000"/>
                <a:headEnd/>
                <a:tailEnd/>
              </a:ln>
            </p:spPr>
            <p:txBody>
              <a:bodyPr wrap="none">
                <a:spAutoFit/>
              </a:bodyPr>
              <a:lstStyle/>
              <a:p>
                <a:pPr>
                  <a:defRPr/>
                </a:pPr>
                <a:r>
                  <a:rPr lang="en-US" altLang="zh-CN" b="1" dirty="0">
                    <a:latin typeface="Times New Roman" panose="02020603050405020304" pitchFamily="18" charset="0"/>
                    <a:ea typeface="楷体_GB2312" pitchFamily="49" charset="-122"/>
                    <a:cs typeface="Times New Roman" panose="02020603050405020304" pitchFamily="18" charset="0"/>
                  </a:rPr>
                  <a:t>π</a:t>
                </a:r>
                <a:r>
                  <a:rPr lang="en-US" altLang="zh-CN" b="1" dirty="0">
                    <a:latin typeface="+mj-lt"/>
                    <a:ea typeface="楷体_GB2312" pitchFamily="49" charset="-122"/>
                  </a:rPr>
                  <a:t> (P</a:t>
                </a:r>
                <a:r>
                  <a:rPr lang="en-US" altLang="zh-CN" b="1" baseline="-25000" dirty="0">
                    <a:latin typeface="+mj-lt"/>
                    <a:ea typeface="楷体_GB2312" pitchFamily="49" charset="-122"/>
                  </a:rPr>
                  <a:t>1</a:t>
                </a:r>
                <a:r>
                  <a:rPr lang="en-US" altLang="zh-CN" b="1" dirty="0">
                    <a:latin typeface="+mj-lt"/>
                    <a:ea typeface="楷体_GB2312" pitchFamily="49" charset="-122"/>
                  </a:rPr>
                  <a:t>-P</a:t>
                </a:r>
                <a:r>
                  <a:rPr lang="en-US" altLang="zh-CN" b="1" baseline="-25000" dirty="0">
                    <a:latin typeface="+mj-lt"/>
                    <a:ea typeface="楷体_GB2312" pitchFamily="49" charset="-122"/>
                  </a:rPr>
                  <a:t>2</a:t>
                </a:r>
                <a:r>
                  <a:rPr lang="en-US" altLang="zh-CN" b="1" dirty="0">
                    <a:latin typeface="+mj-lt"/>
                    <a:ea typeface="楷体_GB2312" pitchFamily="49" charset="-122"/>
                  </a:rPr>
                  <a:t>) r</a:t>
                </a:r>
                <a:r>
                  <a:rPr lang="en-US" altLang="zh-CN" b="1" baseline="30000" dirty="0">
                    <a:latin typeface="+mj-lt"/>
                    <a:ea typeface="楷体_GB2312" pitchFamily="49" charset="-122"/>
                  </a:rPr>
                  <a:t>4</a:t>
                </a:r>
              </a:p>
            </p:txBody>
          </p:sp>
          <p:sp>
            <p:nvSpPr>
              <p:cNvPr id="26634" name="Rectangle 16">
                <a:extLst>
                  <a:ext uri="{FF2B5EF4-FFF2-40B4-BE49-F238E27FC236}">
                    <a16:creationId xmlns:a16="http://schemas.microsoft.com/office/drawing/2014/main" id="{D58D9AD3-6D76-4A96-ADBD-7D6594EFD89E}"/>
                  </a:ext>
                </a:extLst>
              </p:cNvPr>
              <p:cNvSpPr>
                <a:spLocks noChangeArrowheads="1"/>
              </p:cNvSpPr>
              <p:nvPr/>
            </p:nvSpPr>
            <p:spPr bwMode="auto">
              <a:xfrm>
                <a:off x="4177" y="3648"/>
                <a:ext cx="448" cy="255"/>
              </a:xfrm>
              <a:prstGeom prst="rect">
                <a:avLst/>
              </a:prstGeom>
              <a:noFill/>
              <a:ln w="9525">
                <a:noFill/>
                <a:miter lim="800000"/>
                <a:headEnd/>
                <a:tailEnd/>
              </a:ln>
            </p:spPr>
            <p:txBody>
              <a:bodyPr wrap="none">
                <a:spAutoFit/>
              </a:bodyPr>
              <a:lstStyle/>
              <a:p>
                <a:pPr>
                  <a:defRPr/>
                </a:pPr>
                <a:r>
                  <a:rPr lang="en-US" altLang="zh-CN" b="1">
                    <a:latin typeface="+mj-lt"/>
                    <a:ea typeface="楷体_GB2312" pitchFamily="49" charset="-122"/>
                  </a:rPr>
                  <a:t>8ηL</a:t>
                </a:r>
              </a:p>
            </p:txBody>
          </p:sp>
        </p:grpSp>
      </p:grpSp>
      <p:sp>
        <p:nvSpPr>
          <p:cNvPr id="16" name="Rectangle 2">
            <a:extLst>
              <a:ext uri="{FF2B5EF4-FFF2-40B4-BE49-F238E27FC236}">
                <a16:creationId xmlns:a16="http://schemas.microsoft.com/office/drawing/2014/main" id="{EA6891F6-AD34-47EE-A53C-08B21FEEB397}"/>
              </a:ext>
            </a:extLst>
          </p:cNvPr>
          <p:cNvSpPr>
            <a:spLocks noChangeArrowheads="1"/>
          </p:cNvSpPr>
          <p:nvPr/>
        </p:nvSpPr>
        <p:spPr bwMode="auto">
          <a:xfrm>
            <a:off x="539552" y="448802"/>
            <a:ext cx="8153400" cy="1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000" dirty="0">
                <a:solidFill>
                  <a:srgbClr val="FF3300"/>
                </a:solidFill>
                <a:latin typeface="+mj-ea"/>
                <a:ea typeface="+mj-ea"/>
              </a:rPr>
              <a:t>层流</a:t>
            </a:r>
            <a:r>
              <a:rPr lang="en-US" altLang="zh-CN" sz="2000" dirty="0">
                <a:solidFill>
                  <a:srgbClr val="FF3300"/>
                </a:solidFill>
                <a:latin typeface="+mj-ea"/>
                <a:ea typeface="+mj-ea"/>
              </a:rPr>
              <a:t>(laminar flow) </a:t>
            </a:r>
            <a:r>
              <a:rPr lang="zh-CN" altLang="en-US" sz="2000" dirty="0">
                <a:solidFill>
                  <a:srgbClr val="FF3300"/>
                </a:solidFill>
                <a:latin typeface="+mj-ea"/>
                <a:ea typeface="+mj-ea"/>
              </a:rPr>
              <a:t>：</a:t>
            </a:r>
            <a:r>
              <a:rPr lang="zh-CN" altLang="en-US" sz="2000" dirty="0">
                <a:solidFill>
                  <a:srgbClr val="000000"/>
                </a:solidFill>
                <a:latin typeface="+mj-ea"/>
                <a:ea typeface="+mj-ea"/>
              </a:rPr>
              <a:t>液体中每个质点的流动方向都一致，与血管的长轴平行；但各质点的流速不相同，在血管轴心处流速最快，越靠近管壁，流速越慢。</a:t>
            </a:r>
            <a:r>
              <a:rPr lang="zh-CN" altLang="en-US" sz="2000" dirty="0">
                <a:solidFill>
                  <a:srgbClr val="C00000"/>
                </a:solidFill>
                <a:latin typeface="+mj-ea"/>
                <a:ea typeface="+mj-ea"/>
              </a:rPr>
              <a:t>泊肃叶定律适用于层流的情况。  </a:t>
            </a:r>
          </a:p>
        </p:txBody>
      </p:sp>
      <p:graphicFrame>
        <p:nvGraphicFramePr>
          <p:cNvPr id="17" name="Object 3">
            <a:extLst>
              <a:ext uri="{FF2B5EF4-FFF2-40B4-BE49-F238E27FC236}">
                <a16:creationId xmlns:a16="http://schemas.microsoft.com/office/drawing/2014/main" id="{3430B341-9F7B-4C4E-9FD9-644EFA2F02A7}"/>
              </a:ext>
            </a:extLst>
          </p:cNvPr>
          <p:cNvGraphicFramePr>
            <a:graphicFrameLocks noChangeAspect="1"/>
          </p:cNvGraphicFramePr>
          <p:nvPr>
            <p:extLst>
              <p:ext uri="{D42A27DB-BD31-4B8C-83A1-F6EECF244321}">
                <p14:modId xmlns:p14="http://schemas.microsoft.com/office/powerpoint/2010/main" val="3315873135"/>
              </p:ext>
            </p:extLst>
          </p:nvPr>
        </p:nvGraphicFramePr>
        <p:xfrm>
          <a:off x="2372231" y="1834474"/>
          <a:ext cx="3939859" cy="1394962"/>
        </p:xfrm>
        <a:graphic>
          <a:graphicData uri="http://schemas.openxmlformats.org/presentationml/2006/ole">
            <mc:AlternateContent xmlns:mc="http://schemas.openxmlformats.org/markup-compatibility/2006">
              <mc:Choice xmlns:v="urn:schemas-microsoft-com:vml" Requires="v">
                <p:oleObj name="位图图像" r:id="rId2" imgW="7028571" imgH="3067478" progId="Paint.Picture">
                  <p:embed/>
                </p:oleObj>
              </mc:Choice>
              <mc:Fallback>
                <p:oleObj name="位图图像" r:id="rId2" imgW="7028571" imgH="3067478" progId="Paint.Picture">
                  <p:embed/>
                  <p:pic>
                    <p:nvPicPr>
                      <p:cNvPr id="4098" name="Object 3">
                        <a:extLst>
                          <a:ext uri="{FF2B5EF4-FFF2-40B4-BE49-F238E27FC236}">
                            <a16:creationId xmlns:a16="http://schemas.microsoft.com/office/drawing/2014/main" id="{5CE06051-0C07-4136-A88B-7B4DA9B2F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231" y="1834474"/>
                        <a:ext cx="3939859" cy="1394962"/>
                      </a:xfrm>
                      <a:prstGeom prst="rect">
                        <a:avLst/>
                      </a:prstGeom>
                      <a:noFill/>
                      <a:ln>
                        <a:noFill/>
                      </a:ln>
                      <a:effectLst/>
                    </p:spPr>
                  </p:pic>
                </p:oleObj>
              </mc:Fallback>
            </mc:AlternateContent>
          </a:graphicData>
        </a:graphic>
      </p:graphicFrame>
    </p:spTree>
  </p:cSld>
  <p:clrMapOvr>
    <a:masterClrMapping/>
  </p:clrMapOvr>
  <p:transition advClick="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520397EE-2B8C-4627-8D3B-9201B47AED2B}"/>
              </a:ext>
            </a:extLst>
          </p:cNvPr>
          <p:cNvSpPr>
            <a:spLocks noChangeArrowheads="1"/>
          </p:cNvSpPr>
          <p:nvPr/>
        </p:nvSpPr>
        <p:spPr bwMode="auto">
          <a:xfrm>
            <a:off x="539750" y="260350"/>
            <a:ext cx="5616426" cy="2792496"/>
          </a:xfrm>
          <a:prstGeom prst="rect">
            <a:avLst/>
          </a:prstGeom>
          <a:noFill/>
          <a:ln w="9525">
            <a:noFill/>
            <a:miter lim="800000"/>
            <a:headEnd/>
            <a:tailEnd/>
          </a:ln>
        </p:spPr>
        <p:txBody>
          <a:bodyPr wrap="square">
            <a:spAutoFit/>
          </a:bodyPr>
          <a:lstStyle/>
          <a:p>
            <a:pPr>
              <a:lnSpc>
                <a:spcPct val="120000"/>
              </a:lnSpc>
              <a:defRPr/>
            </a:pPr>
            <a:r>
              <a:rPr lang="en-US" altLang="zh-CN" sz="2800" b="1" dirty="0">
                <a:solidFill>
                  <a:schemeClr val="tx2"/>
                </a:solidFill>
                <a:latin typeface="微软雅黑" panose="020B0503020204020204" pitchFamily="34" charset="-122"/>
                <a:ea typeface="微软雅黑" panose="020B0503020204020204" pitchFamily="34" charset="-122"/>
              </a:rPr>
              <a:t>(</a:t>
            </a:r>
            <a:r>
              <a:rPr lang="zh-CN" altLang="en-US" sz="2800" b="1" dirty="0">
                <a:solidFill>
                  <a:schemeClr val="tx2"/>
                </a:solidFill>
                <a:latin typeface="微软雅黑" panose="020B0503020204020204" pitchFamily="34" charset="-122"/>
                <a:ea typeface="微软雅黑" panose="020B0503020204020204" pitchFamily="34" charset="-122"/>
              </a:rPr>
              <a:t>二</a:t>
            </a:r>
            <a:r>
              <a:rPr lang="en-US" altLang="zh-CN" sz="2800" b="1" dirty="0">
                <a:solidFill>
                  <a:schemeClr val="tx2"/>
                </a:solidFill>
                <a:latin typeface="微软雅黑" panose="020B0503020204020204" pitchFamily="34" charset="-122"/>
                <a:ea typeface="微软雅黑" panose="020B0503020204020204" pitchFamily="34" charset="-122"/>
              </a:rPr>
              <a:t>)</a:t>
            </a:r>
            <a:r>
              <a:rPr lang="zh-CN" altLang="en-US" sz="2800" b="1" dirty="0">
                <a:solidFill>
                  <a:schemeClr val="tx2"/>
                </a:solidFill>
                <a:latin typeface="微软雅黑" panose="020B0503020204020204" pitchFamily="34" charset="-122"/>
                <a:ea typeface="微软雅黑" panose="020B0503020204020204" pitchFamily="34" charset="-122"/>
              </a:rPr>
              <a:t>血流阻力</a:t>
            </a:r>
          </a:p>
          <a:p>
            <a:pPr>
              <a:lnSpc>
                <a:spcPct val="120000"/>
              </a:lnSpc>
              <a:defRPr/>
            </a:pPr>
            <a:r>
              <a:rPr lang="zh-CN" altLang="en-US" sz="2000" b="1" dirty="0">
                <a:solidFill>
                  <a:srgbClr val="A50021"/>
                </a:solidFill>
                <a:latin typeface="+mj-lt"/>
                <a:ea typeface="楷体_GB2312" pitchFamily="49" charset="-122"/>
              </a:rPr>
              <a:t>     </a:t>
            </a:r>
            <a:r>
              <a:rPr lang="en-US" altLang="zh-CN" sz="2000" b="1" dirty="0">
                <a:solidFill>
                  <a:srgbClr val="FF3300"/>
                </a:solidFill>
                <a:latin typeface="+mj-lt"/>
                <a:ea typeface="楷体_GB2312" pitchFamily="49" charset="-122"/>
              </a:rPr>
              <a:t>1.</a:t>
            </a:r>
            <a:r>
              <a:rPr lang="zh-CN" altLang="en-US" sz="2000" b="1" dirty="0">
                <a:solidFill>
                  <a:srgbClr val="FF3300"/>
                </a:solidFill>
                <a:latin typeface="+mj-lt"/>
                <a:ea typeface="楷体_GB2312" pitchFamily="49" charset="-122"/>
              </a:rPr>
              <a:t>血流阻力：</a:t>
            </a:r>
            <a:r>
              <a:rPr lang="zh-CN" altLang="en-US" sz="2000" b="1" dirty="0">
                <a:solidFill>
                  <a:schemeClr val="tx2"/>
                </a:solidFill>
                <a:latin typeface="+mj-lt"/>
                <a:ea typeface="楷体_GB2312" pitchFamily="49" charset="-122"/>
              </a:rPr>
              <a:t>血液在血管内流动时液体分子之间或与血管壁之间发生摩擦所产生。</a:t>
            </a:r>
            <a:r>
              <a:rPr lang="zh-CN" altLang="en-US" sz="2000" b="1" dirty="0">
                <a:solidFill>
                  <a:srgbClr val="FF3300"/>
                </a:solidFill>
                <a:latin typeface="+mj-lt"/>
                <a:ea typeface="楷体_GB2312" pitchFamily="49" charset="-122"/>
              </a:rPr>
              <a:t>湍流</a:t>
            </a:r>
            <a:r>
              <a:rPr lang="zh-CN" altLang="en-US" sz="2000" b="1" dirty="0">
                <a:solidFill>
                  <a:schemeClr val="tx2"/>
                </a:solidFill>
                <a:latin typeface="+mj-lt"/>
                <a:ea typeface="楷体_GB2312" pitchFamily="49" charset="-122"/>
              </a:rPr>
              <a:t>时血流阻力比</a:t>
            </a:r>
            <a:r>
              <a:rPr lang="zh-CN" altLang="en-US" sz="2000" b="1" dirty="0">
                <a:solidFill>
                  <a:srgbClr val="FF3300"/>
                </a:solidFill>
                <a:latin typeface="+mj-lt"/>
                <a:ea typeface="楷体_GB2312" pitchFamily="49" charset="-122"/>
              </a:rPr>
              <a:t>层流</a:t>
            </a:r>
            <a:r>
              <a:rPr lang="zh-CN" altLang="en-US" sz="2000" b="1" dirty="0">
                <a:solidFill>
                  <a:schemeClr val="tx2"/>
                </a:solidFill>
                <a:latin typeface="+mj-lt"/>
                <a:ea typeface="楷体_GB2312" pitchFamily="49" charset="-122"/>
              </a:rPr>
              <a:t>时大</a:t>
            </a:r>
            <a:r>
              <a:rPr lang="zh-CN" altLang="en-US" sz="2000" b="1" dirty="0">
                <a:solidFill>
                  <a:schemeClr val="accent2"/>
                </a:solidFill>
                <a:latin typeface="+mj-lt"/>
                <a:ea typeface="楷体_GB2312" pitchFamily="49" charset="-122"/>
              </a:rPr>
              <a:t>。</a:t>
            </a:r>
          </a:p>
          <a:p>
            <a:pPr>
              <a:lnSpc>
                <a:spcPct val="120000"/>
              </a:lnSpc>
              <a:defRPr/>
            </a:pPr>
            <a:r>
              <a:rPr lang="zh-CN" altLang="en-US" sz="2000" b="1" dirty="0">
                <a:solidFill>
                  <a:schemeClr val="accent2"/>
                </a:solidFill>
                <a:latin typeface="+mj-lt"/>
                <a:ea typeface="楷体_GB2312" pitchFamily="49" charset="-122"/>
              </a:rPr>
              <a:t>      </a:t>
            </a:r>
            <a:r>
              <a:rPr lang="zh-CN" altLang="en-US" sz="2000" b="1" dirty="0">
                <a:solidFill>
                  <a:srgbClr val="FF3300"/>
                </a:solidFill>
                <a:latin typeface="+mj-lt"/>
                <a:ea typeface="楷体_GB2312" pitchFamily="49" charset="-122"/>
              </a:rPr>
              <a:t>血流阻力的计算：</a:t>
            </a:r>
            <a:r>
              <a:rPr lang="zh-CN" altLang="en-US" sz="2000" b="1" dirty="0">
                <a:solidFill>
                  <a:schemeClr val="tx2"/>
                </a:solidFill>
                <a:latin typeface="+mj-lt"/>
                <a:ea typeface="楷体_GB2312" pitchFamily="49" charset="-122"/>
              </a:rPr>
              <a:t>也用欧姆定律计算，即血流量与血管两端的</a:t>
            </a:r>
            <a:r>
              <a:rPr lang="zh-CN" altLang="en-US" sz="2000" b="1" dirty="0">
                <a:solidFill>
                  <a:srgbClr val="FF0066"/>
                </a:solidFill>
                <a:latin typeface="+mj-lt"/>
                <a:ea typeface="楷体_GB2312" pitchFamily="49" charset="-122"/>
              </a:rPr>
              <a:t>压力差成正比</a:t>
            </a:r>
            <a:r>
              <a:rPr lang="zh-CN" altLang="en-US" sz="2000" b="1" dirty="0">
                <a:solidFill>
                  <a:schemeClr val="tx2"/>
                </a:solidFill>
                <a:latin typeface="+mj-lt"/>
                <a:ea typeface="楷体_GB2312" pitchFamily="49" charset="-122"/>
              </a:rPr>
              <a:t>，与</a:t>
            </a:r>
            <a:r>
              <a:rPr lang="zh-CN" altLang="en-US" sz="2000" b="1" dirty="0">
                <a:solidFill>
                  <a:srgbClr val="FF0066"/>
                </a:solidFill>
                <a:latin typeface="+mj-lt"/>
                <a:ea typeface="楷体_GB2312" pitchFamily="49" charset="-122"/>
              </a:rPr>
              <a:t>血流阻力</a:t>
            </a:r>
            <a:r>
              <a:rPr lang="en-US" altLang="zh-CN" sz="2000" b="1" dirty="0">
                <a:solidFill>
                  <a:srgbClr val="FF0066"/>
                </a:solidFill>
                <a:latin typeface="+mj-lt"/>
                <a:ea typeface="楷体_GB2312" pitchFamily="49" charset="-122"/>
              </a:rPr>
              <a:t>R</a:t>
            </a:r>
            <a:r>
              <a:rPr lang="zh-CN" altLang="en-US" sz="2000" b="1" dirty="0">
                <a:solidFill>
                  <a:schemeClr val="tx2"/>
                </a:solidFill>
                <a:latin typeface="+mj-lt"/>
                <a:ea typeface="楷体_GB2312" pitchFamily="49" charset="-122"/>
              </a:rPr>
              <a:t>成反比。</a:t>
            </a:r>
          </a:p>
        </p:txBody>
      </p:sp>
      <p:grpSp>
        <p:nvGrpSpPr>
          <p:cNvPr id="31747" name="Group 4">
            <a:extLst>
              <a:ext uri="{FF2B5EF4-FFF2-40B4-BE49-F238E27FC236}">
                <a16:creationId xmlns:a16="http://schemas.microsoft.com/office/drawing/2014/main" id="{0176A9F2-2107-4A6E-BEAD-CFD1E986950E}"/>
              </a:ext>
            </a:extLst>
          </p:cNvPr>
          <p:cNvGrpSpPr>
            <a:grpSpLocks/>
          </p:cNvGrpSpPr>
          <p:nvPr/>
        </p:nvGrpSpPr>
        <p:grpSpPr bwMode="auto">
          <a:xfrm>
            <a:off x="1085538" y="3054799"/>
            <a:ext cx="1285875" cy="915987"/>
            <a:chOff x="576" y="1823"/>
            <a:chExt cx="885" cy="577"/>
          </a:xfrm>
        </p:grpSpPr>
        <p:sp>
          <p:nvSpPr>
            <p:cNvPr id="30745" name="Rectangle 5">
              <a:extLst>
                <a:ext uri="{FF2B5EF4-FFF2-40B4-BE49-F238E27FC236}">
                  <a16:creationId xmlns:a16="http://schemas.microsoft.com/office/drawing/2014/main" id="{3F3A4200-5F9B-4BAA-8945-811B030DBCE4}"/>
                </a:ext>
              </a:extLst>
            </p:cNvPr>
            <p:cNvSpPr>
              <a:spLocks noChangeArrowheads="1"/>
            </p:cNvSpPr>
            <p:nvPr/>
          </p:nvSpPr>
          <p:spPr bwMode="auto">
            <a:xfrm>
              <a:off x="576" y="1967"/>
              <a:ext cx="432" cy="291"/>
            </a:xfrm>
            <a:prstGeom prst="rect">
              <a:avLst/>
            </a:prstGeom>
            <a:noFill/>
            <a:ln w="9525">
              <a:noFill/>
              <a:miter lim="800000"/>
              <a:headEnd/>
              <a:tailEnd/>
            </a:ln>
          </p:spPr>
          <p:txBody>
            <a:bodyPr wrap="none">
              <a:spAutoFit/>
            </a:bodyPr>
            <a:lstStyle/>
            <a:p>
              <a:pPr>
                <a:defRPr/>
              </a:pPr>
              <a:r>
                <a:rPr lang="en-US" altLang="zh-CN">
                  <a:latin typeface="+mj-lt"/>
                  <a:ea typeface="楷体_GB2312" pitchFamily="49" charset="-122"/>
                </a:rPr>
                <a:t>Q=</a:t>
              </a:r>
            </a:p>
          </p:txBody>
        </p:sp>
        <p:sp>
          <p:nvSpPr>
            <p:cNvPr id="30746" name="Rectangle 6">
              <a:extLst>
                <a:ext uri="{FF2B5EF4-FFF2-40B4-BE49-F238E27FC236}">
                  <a16:creationId xmlns:a16="http://schemas.microsoft.com/office/drawing/2014/main" id="{FC331F8B-FE57-4165-BC15-551F5989F925}"/>
                </a:ext>
              </a:extLst>
            </p:cNvPr>
            <p:cNvSpPr>
              <a:spLocks noChangeArrowheads="1"/>
            </p:cNvSpPr>
            <p:nvPr/>
          </p:nvSpPr>
          <p:spPr bwMode="auto">
            <a:xfrm>
              <a:off x="864" y="1823"/>
              <a:ext cx="597" cy="291"/>
            </a:xfrm>
            <a:prstGeom prst="rect">
              <a:avLst/>
            </a:prstGeom>
            <a:noFill/>
            <a:ln w="9525">
              <a:noFill/>
              <a:miter lim="800000"/>
              <a:headEnd/>
              <a:tailEnd/>
            </a:ln>
          </p:spPr>
          <p:txBody>
            <a:bodyPr wrap="none">
              <a:spAutoFit/>
            </a:bodyPr>
            <a:lstStyle/>
            <a:p>
              <a:pPr>
                <a:defRPr/>
              </a:pPr>
              <a:r>
                <a:rPr lang="en-US" altLang="zh-CN" dirty="0">
                  <a:latin typeface="+mj-lt"/>
                  <a:ea typeface="楷体_GB2312" pitchFamily="49" charset="-122"/>
                </a:rPr>
                <a:t>P</a:t>
              </a:r>
              <a:r>
                <a:rPr lang="en-US" altLang="zh-CN" baseline="-25000" dirty="0">
                  <a:latin typeface="+mj-lt"/>
                  <a:ea typeface="楷体_GB2312" pitchFamily="49" charset="-122"/>
                </a:rPr>
                <a:t>1</a:t>
              </a:r>
              <a:r>
                <a:rPr lang="en-US" altLang="zh-CN" dirty="0">
                  <a:latin typeface="+mj-lt"/>
                  <a:ea typeface="楷体_GB2312" pitchFamily="49" charset="-122"/>
                </a:rPr>
                <a:t>-P</a:t>
              </a:r>
              <a:r>
                <a:rPr lang="en-US" altLang="zh-CN" baseline="-25000" dirty="0">
                  <a:latin typeface="+mj-lt"/>
                  <a:ea typeface="楷体_GB2312" pitchFamily="49" charset="-122"/>
                </a:rPr>
                <a:t>2</a:t>
              </a:r>
            </a:p>
          </p:txBody>
        </p:sp>
        <p:sp>
          <p:nvSpPr>
            <p:cNvPr id="30747" name="Rectangle 7">
              <a:extLst>
                <a:ext uri="{FF2B5EF4-FFF2-40B4-BE49-F238E27FC236}">
                  <a16:creationId xmlns:a16="http://schemas.microsoft.com/office/drawing/2014/main" id="{961C04F1-2ABA-47DF-B082-AEDDD11542B2}"/>
                </a:ext>
              </a:extLst>
            </p:cNvPr>
            <p:cNvSpPr>
              <a:spLocks noChangeArrowheads="1"/>
            </p:cNvSpPr>
            <p:nvPr/>
          </p:nvSpPr>
          <p:spPr bwMode="auto">
            <a:xfrm>
              <a:off x="959" y="2112"/>
              <a:ext cx="280" cy="288"/>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ea typeface="楷体_GB2312" pitchFamily="49" charset="-122"/>
                </a:rPr>
                <a:t>R</a:t>
              </a:r>
            </a:p>
          </p:txBody>
        </p:sp>
        <p:sp>
          <p:nvSpPr>
            <p:cNvPr id="30748" name="Line 8">
              <a:extLst>
                <a:ext uri="{FF2B5EF4-FFF2-40B4-BE49-F238E27FC236}">
                  <a16:creationId xmlns:a16="http://schemas.microsoft.com/office/drawing/2014/main" id="{3CCCAE1D-89FF-47EB-953B-6AF78711353F}"/>
                </a:ext>
              </a:extLst>
            </p:cNvPr>
            <p:cNvSpPr>
              <a:spLocks noChangeShapeType="1"/>
            </p:cNvSpPr>
            <p:nvPr/>
          </p:nvSpPr>
          <p:spPr bwMode="auto">
            <a:xfrm>
              <a:off x="913" y="2112"/>
              <a:ext cx="529" cy="0"/>
            </a:xfrm>
            <a:prstGeom prst="line">
              <a:avLst/>
            </a:prstGeom>
            <a:noFill/>
            <a:ln w="28575">
              <a:solidFill>
                <a:srgbClr val="FF3399"/>
              </a:solidFill>
              <a:round/>
              <a:headEnd/>
              <a:tailEnd/>
            </a:ln>
          </p:spPr>
          <p:txBody>
            <a:bodyPr wrap="none"/>
            <a:lstStyle/>
            <a:p>
              <a:pPr>
                <a:defRPr/>
              </a:pPr>
              <a:endParaRPr lang="zh-CN" altLang="en-US">
                <a:latin typeface="+mj-lt"/>
              </a:endParaRPr>
            </a:p>
          </p:txBody>
        </p:sp>
      </p:grpSp>
      <p:grpSp>
        <p:nvGrpSpPr>
          <p:cNvPr id="31748" name="Group 9">
            <a:extLst>
              <a:ext uri="{FF2B5EF4-FFF2-40B4-BE49-F238E27FC236}">
                <a16:creationId xmlns:a16="http://schemas.microsoft.com/office/drawing/2014/main" id="{A50DC157-1241-4EE5-A37B-FEBD8470CF16}"/>
              </a:ext>
            </a:extLst>
          </p:cNvPr>
          <p:cNvGrpSpPr>
            <a:grpSpLocks/>
          </p:cNvGrpSpPr>
          <p:nvPr/>
        </p:nvGrpSpPr>
        <p:grpSpPr bwMode="auto">
          <a:xfrm>
            <a:off x="3243069" y="3141785"/>
            <a:ext cx="2139920" cy="920750"/>
            <a:chOff x="1536" y="1823"/>
            <a:chExt cx="1473" cy="580"/>
          </a:xfrm>
        </p:grpSpPr>
        <p:sp>
          <p:nvSpPr>
            <p:cNvPr id="30741" name="Rectangle 10">
              <a:extLst>
                <a:ext uri="{FF2B5EF4-FFF2-40B4-BE49-F238E27FC236}">
                  <a16:creationId xmlns:a16="http://schemas.microsoft.com/office/drawing/2014/main" id="{DEFD6B30-F9FC-415C-B375-F1FB269CC17D}"/>
                </a:ext>
              </a:extLst>
            </p:cNvPr>
            <p:cNvSpPr>
              <a:spLocks noChangeArrowheads="1"/>
            </p:cNvSpPr>
            <p:nvPr/>
          </p:nvSpPr>
          <p:spPr bwMode="auto">
            <a:xfrm>
              <a:off x="1536" y="1967"/>
              <a:ext cx="432" cy="291"/>
            </a:xfrm>
            <a:prstGeom prst="rect">
              <a:avLst/>
            </a:prstGeom>
            <a:noFill/>
            <a:ln w="9525">
              <a:noFill/>
              <a:miter lim="800000"/>
              <a:headEnd/>
              <a:tailEnd/>
            </a:ln>
          </p:spPr>
          <p:txBody>
            <a:bodyPr wrap="none">
              <a:spAutoFit/>
            </a:bodyPr>
            <a:lstStyle/>
            <a:p>
              <a:pPr>
                <a:defRPr/>
              </a:pPr>
              <a:r>
                <a:rPr lang="en-US" altLang="zh-CN" dirty="0">
                  <a:latin typeface="+mj-lt"/>
                  <a:ea typeface="楷体_GB2312" pitchFamily="49" charset="-122"/>
                </a:rPr>
                <a:t>Q=</a:t>
              </a:r>
            </a:p>
          </p:txBody>
        </p:sp>
        <p:sp>
          <p:nvSpPr>
            <p:cNvPr id="30742" name="Line 11">
              <a:extLst>
                <a:ext uri="{FF2B5EF4-FFF2-40B4-BE49-F238E27FC236}">
                  <a16:creationId xmlns:a16="http://schemas.microsoft.com/office/drawing/2014/main" id="{D0EA5CA9-6A55-4427-9F03-85031C6E7DC5}"/>
                </a:ext>
              </a:extLst>
            </p:cNvPr>
            <p:cNvSpPr>
              <a:spLocks noChangeShapeType="1"/>
            </p:cNvSpPr>
            <p:nvPr/>
          </p:nvSpPr>
          <p:spPr bwMode="auto">
            <a:xfrm>
              <a:off x="1920" y="2112"/>
              <a:ext cx="1010" cy="0"/>
            </a:xfrm>
            <a:prstGeom prst="line">
              <a:avLst/>
            </a:prstGeom>
            <a:noFill/>
            <a:ln w="28575">
              <a:solidFill>
                <a:srgbClr val="FF3399"/>
              </a:solidFill>
              <a:round/>
              <a:headEnd/>
              <a:tailEnd/>
            </a:ln>
          </p:spPr>
          <p:txBody>
            <a:bodyPr wrap="none"/>
            <a:lstStyle/>
            <a:p>
              <a:pPr>
                <a:defRPr/>
              </a:pPr>
              <a:endParaRPr lang="zh-CN" altLang="en-US">
                <a:latin typeface="+mj-lt"/>
              </a:endParaRPr>
            </a:p>
          </p:txBody>
        </p:sp>
        <p:sp>
          <p:nvSpPr>
            <p:cNvPr id="30743" name="Rectangle 12">
              <a:extLst>
                <a:ext uri="{FF2B5EF4-FFF2-40B4-BE49-F238E27FC236}">
                  <a16:creationId xmlns:a16="http://schemas.microsoft.com/office/drawing/2014/main" id="{7A90D739-0F1C-4E18-971C-47015596FBCB}"/>
                </a:ext>
              </a:extLst>
            </p:cNvPr>
            <p:cNvSpPr>
              <a:spLocks noChangeArrowheads="1"/>
            </p:cNvSpPr>
            <p:nvPr/>
          </p:nvSpPr>
          <p:spPr bwMode="auto">
            <a:xfrm>
              <a:off x="1873" y="1823"/>
              <a:ext cx="1136" cy="291"/>
            </a:xfrm>
            <a:prstGeom prst="rect">
              <a:avLst/>
            </a:prstGeom>
            <a:noFill/>
            <a:ln w="9525">
              <a:noFill/>
              <a:miter lim="800000"/>
              <a:headEnd/>
              <a:tailEnd/>
            </a:ln>
          </p:spPr>
          <p:txBody>
            <a:bodyPr wrap="none">
              <a:spAutoFit/>
            </a:bodyPr>
            <a:lstStyle/>
            <a:p>
              <a:pPr>
                <a:defRPr/>
              </a:pPr>
              <a:r>
                <a:rPr lang="en-US" altLang="zh-CN" dirty="0">
                  <a:latin typeface="Times New Roman" panose="02020603050405020304" pitchFamily="18" charset="0"/>
                  <a:ea typeface="楷体_GB2312" pitchFamily="49" charset="-122"/>
                  <a:cs typeface="Times New Roman" panose="02020603050405020304" pitchFamily="18" charset="0"/>
                </a:rPr>
                <a:t>π </a:t>
              </a:r>
              <a:r>
                <a:rPr lang="en-US" altLang="zh-CN" dirty="0">
                  <a:latin typeface="+mj-lt"/>
                  <a:ea typeface="楷体_GB2312" pitchFamily="49" charset="-122"/>
                </a:rPr>
                <a:t>(P</a:t>
              </a:r>
              <a:r>
                <a:rPr lang="en-US" altLang="zh-CN" baseline="-25000" dirty="0">
                  <a:latin typeface="+mj-lt"/>
                  <a:ea typeface="楷体_GB2312" pitchFamily="49" charset="-122"/>
                </a:rPr>
                <a:t>1</a:t>
              </a:r>
              <a:r>
                <a:rPr lang="en-US" altLang="zh-CN" dirty="0">
                  <a:latin typeface="+mj-lt"/>
                  <a:ea typeface="楷体_GB2312" pitchFamily="49" charset="-122"/>
                </a:rPr>
                <a:t>-P</a:t>
              </a:r>
              <a:r>
                <a:rPr lang="en-US" altLang="zh-CN" baseline="-25000" dirty="0">
                  <a:latin typeface="+mj-lt"/>
                  <a:ea typeface="楷体_GB2312" pitchFamily="49" charset="-122"/>
                </a:rPr>
                <a:t>2</a:t>
              </a:r>
              <a:r>
                <a:rPr lang="en-US" altLang="zh-CN" dirty="0">
                  <a:latin typeface="+mj-lt"/>
                  <a:ea typeface="楷体_GB2312" pitchFamily="49" charset="-122"/>
                </a:rPr>
                <a:t>) r</a:t>
              </a:r>
              <a:r>
                <a:rPr lang="en-US" altLang="zh-CN" baseline="30000" dirty="0">
                  <a:latin typeface="+mj-lt"/>
                  <a:ea typeface="楷体_GB2312" pitchFamily="49" charset="-122"/>
                </a:rPr>
                <a:t>4</a:t>
              </a:r>
            </a:p>
          </p:txBody>
        </p:sp>
        <p:sp>
          <p:nvSpPr>
            <p:cNvPr id="30744" name="Rectangle 13">
              <a:extLst>
                <a:ext uri="{FF2B5EF4-FFF2-40B4-BE49-F238E27FC236}">
                  <a16:creationId xmlns:a16="http://schemas.microsoft.com/office/drawing/2014/main" id="{37C63270-F18A-44A0-A7A7-DDF7ED663C1E}"/>
                </a:ext>
              </a:extLst>
            </p:cNvPr>
            <p:cNvSpPr>
              <a:spLocks noChangeArrowheads="1"/>
            </p:cNvSpPr>
            <p:nvPr/>
          </p:nvSpPr>
          <p:spPr bwMode="auto">
            <a:xfrm>
              <a:off x="2112" y="2112"/>
              <a:ext cx="467" cy="291"/>
            </a:xfrm>
            <a:prstGeom prst="rect">
              <a:avLst/>
            </a:prstGeom>
            <a:noFill/>
            <a:ln w="9525">
              <a:noFill/>
              <a:miter lim="800000"/>
              <a:headEnd/>
              <a:tailEnd/>
            </a:ln>
          </p:spPr>
          <p:txBody>
            <a:bodyPr wrap="none">
              <a:spAutoFit/>
            </a:bodyPr>
            <a:lstStyle/>
            <a:p>
              <a:pPr>
                <a:defRPr/>
              </a:pPr>
              <a:r>
                <a:rPr lang="en-US" altLang="zh-CN">
                  <a:latin typeface="+mj-lt"/>
                  <a:ea typeface="楷体_GB2312" pitchFamily="49" charset="-122"/>
                </a:rPr>
                <a:t>8ηL</a:t>
              </a:r>
            </a:p>
          </p:txBody>
        </p:sp>
      </p:grpSp>
      <p:sp>
        <p:nvSpPr>
          <p:cNvPr id="30725" name="Rectangle 20">
            <a:extLst>
              <a:ext uri="{FF2B5EF4-FFF2-40B4-BE49-F238E27FC236}">
                <a16:creationId xmlns:a16="http://schemas.microsoft.com/office/drawing/2014/main" id="{C3B3FEB1-DB68-435C-BAA7-04857CE8E70D}"/>
              </a:ext>
            </a:extLst>
          </p:cNvPr>
          <p:cNvSpPr>
            <a:spLocks noChangeArrowheads="1"/>
          </p:cNvSpPr>
          <p:nvPr/>
        </p:nvSpPr>
        <p:spPr bwMode="auto">
          <a:xfrm>
            <a:off x="466106" y="5312953"/>
            <a:ext cx="5906094" cy="1791260"/>
          </a:xfrm>
          <a:prstGeom prst="rect">
            <a:avLst/>
          </a:prstGeom>
          <a:noFill/>
          <a:ln w="9525">
            <a:noFill/>
            <a:miter lim="800000"/>
            <a:headEnd/>
            <a:tailEnd/>
          </a:ln>
        </p:spPr>
        <p:txBody>
          <a:bodyPr wrap="square">
            <a:spAutoFit/>
          </a:bodyPr>
          <a:lstStyle/>
          <a:p>
            <a:pPr>
              <a:lnSpc>
                <a:spcPct val="120000"/>
              </a:lnSpc>
              <a:defRPr/>
            </a:pPr>
            <a:r>
              <a:rPr lang="en-US" altLang="zh-CN" b="1" dirty="0">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2. </a:t>
            </a:r>
            <a:r>
              <a:rPr lang="zh-CN" altLang="en-US" b="1" dirty="0">
                <a:solidFill>
                  <a:srgbClr val="C00000"/>
                </a:solidFill>
                <a:latin typeface="微软雅黑" panose="020B0503020204020204" pitchFamily="34" charset="-122"/>
                <a:ea typeface="微软雅黑" panose="020B0503020204020204" pitchFamily="34" charset="-122"/>
              </a:rPr>
              <a:t>影响血流阻力的因素</a:t>
            </a:r>
            <a:r>
              <a:rPr lang="zh-CN" altLang="en-US" b="1" dirty="0">
                <a:latin typeface="微软雅黑" panose="020B0503020204020204" pitchFamily="34" charset="-122"/>
                <a:ea typeface="微软雅黑" panose="020B0503020204020204" pitchFamily="34" charset="-122"/>
              </a:rPr>
              <a:t>：血流阻力主要由血管口径和血液粘滞度决定。血流阻力主也受血流方式的影响。</a:t>
            </a:r>
          </a:p>
          <a:p>
            <a:pPr>
              <a:defRPr/>
            </a:pPr>
            <a:r>
              <a:rPr lang="zh-CN" altLang="en-US" b="1" dirty="0">
                <a:latin typeface="微软雅黑" panose="020B0503020204020204" pitchFamily="34" charset="-122"/>
                <a:ea typeface="微软雅黑" panose="020B0503020204020204" pitchFamily="34" charset="-122"/>
              </a:rPr>
              <a:t> </a:t>
            </a:r>
          </a:p>
        </p:txBody>
      </p:sp>
      <p:grpSp>
        <p:nvGrpSpPr>
          <p:cNvPr id="31750" name="Group 31">
            <a:extLst>
              <a:ext uri="{FF2B5EF4-FFF2-40B4-BE49-F238E27FC236}">
                <a16:creationId xmlns:a16="http://schemas.microsoft.com/office/drawing/2014/main" id="{0A988E2B-662B-4576-8BDE-FD6E7245B803}"/>
              </a:ext>
            </a:extLst>
          </p:cNvPr>
          <p:cNvGrpSpPr>
            <a:grpSpLocks/>
          </p:cNvGrpSpPr>
          <p:nvPr/>
        </p:nvGrpSpPr>
        <p:grpSpPr bwMode="auto">
          <a:xfrm>
            <a:off x="695475" y="4127662"/>
            <a:ext cx="5030788" cy="887413"/>
            <a:chOff x="1057" y="2145"/>
            <a:chExt cx="3169" cy="559"/>
          </a:xfrm>
        </p:grpSpPr>
        <p:grpSp>
          <p:nvGrpSpPr>
            <p:cNvPr id="31751" name="Group 14">
              <a:extLst>
                <a:ext uri="{FF2B5EF4-FFF2-40B4-BE49-F238E27FC236}">
                  <a16:creationId xmlns:a16="http://schemas.microsoft.com/office/drawing/2014/main" id="{0F4735AA-5C35-4962-B92B-10C792FC9060}"/>
                </a:ext>
              </a:extLst>
            </p:cNvPr>
            <p:cNvGrpSpPr>
              <a:grpSpLocks/>
            </p:cNvGrpSpPr>
            <p:nvPr/>
          </p:nvGrpSpPr>
          <p:grpSpPr bwMode="auto">
            <a:xfrm>
              <a:off x="3370" y="2145"/>
              <a:ext cx="856" cy="519"/>
              <a:chOff x="2987" y="1854"/>
              <a:chExt cx="935" cy="519"/>
            </a:xfrm>
          </p:grpSpPr>
          <p:sp>
            <p:nvSpPr>
              <p:cNvPr id="30737" name="Rectangle 15">
                <a:extLst>
                  <a:ext uri="{FF2B5EF4-FFF2-40B4-BE49-F238E27FC236}">
                    <a16:creationId xmlns:a16="http://schemas.microsoft.com/office/drawing/2014/main" id="{9714A0CF-A94A-4548-BCB4-8A4C546448E7}"/>
                  </a:ext>
                </a:extLst>
              </p:cNvPr>
              <p:cNvSpPr>
                <a:spLocks noChangeArrowheads="1"/>
              </p:cNvSpPr>
              <p:nvPr/>
            </p:nvSpPr>
            <p:spPr bwMode="auto">
              <a:xfrm>
                <a:off x="2987" y="2005"/>
                <a:ext cx="364" cy="252"/>
              </a:xfrm>
              <a:prstGeom prst="rect">
                <a:avLst/>
              </a:prstGeom>
              <a:noFill/>
              <a:ln w="9525">
                <a:noFill/>
                <a:miter lim="800000"/>
                <a:headEnd/>
                <a:tailEnd/>
              </a:ln>
            </p:spPr>
            <p:txBody>
              <a:bodyPr wrap="none">
                <a:spAutoFit/>
              </a:bodyPr>
              <a:lstStyle/>
              <a:p>
                <a:pPr>
                  <a:defRPr/>
                </a:pPr>
                <a:r>
                  <a:rPr lang="en-US" altLang="zh-CN" sz="2000" dirty="0">
                    <a:latin typeface="+mj-lt"/>
                    <a:ea typeface="楷体_GB2312" pitchFamily="49" charset="-122"/>
                  </a:rPr>
                  <a:t>R=</a:t>
                </a:r>
              </a:p>
            </p:txBody>
          </p:sp>
          <p:sp>
            <p:nvSpPr>
              <p:cNvPr id="30738" name="Line 16">
                <a:extLst>
                  <a:ext uri="{FF2B5EF4-FFF2-40B4-BE49-F238E27FC236}">
                    <a16:creationId xmlns:a16="http://schemas.microsoft.com/office/drawing/2014/main" id="{F125231C-F675-4179-905F-04A31A2723C2}"/>
                  </a:ext>
                </a:extLst>
              </p:cNvPr>
              <p:cNvSpPr>
                <a:spLocks noChangeShapeType="1"/>
              </p:cNvSpPr>
              <p:nvPr/>
            </p:nvSpPr>
            <p:spPr bwMode="auto">
              <a:xfrm>
                <a:off x="3298" y="2131"/>
                <a:ext cx="624" cy="0"/>
              </a:xfrm>
              <a:prstGeom prst="line">
                <a:avLst/>
              </a:prstGeom>
              <a:noFill/>
              <a:ln w="28575">
                <a:solidFill>
                  <a:srgbClr val="FF3399"/>
                </a:solidFill>
                <a:round/>
                <a:headEnd/>
                <a:tailEnd/>
              </a:ln>
            </p:spPr>
            <p:txBody>
              <a:bodyPr wrap="none"/>
              <a:lstStyle/>
              <a:p>
                <a:pPr>
                  <a:defRPr/>
                </a:pPr>
                <a:endParaRPr lang="zh-CN" altLang="en-US" sz="2000">
                  <a:latin typeface="+mj-lt"/>
                </a:endParaRPr>
              </a:p>
            </p:txBody>
          </p:sp>
          <p:sp>
            <p:nvSpPr>
              <p:cNvPr id="30739" name="Rectangle 17">
                <a:extLst>
                  <a:ext uri="{FF2B5EF4-FFF2-40B4-BE49-F238E27FC236}">
                    <a16:creationId xmlns:a16="http://schemas.microsoft.com/office/drawing/2014/main" id="{C3A89DE8-4122-46D3-8F3D-766CC723837E}"/>
                  </a:ext>
                </a:extLst>
              </p:cNvPr>
              <p:cNvSpPr>
                <a:spLocks noChangeArrowheads="1"/>
              </p:cNvSpPr>
              <p:nvPr/>
            </p:nvSpPr>
            <p:spPr bwMode="auto">
              <a:xfrm>
                <a:off x="3353" y="1854"/>
                <a:ext cx="409" cy="252"/>
              </a:xfrm>
              <a:prstGeom prst="rect">
                <a:avLst/>
              </a:prstGeom>
              <a:noFill/>
              <a:ln w="9525">
                <a:noFill/>
                <a:miter lim="800000"/>
                <a:headEnd/>
                <a:tailEnd/>
              </a:ln>
            </p:spPr>
            <p:txBody>
              <a:bodyPr wrap="none">
                <a:spAutoFit/>
              </a:bodyPr>
              <a:lstStyle/>
              <a:p>
                <a:pPr>
                  <a:defRPr/>
                </a:pPr>
                <a:r>
                  <a:rPr lang="en-US" altLang="zh-CN" sz="2000" dirty="0">
                    <a:latin typeface="+mj-lt"/>
                    <a:ea typeface="楷体_GB2312" pitchFamily="49" charset="-122"/>
                  </a:rPr>
                  <a:t>8ηL</a:t>
                </a:r>
              </a:p>
            </p:txBody>
          </p:sp>
          <p:sp>
            <p:nvSpPr>
              <p:cNvPr id="30740" name="Rectangle 18">
                <a:extLst>
                  <a:ext uri="{FF2B5EF4-FFF2-40B4-BE49-F238E27FC236}">
                    <a16:creationId xmlns:a16="http://schemas.microsoft.com/office/drawing/2014/main" id="{89B4C89E-9FFC-4DDF-A733-480B968C8C94}"/>
                  </a:ext>
                </a:extLst>
              </p:cNvPr>
              <p:cNvSpPr>
                <a:spLocks noChangeArrowheads="1"/>
              </p:cNvSpPr>
              <p:nvPr/>
            </p:nvSpPr>
            <p:spPr bwMode="auto">
              <a:xfrm>
                <a:off x="3425" y="2121"/>
                <a:ext cx="497" cy="252"/>
              </a:xfrm>
              <a:prstGeom prst="rect">
                <a:avLst/>
              </a:prstGeom>
              <a:noFill/>
              <a:ln w="9525">
                <a:noFill/>
                <a:miter lim="800000"/>
                <a:headEnd/>
                <a:tailEnd/>
              </a:ln>
            </p:spPr>
            <p:txBody>
              <a:bodyPr>
                <a:spAutoFit/>
              </a:bodyPr>
              <a:lstStyle/>
              <a:p>
                <a:pPr>
                  <a:defRPr/>
                </a:pPr>
                <a:r>
                  <a:rPr lang="en-US" altLang="zh-CN" sz="2000" dirty="0">
                    <a:latin typeface="Times New Roman" panose="02020603050405020304" pitchFamily="18" charset="0"/>
                    <a:ea typeface="楷体_GB2312" pitchFamily="49" charset="-122"/>
                    <a:cs typeface="Times New Roman" panose="02020603050405020304" pitchFamily="18" charset="0"/>
                  </a:rPr>
                  <a:t>π</a:t>
                </a:r>
                <a:r>
                  <a:rPr lang="en-US" altLang="zh-CN" sz="2000" dirty="0">
                    <a:latin typeface="+mj-lt"/>
                    <a:ea typeface="楷体_GB2312" pitchFamily="49" charset="-122"/>
                  </a:rPr>
                  <a:t>r</a:t>
                </a:r>
                <a:r>
                  <a:rPr lang="en-US" altLang="zh-CN" sz="2000" baseline="30000" dirty="0">
                    <a:latin typeface="+mj-lt"/>
                    <a:ea typeface="楷体_GB2312" pitchFamily="49" charset="-122"/>
                  </a:rPr>
                  <a:t>4</a:t>
                </a:r>
              </a:p>
            </p:txBody>
          </p:sp>
        </p:grpSp>
        <p:sp>
          <p:nvSpPr>
            <p:cNvPr id="30728" name="AutoShape 19">
              <a:extLst>
                <a:ext uri="{FF2B5EF4-FFF2-40B4-BE49-F238E27FC236}">
                  <a16:creationId xmlns:a16="http://schemas.microsoft.com/office/drawing/2014/main" id="{692BA9A3-A095-40D2-8E2C-4D0CC6EBA531}"/>
                </a:ext>
              </a:extLst>
            </p:cNvPr>
            <p:cNvSpPr>
              <a:spLocks noChangeArrowheads="1"/>
            </p:cNvSpPr>
            <p:nvPr/>
          </p:nvSpPr>
          <p:spPr bwMode="auto">
            <a:xfrm>
              <a:off x="2739" y="2391"/>
              <a:ext cx="615" cy="91"/>
            </a:xfrm>
            <a:prstGeom prst="rightArrow">
              <a:avLst>
                <a:gd name="adj1" fmla="val 50000"/>
                <a:gd name="adj2" fmla="val 168956"/>
              </a:avLst>
            </a:prstGeom>
            <a:solidFill>
              <a:schemeClr val="folHlink"/>
            </a:solidFill>
            <a:ln w="9525">
              <a:solidFill>
                <a:schemeClr val="folHlink"/>
              </a:solidFill>
              <a:miter lim="800000"/>
              <a:headEnd/>
              <a:tailEnd/>
            </a:ln>
          </p:spPr>
          <p:txBody>
            <a:bodyPr wrap="none" anchor="ctr"/>
            <a:lstStyle/>
            <a:p>
              <a:pPr>
                <a:defRPr/>
              </a:pPr>
              <a:endParaRPr lang="zh-CN" altLang="en-US" sz="2000">
                <a:latin typeface="+mj-lt"/>
              </a:endParaRPr>
            </a:p>
          </p:txBody>
        </p:sp>
        <p:grpSp>
          <p:nvGrpSpPr>
            <p:cNvPr id="31753" name="Group 21">
              <a:extLst>
                <a:ext uri="{FF2B5EF4-FFF2-40B4-BE49-F238E27FC236}">
                  <a16:creationId xmlns:a16="http://schemas.microsoft.com/office/drawing/2014/main" id="{C7C46860-4234-4928-A408-0589FAB6362A}"/>
                </a:ext>
              </a:extLst>
            </p:cNvPr>
            <p:cNvGrpSpPr>
              <a:grpSpLocks/>
            </p:cNvGrpSpPr>
            <p:nvPr/>
          </p:nvGrpSpPr>
          <p:grpSpPr bwMode="auto">
            <a:xfrm>
              <a:off x="1580" y="2148"/>
              <a:ext cx="1141" cy="556"/>
              <a:chOff x="1354" y="1811"/>
              <a:chExt cx="1246" cy="556"/>
            </a:xfrm>
          </p:grpSpPr>
          <p:sp>
            <p:nvSpPr>
              <p:cNvPr id="30733" name="Rectangle 22">
                <a:extLst>
                  <a:ext uri="{FF2B5EF4-FFF2-40B4-BE49-F238E27FC236}">
                    <a16:creationId xmlns:a16="http://schemas.microsoft.com/office/drawing/2014/main" id="{92D286F3-2CCA-4118-908A-B382FF476632}"/>
                  </a:ext>
                </a:extLst>
              </p:cNvPr>
              <p:cNvSpPr>
                <a:spLocks noChangeArrowheads="1"/>
              </p:cNvSpPr>
              <p:nvPr/>
            </p:nvSpPr>
            <p:spPr bwMode="auto">
              <a:xfrm>
                <a:off x="1354" y="1984"/>
                <a:ext cx="228" cy="25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latin typeface="Times New Roman" panose="02020603050405020304" pitchFamily="18" charset="0"/>
                    <a:ea typeface="楷体_GB2312" pitchFamily="49" charset="-122"/>
                  </a:rPr>
                  <a:t>=</a:t>
                </a:r>
              </a:p>
            </p:txBody>
          </p:sp>
          <p:sp>
            <p:nvSpPr>
              <p:cNvPr id="30734" name="Line 23">
                <a:extLst>
                  <a:ext uri="{FF2B5EF4-FFF2-40B4-BE49-F238E27FC236}">
                    <a16:creationId xmlns:a16="http://schemas.microsoft.com/office/drawing/2014/main" id="{6872AEF3-6CEA-4623-B3AC-CC5D649C917E}"/>
                  </a:ext>
                </a:extLst>
              </p:cNvPr>
              <p:cNvSpPr>
                <a:spLocks noChangeShapeType="1"/>
              </p:cNvSpPr>
              <p:nvPr/>
            </p:nvSpPr>
            <p:spPr bwMode="auto">
              <a:xfrm>
                <a:off x="1582" y="2110"/>
                <a:ext cx="1010" cy="0"/>
              </a:xfrm>
              <a:prstGeom prst="line">
                <a:avLst/>
              </a:prstGeom>
              <a:noFill/>
              <a:ln w="28575">
                <a:solidFill>
                  <a:srgbClr val="FF3399"/>
                </a:solidFill>
                <a:round/>
                <a:headEnd/>
                <a:tailEnd/>
              </a:ln>
            </p:spPr>
            <p:txBody>
              <a:bodyPr wrap="none"/>
              <a:lstStyle/>
              <a:p>
                <a:pPr>
                  <a:defRPr/>
                </a:pPr>
                <a:endParaRPr lang="zh-CN" altLang="en-US" sz="2000">
                  <a:latin typeface="+mj-lt"/>
                </a:endParaRPr>
              </a:p>
            </p:txBody>
          </p:sp>
          <p:sp>
            <p:nvSpPr>
              <p:cNvPr id="30735" name="Rectangle 24">
                <a:extLst>
                  <a:ext uri="{FF2B5EF4-FFF2-40B4-BE49-F238E27FC236}">
                    <a16:creationId xmlns:a16="http://schemas.microsoft.com/office/drawing/2014/main" id="{4966FCE4-77DD-492E-9547-BD14E16CDBFE}"/>
                  </a:ext>
                </a:extLst>
              </p:cNvPr>
              <p:cNvSpPr>
                <a:spLocks noChangeArrowheads="1"/>
              </p:cNvSpPr>
              <p:nvPr/>
            </p:nvSpPr>
            <p:spPr bwMode="auto">
              <a:xfrm>
                <a:off x="1624" y="1811"/>
                <a:ext cx="976" cy="252"/>
              </a:xfrm>
              <a:prstGeom prst="rect">
                <a:avLst/>
              </a:prstGeom>
              <a:noFill/>
              <a:ln w="9525">
                <a:noFill/>
                <a:miter lim="800000"/>
                <a:headEnd/>
                <a:tailEnd/>
              </a:ln>
            </p:spPr>
            <p:txBody>
              <a:bodyPr wrap="none">
                <a:spAutoFit/>
              </a:bodyPr>
              <a:lstStyle/>
              <a:p>
                <a:pPr>
                  <a:defRPr/>
                </a:pPr>
                <a:r>
                  <a:rPr lang="en-US" altLang="zh-CN" sz="2000" dirty="0">
                    <a:latin typeface="Times New Roman" panose="02020603050405020304" pitchFamily="18" charset="0"/>
                    <a:ea typeface="楷体_GB2312" pitchFamily="49" charset="-122"/>
                    <a:cs typeface="Times New Roman" panose="02020603050405020304" pitchFamily="18" charset="0"/>
                  </a:rPr>
                  <a:t>π</a:t>
                </a:r>
                <a:r>
                  <a:rPr lang="en-US" altLang="zh-CN" sz="2000" dirty="0">
                    <a:latin typeface="+mj-lt"/>
                    <a:ea typeface="楷体_GB2312" pitchFamily="49" charset="-122"/>
                  </a:rPr>
                  <a:t> (P</a:t>
                </a:r>
                <a:r>
                  <a:rPr lang="en-US" altLang="zh-CN" sz="2000" baseline="-25000" dirty="0">
                    <a:latin typeface="+mj-lt"/>
                    <a:ea typeface="楷体_GB2312" pitchFamily="49" charset="-122"/>
                  </a:rPr>
                  <a:t>1</a:t>
                </a:r>
                <a:r>
                  <a:rPr lang="en-US" altLang="zh-CN" sz="2000" dirty="0">
                    <a:latin typeface="+mj-lt"/>
                    <a:ea typeface="楷体_GB2312" pitchFamily="49" charset="-122"/>
                  </a:rPr>
                  <a:t>-P</a:t>
                </a:r>
                <a:r>
                  <a:rPr lang="en-US" altLang="zh-CN" sz="2000" baseline="-25000" dirty="0">
                    <a:latin typeface="+mj-lt"/>
                    <a:ea typeface="楷体_GB2312" pitchFamily="49" charset="-122"/>
                  </a:rPr>
                  <a:t>2</a:t>
                </a:r>
                <a:r>
                  <a:rPr lang="en-US" altLang="zh-CN" sz="2000" dirty="0">
                    <a:latin typeface="+mj-lt"/>
                    <a:ea typeface="楷体_GB2312" pitchFamily="49" charset="-122"/>
                  </a:rPr>
                  <a:t>) r</a:t>
                </a:r>
                <a:r>
                  <a:rPr lang="en-US" altLang="zh-CN" sz="2000" baseline="30000" dirty="0">
                    <a:latin typeface="+mj-lt"/>
                    <a:ea typeface="楷体_GB2312" pitchFamily="49" charset="-122"/>
                  </a:rPr>
                  <a:t>4</a:t>
                </a:r>
              </a:p>
            </p:txBody>
          </p:sp>
          <p:sp>
            <p:nvSpPr>
              <p:cNvPr id="30736" name="Rectangle 25">
                <a:extLst>
                  <a:ext uri="{FF2B5EF4-FFF2-40B4-BE49-F238E27FC236}">
                    <a16:creationId xmlns:a16="http://schemas.microsoft.com/office/drawing/2014/main" id="{FD3E8238-3197-4144-8625-8A11AADAE08B}"/>
                  </a:ext>
                </a:extLst>
              </p:cNvPr>
              <p:cNvSpPr>
                <a:spLocks noChangeArrowheads="1"/>
              </p:cNvSpPr>
              <p:nvPr/>
            </p:nvSpPr>
            <p:spPr bwMode="auto">
              <a:xfrm>
                <a:off x="1741" y="2115"/>
                <a:ext cx="409" cy="252"/>
              </a:xfrm>
              <a:prstGeom prst="rect">
                <a:avLst/>
              </a:prstGeom>
              <a:noFill/>
              <a:ln w="9525">
                <a:noFill/>
                <a:miter lim="800000"/>
                <a:headEnd/>
                <a:tailEnd/>
              </a:ln>
            </p:spPr>
            <p:txBody>
              <a:bodyPr wrap="none">
                <a:spAutoFit/>
              </a:bodyPr>
              <a:lstStyle/>
              <a:p>
                <a:pPr>
                  <a:defRPr/>
                </a:pPr>
                <a:r>
                  <a:rPr lang="en-US" altLang="zh-CN" sz="2000" dirty="0">
                    <a:latin typeface="+mj-lt"/>
                    <a:ea typeface="楷体_GB2312" pitchFamily="49" charset="-122"/>
                  </a:rPr>
                  <a:t>8ηL</a:t>
                </a:r>
              </a:p>
            </p:txBody>
          </p:sp>
        </p:grpSp>
        <p:sp>
          <p:nvSpPr>
            <p:cNvPr id="30730" name="Rectangle 28">
              <a:extLst>
                <a:ext uri="{FF2B5EF4-FFF2-40B4-BE49-F238E27FC236}">
                  <a16:creationId xmlns:a16="http://schemas.microsoft.com/office/drawing/2014/main" id="{CCE83230-136E-4ADD-AD23-B7CAD9C951D6}"/>
                </a:ext>
              </a:extLst>
            </p:cNvPr>
            <p:cNvSpPr>
              <a:spLocks noChangeArrowheads="1"/>
            </p:cNvSpPr>
            <p:nvPr/>
          </p:nvSpPr>
          <p:spPr bwMode="auto">
            <a:xfrm>
              <a:off x="1057" y="2160"/>
              <a:ext cx="470" cy="252"/>
            </a:xfrm>
            <a:prstGeom prst="rect">
              <a:avLst/>
            </a:prstGeom>
            <a:noFill/>
            <a:ln w="9525">
              <a:noFill/>
              <a:miter lim="800000"/>
              <a:headEnd/>
              <a:tailEnd/>
            </a:ln>
          </p:spPr>
          <p:txBody>
            <a:bodyPr wrap="none">
              <a:spAutoFit/>
            </a:bodyPr>
            <a:lstStyle/>
            <a:p>
              <a:pPr>
                <a:defRPr/>
              </a:pPr>
              <a:r>
                <a:rPr lang="en-US" altLang="zh-CN" sz="2000" dirty="0">
                  <a:latin typeface="+mj-lt"/>
                  <a:ea typeface="楷体_GB2312" pitchFamily="49" charset="-122"/>
                </a:rPr>
                <a:t>P</a:t>
              </a:r>
              <a:r>
                <a:rPr lang="en-US" altLang="zh-CN" sz="2000" baseline="-25000" dirty="0">
                  <a:latin typeface="+mj-lt"/>
                  <a:ea typeface="楷体_GB2312" pitchFamily="49" charset="-122"/>
                </a:rPr>
                <a:t>1</a:t>
              </a:r>
              <a:r>
                <a:rPr lang="en-US" altLang="zh-CN" sz="2000" dirty="0">
                  <a:latin typeface="+mj-lt"/>
                  <a:ea typeface="楷体_GB2312" pitchFamily="49" charset="-122"/>
                </a:rPr>
                <a:t>-P</a:t>
              </a:r>
              <a:r>
                <a:rPr lang="en-US" altLang="zh-CN" sz="2000" baseline="-25000" dirty="0">
                  <a:latin typeface="+mj-lt"/>
                  <a:ea typeface="楷体_GB2312" pitchFamily="49" charset="-122"/>
                </a:rPr>
                <a:t>2</a:t>
              </a:r>
            </a:p>
          </p:txBody>
        </p:sp>
        <p:sp>
          <p:nvSpPr>
            <p:cNvPr id="30731" name="Rectangle 29">
              <a:extLst>
                <a:ext uri="{FF2B5EF4-FFF2-40B4-BE49-F238E27FC236}">
                  <a16:creationId xmlns:a16="http://schemas.microsoft.com/office/drawing/2014/main" id="{22B0EA99-3708-4459-B675-52FE09870A3F}"/>
                </a:ext>
              </a:extLst>
            </p:cNvPr>
            <p:cNvSpPr>
              <a:spLocks noChangeArrowheads="1"/>
            </p:cNvSpPr>
            <p:nvPr/>
          </p:nvSpPr>
          <p:spPr bwMode="auto">
            <a:xfrm>
              <a:off x="1144" y="2449"/>
              <a:ext cx="233" cy="252"/>
            </a:xfrm>
            <a:prstGeom prst="rect">
              <a:avLst/>
            </a:prstGeom>
            <a:noFill/>
            <a:ln w="9525">
              <a:noFill/>
              <a:miter lim="800000"/>
              <a:headEnd/>
              <a:tailEnd/>
            </a:ln>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Times New Roman" panose="02020603050405020304" pitchFamily="18" charset="0"/>
                  <a:ea typeface="楷体_GB2312" pitchFamily="49" charset="-122"/>
                </a:rPr>
                <a:t>R</a:t>
              </a:r>
            </a:p>
          </p:txBody>
        </p:sp>
        <p:sp>
          <p:nvSpPr>
            <p:cNvPr id="30732" name="Line 30">
              <a:extLst>
                <a:ext uri="{FF2B5EF4-FFF2-40B4-BE49-F238E27FC236}">
                  <a16:creationId xmlns:a16="http://schemas.microsoft.com/office/drawing/2014/main" id="{FAEB6AEF-4CA0-446B-AEEE-27239AB46C3E}"/>
                </a:ext>
              </a:extLst>
            </p:cNvPr>
            <p:cNvSpPr>
              <a:spLocks noChangeShapeType="1"/>
            </p:cNvSpPr>
            <p:nvPr/>
          </p:nvSpPr>
          <p:spPr bwMode="auto">
            <a:xfrm>
              <a:off x="1101" y="2449"/>
              <a:ext cx="483" cy="0"/>
            </a:xfrm>
            <a:prstGeom prst="line">
              <a:avLst/>
            </a:prstGeom>
            <a:noFill/>
            <a:ln w="28575">
              <a:solidFill>
                <a:srgbClr val="FF3399"/>
              </a:solidFill>
              <a:round/>
              <a:headEnd/>
              <a:tailEnd/>
            </a:ln>
          </p:spPr>
          <p:txBody>
            <a:bodyPr wrap="none"/>
            <a:lstStyle/>
            <a:p>
              <a:pPr>
                <a:defRPr/>
              </a:pPr>
              <a:endParaRPr lang="zh-CN" altLang="en-US" sz="2000">
                <a:latin typeface="+mj-lt"/>
              </a:endParaRPr>
            </a:p>
          </p:txBody>
        </p:sp>
      </p:grpSp>
      <p:pic>
        <p:nvPicPr>
          <p:cNvPr id="2" name="图片 1">
            <a:extLst>
              <a:ext uri="{FF2B5EF4-FFF2-40B4-BE49-F238E27FC236}">
                <a16:creationId xmlns:a16="http://schemas.microsoft.com/office/drawing/2014/main" id="{0803BA63-3F39-6E46-5EF5-1A65249E22AA}"/>
              </a:ext>
            </a:extLst>
          </p:cNvPr>
          <p:cNvPicPr>
            <a:picLocks noChangeAspect="1"/>
          </p:cNvPicPr>
          <p:nvPr/>
        </p:nvPicPr>
        <p:blipFill rotWithShape="1">
          <a:blip r:embed="rId2">
            <a:extLst>
              <a:ext uri="{28A0092B-C50C-407E-A947-70E740481C1C}">
                <a14:useLocalDpi xmlns:a14="http://schemas.microsoft.com/office/drawing/2010/main" val="0"/>
              </a:ext>
            </a:extLst>
          </a:blip>
          <a:srcRect l="54958" t="17168" r="16239" b="8001"/>
          <a:stretch/>
        </p:blipFill>
        <p:spPr>
          <a:xfrm>
            <a:off x="6097378" y="1642854"/>
            <a:ext cx="2809196" cy="4105504"/>
          </a:xfrm>
          <a:prstGeom prst="rect">
            <a:avLst/>
          </a:prstGeom>
        </p:spPr>
      </p:pic>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14</a:t>
            </a:fld>
            <a:endParaRPr lang="en-US" altLang="zh-CN" sz="1400" b="0" dirty="0">
              <a:ea typeface="宋体" panose="02010600030101010101" pitchFamily="2" charset="-122"/>
            </a:endParaRPr>
          </a:p>
        </p:txBody>
      </p:sp>
      <p:sp>
        <p:nvSpPr>
          <p:cNvPr id="101378"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两面</a:t>
            </a:r>
          </a:p>
        </p:txBody>
      </p:sp>
      <p:sp>
        <p:nvSpPr>
          <p:cNvPr id="101379" name="Rectangle 3"/>
          <p:cNvSpPr>
            <a:spLocks noGrp="1"/>
          </p:cNvSpPr>
          <p:nvPr>
            <p:ph type="body" sz="half" idx="1"/>
          </p:nvPr>
        </p:nvSpPr>
        <p:spPr>
          <a:xfrm>
            <a:off x="3059113" y="404813"/>
            <a:ext cx="5257800" cy="2016125"/>
          </a:xfrm>
          <a:solidFill>
            <a:schemeClr val="bg1">
              <a:alpha val="100000"/>
            </a:schemeClr>
          </a:solidFill>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solidFill>
                  <a:srgbClr val="0000CC"/>
                </a:solidFill>
                <a:latin typeface="宋体" panose="02010600030101010101" pitchFamily="2" charset="-122"/>
              </a:rPr>
              <a:t>胸肋面</a:t>
            </a:r>
            <a:r>
              <a:rPr lang="zh-CN" altLang="en-US" sz="2400" dirty="0"/>
              <a:t>：</a:t>
            </a:r>
            <a:r>
              <a:rPr lang="zh-CN" altLang="en-US" sz="2400" dirty="0">
                <a:latin typeface="宋体" panose="02010600030101010101" pitchFamily="2" charset="-122"/>
              </a:rPr>
              <a:t>朝向</a:t>
            </a:r>
            <a:r>
              <a:rPr lang="zh-CN" altLang="en-US" sz="2400" dirty="0">
                <a:solidFill>
                  <a:srgbClr val="FF0000"/>
                </a:solidFill>
                <a:latin typeface="宋体" panose="02010600030101010101" pitchFamily="2" charset="-122"/>
              </a:rPr>
              <a:t>前上方</a:t>
            </a:r>
            <a:r>
              <a:rPr lang="zh-CN" altLang="en-US" sz="2400" dirty="0">
                <a:latin typeface="宋体" panose="02010600030101010101" pitchFamily="2" charset="-122"/>
              </a:rPr>
              <a:t>，大部分由右心房和右心室构成</a:t>
            </a:r>
            <a:r>
              <a:rPr lang="zh-CN" altLang="en-US" sz="2400" dirty="0"/>
              <a:t> </a:t>
            </a:r>
          </a:p>
          <a:p>
            <a:pPr eaLnBrk="1" hangingPunct="1">
              <a:buClr>
                <a:schemeClr val="folHlink"/>
              </a:buClr>
              <a:buSzPct val="60000"/>
              <a:buFont typeface="Wingdings" panose="05000000000000000000" pitchFamily="2" charset="2"/>
            </a:pPr>
            <a:r>
              <a:rPr lang="zh-CN" altLang="en-US" sz="2400" dirty="0">
                <a:solidFill>
                  <a:srgbClr val="0000CC"/>
                </a:solidFill>
                <a:latin typeface="宋体" panose="02010600030101010101" pitchFamily="2" charset="-122"/>
              </a:rPr>
              <a:t>膈面</a:t>
            </a:r>
            <a:r>
              <a:rPr lang="zh-CN" altLang="en-US" sz="2400" dirty="0"/>
              <a:t>：</a:t>
            </a:r>
            <a:r>
              <a:rPr lang="zh-CN" altLang="en-US" sz="2400" dirty="0">
                <a:latin typeface="宋体" panose="02010600030101010101" pitchFamily="2" charset="-122"/>
              </a:rPr>
              <a:t>朝向</a:t>
            </a:r>
            <a:r>
              <a:rPr lang="zh-CN" altLang="en-US" sz="2400" dirty="0">
                <a:solidFill>
                  <a:srgbClr val="FF0000"/>
                </a:solidFill>
                <a:latin typeface="宋体" panose="02010600030101010101" pitchFamily="2" charset="-122"/>
              </a:rPr>
              <a:t>后下方</a:t>
            </a:r>
            <a:r>
              <a:rPr lang="zh-CN" altLang="en-US" sz="2400" dirty="0">
                <a:latin typeface="宋体" panose="02010600030101010101" pitchFamily="2" charset="-122"/>
              </a:rPr>
              <a:t>，大部分由左心室、小部分由右心室构成</a:t>
            </a:r>
            <a:r>
              <a:rPr lang="zh-CN" altLang="en-US" sz="2000" dirty="0"/>
              <a:t> </a:t>
            </a:r>
          </a:p>
        </p:txBody>
      </p:sp>
      <p:pic>
        <p:nvPicPr>
          <p:cNvPr id="101390" name="Picture 14" descr="心前面观"/>
          <p:cNvPicPr>
            <a:picLocks noChangeAspect="1"/>
          </p:cNvPicPr>
          <p:nvPr/>
        </p:nvPicPr>
        <p:blipFill>
          <a:blip r:embed="rId2">
            <a:lum bright="-6000" contrast="18000"/>
          </a:blip>
          <a:stretch>
            <a:fillRect/>
          </a:stretch>
        </p:blipFill>
        <p:spPr>
          <a:xfrm>
            <a:off x="3635375" y="2565400"/>
            <a:ext cx="2463800" cy="3457575"/>
          </a:xfrm>
          <a:prstGeom prst="rect">
            <a:avLst/>
          </a:prstGeom>
          <a:noFill/>
          <a:ln w="9525">
            <a:noFill/>
          </a:ln>
        </p:spPr>
      </p:pic>
      <p:sp>
        <p:nvSpPr>
          <p:cNvPr id="101394" name="Freeform 18"/>
          <p:cNvSpPr/>
          <p:nvPr/>
        </p:nvSpPr>
        <p:spPr>
          <a:xfrm>
            <a:off x="3779838" y="3716338"/>
            <a:ext cx="2305050" cy="2305050"/>
          </a:xfrm>
          <a:custGeom>
            <a:avLst/>
            <a:gdLst>
              <a:gd name="txL" fmla="*/ 0 w 1943"/>
              <a:gd name="txT" fmla="*/ 0 h 1791"/>
              <a:gd name="txR" fmla="*/ 1943 w 1943"/>
              <a:gd name="txB" fmla="*/ 1791 h 179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43" h="1791">
                <a:moveTo>
                  <a:pt x="272" y="68"/>
                </a:moveTo>
                <a:cubicBezTo>
                  <a:pt x="204" y="136"/>
                  <a:pt x="83" y="280"/>
                  <a:pt x="45" y="431"/>
                </a:cubicBezTo>
                <a:cubicBezTo>
                  <a:pt x="7" y="582"/>
                  <a:pt x="0" y="809"/>
                  <a:pt x="45" y="975"/>
                </a:cubicBezTo>
                <a:cubicBezTo>
                  <a:pt x="90" y="1141"/>
                  <a:pt x="182" y="1315"/>
                  <a:pt x="318" y="1429"/>
                </a:cubicBezTo>
                <a:cubicBezTo>
                  <a:pt x="454" y="1543"/>
                  <a:pt x="643" y="1603"/>
                  <a:pt x="862" y="1656"/>
                </a:cubicBezTo>
                <a:cubicBezTo>
                  <a:pt x="1081" y="1709"/>
                  <a:pt x="1459" y="1791"/>
                  <a:pt x="1633" y="1746"/>
                </a:cubicBezTo>
                <a:cubicBezTo>
                  <a:pt x="1807" y="1701"/>
                  <a:pt x="1867" y="1558"/>
                  <a:pt x="1905" y="1384"/>
                </a:cubicBezTo>
                <a:cubicBezTo>
                  <a:pt x="1943" y="1210"/>
                  <a:pt x="1928" y="900"/>
                  <a:pt x="1860" y="703"/>
                </a:cubicBezTo>
                <a:cubicBezTo>
                  <a:pt x="1792" y="506"/>
                  <a:pt x="1588" y="310"/>
                  <a:pt x="1497" y="204"/>
                </a:cubicBezTo>
                <a:cubicBezTo>
                  <a:pt x="1406" y="98"/>
                  <a:pt x="1413" y="98"/>
                  <a:pt x="1315" y="68"/>
                </a:cubicBezTo>
                <a:cubicBezTo>
                  <a:pt x="1217" y="38"/>
                  <a:pt x="1050" y="30"/>
                  <a:pt x="907" y="23"/>
                </a:cubicBezTo>
                <a:cubicBezTo>
                  <a:pt x="764" y="16"/>
                  <a:pt x="560" y="8"/>
                  <a:pt x="454" y="23"/>
                </a:cubicBezTo>
                <a:cubicBezTo>
                  <a:pt x="348" y="38"/>
                  <a:pt x="340" y="0"/>
                  <a:pt x="272" y="68"/>
                </a:cubicBezTo>
                <a:close/>
              </a:path>
            </a:pathLst>
          </a:custGeom>
          <a:solidFill>
            <a:srgbClr val="00FF00">
              <a:alpha val="32941"/>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pic>
        <p:nvPicPr>
          <p:cNvPr id="101395" name="Picture 19" descr="心的投影"/>
          <p:cNvPicPr>
            <a:picLocks noGrp="1" noChangeAspect="1"/>
          </p:cNvPicPr>
          <p:nvPr>
            <p:ph type="clipArt" sz="half" idx="2"/>
          </p:nvPr>
        </p:nvPicPr>
        <p:blipFill>
          <a:blip r:embed="rId3">
            <a:lum bright="-17999" contrast="24000"/>
          </a:blip>
          <a:srcRect/>
          <a:stretch>
            <a:fillRect/>
          </a:stretch>
        </p:blipFill>
        <p:spPr>
          <a:xfrm>
            <a:off x="179388" y="2205038"/>
            <a:ext cx="3441700" cy="4319587"/>
          </a:xfrm>
        </p:spPr>
      </p:pic>
      <p:pic>
        <p:nvPicPr>
          <p:cNvPr id="101396" name="Picture 20" descr="心后面观"/>
          <p:cNvPicPr>
            <a:picLocks noChangeAspect="1"/>
          </p:cNvPicPr>
          <p:nvPr/>
        </p:nvPicPr>
        <p:blipFill>
          <a:blip r:embed="rId4">
            <a:lum bright="-12000" contrast="36000"/>
          </a:blip>
          <a:stretch>
            <a:fillRect/>
          </a:stretch>
        </p:blipFill>
        <p:spPr>
          <a:xfrm rot="617501">
            <a:off x="6435725" y="2784475"/>
            <a:ext cx="2589213" cy="3384550"/>
          </a:xfrm>
          <a:prstGeom prst="rect">
            <a:avLst/>
          </a:prstGeom>
          <a:noFill/>
          <a:ln w="9525">
            <a:noFill/>
          </a:ln>
        </p:spPr>
      </p:pic>
      <p:sp>
        <p:nvSpPr>
          <p:cNvPr id="101399" name="Freeform 23"/>
          <p:cNvSpPr/>
          <p:nvPr/>
        </p:nvSpPr>
        <p:spPr>
          <a:xfrm>
            <a:off x="6227763" y="4102100"/>
            <a:ext cx="2460625" cy="1966913"/>
          </a:xfrm>
          <a:custGeom>
            <a:avLst/>
            <a:gdLst>
              <a:gd name="txL" fmla="*/ 0 w 1550"/>
              <a:gd name="txT" fmla="*/ 0 h 1239"/>
              <a:gd name="txR" fmla="*/ 1550 w 1550"/>
              <a:gd name="txB" fmla="*/ 1239 h 123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50" h="1239">
                <a:moveTo>
                  <a:pt x="499" y="30"/>
                </a:moveTo>
                <a:cubicBezTo>
                  <a:pt x="439" y="7"/>
                  <a:pt x="447" y="0"/>
                  <a:pt x="409" y="30"/>
                </a:cubicBezTo>
                <a:cubicBezTo>
                  <a:pt x="371" y="60"/>
                  <a:pt x="325" y="105"/>
                  <a:pt x="272" y="211"/>
                </a:cubicBezTo>
                <a:cubicBezTo>
                  <a:pt x="219" y="317"/>
                  <a:pt x="121" y="522"/>
                  <a:pt x="91" y="665"/>
                </a:cubicBezTo>
                <a:cubicBezTo>
                  <a:pt x="61" y="808"/>
                  <a:pt x="0" y="982"/>
                  <a:pt x="91" y="1073"/>
                </a:cubicBezTo>
                <a:cubicBezTo>
                  <a:pt x="182" y="1164"/>
                  <a:pt x="416" y="1239"/>
                  <a:pt x="635" y="1209"/>
                </a:cubicBezTo>
                <a:cubicBezTo>
                  <a:pt x="854" y="1179"/>
                  <a:pt x="1262" y="959"/>
                  <a:pt x="1406" y="891"/>
                </a:cubicBezTo>
                <a:cubicBezTo>
                  <a:pt x="1550" y="823"/>
                  <a:pt x="1527" y="846"/>
                  <a:pt x="1497" y="801"/>
                </a:cubicBezTo>
                <a:cubicBezTo>
                  <a:pt x="1467" y="756"/>
                  <a:pt x="1316" y="695"/>
                  <a:pt x="1225" y="619"/>
                </a:cubicBezTo>
                <a:cubicBezTo>
                  <a:pt x="1134" y="543"/>
                  <a:pt x="1029" y="422"/>
                  <a:pt x="953" y="347"/>
                </a:cubicBezTo>
                <a:cubicBezTo>
                  <a:pt x="877" y="272"/>
                  <a:pt x="847" y="219"/>
                  <a:pt x="771" y="166"/>
                </a:cubicBezTo>
                <a:cubicBezTo>
                  <a:pt x="695" y="113"/>
                  <a:pt x="559" y="53"/>
                  <a:pt x="499" y="30"/>
                </a:cubicBezTo>
                <a:close/>
              </a:path>
            </a:pathLst>
          </a:custGeom>
          <a:solidFill>
            <a:srgbClr val="FFFF00">
              <a:alpha val="39999"/>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1400" name="Freeform 24"/>
          <p:cNvSpPr/>
          <p:nvPr/>
        </p:nvSpPr>
        <p:spPr>
          <a:xfrm>
            <a:off x="250825" y="4460875"/>
            <a:ext cx="3313113" cy="984250"/>
          </a:xfrm>
          <a:custGeom>
            <a:avLst/>
            <a:gdLst>
              <a:gd name="txL" fmla="*/ 0 w 2087"/>
              <a:gd name="txT" fmla="*/ 0 h 620"/>
              <a:gd name="txR" fmla="*/ 2087 w 2087"/>
              <a:gd name="txB" fmla="*/ 620 h 620"/>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87" h="620">
                <a:moveTo>
                  <a:pt x="0" y="620"/>
                </a:moveTo>
                <a:cubicBezTo>
                  <a:pt x="19" y="487"/>
                  <a:pt x="38" y="355"/>
                  <a:pt x="91" y="257"/>
                </a:cubicBezTo>
                <a:cubicBezTo>
                  <a:pt x="144" y="159"/>
                  <a:pt x="205" y="60"/>
                  <a:pt x="318" y="30"/>
                </a:cubicBezTo>
                <a:cubicBezTo>
                  <a:pt x="431" y="0"/>
                  <a:pt x="659" y="46"/>
                  <a:pt x="772" y="76"/>
                </a:cubicBezTo>
                <a:cubicBezTo>
                  <a:pt x="885" y="106"/>
                  <a:pt x="915" y="182"/>
                  <a:pt x="998" y="212"/>
                </a:cubicBezTo>
                <a:cubicBezTo>
                  <a:pt x="1081" y="242"/>
                  <a:pt x="1195" y="250"/>
                  <a:pt x="1271" y="257"/>
                </a:cubicBezTo>
                <a:cubicBezTo>
                  <a:pt x="1347" y="264"/>
                  <a:pt x="1399" y="257"/>
                  <a:pt x="1452" y="257"/>
                </a:cubicBezTo>
                <a:cubicBezTo>
                  <a:pt x="1505" y="257"/>
                  <a:pt x="1520" y="257"/>
                  <a:pt x="1588" y="257"/>
                </a:cubicBezTo>
                <a:cubicBezTo>
                  <a:pt x="1656" y="257"/>
                  <a:pt x="1777" y="227"/>
                  <a:pt x="1860" y="257"/>
                </a:cubicBezTo>
                <a:cubicBezTo>
                  <a:pt x="1943" y="287"/>
                  <a:pt x="2049" y="409"/>
                  <a:pt x="2087" y="439"/>
                </a:cubicBezTo>
              </a:path>
            </a:pathLst>
          </a:custGeom>
          <a:noFill/>
          <a:ln w="38100" cap="flat" cmpd="sng">
            <a:solidFill>
              <a:srgbClr val="00FF00">
                <a:alpha val="100000"/>
              </a:srgbClr>
            </a:solidFill>
            <a:prstDash val="solid"/>
            <a:miter lim="800000"/>
            <a:headEnd type="none" w="med" len="med"/>
            <a:tailEnd type="none" w="med" len="med"/>
          </a:ln>
        </p:spPr>
        <p:txBody>
          <a:bodyPr/>
          <a:lstStyle/>
          <a:p>
            <a:endParaRPr lang="zh-CN" altLang="en-US"/>
          </a:p>
        </p:txBody>
      </p:sp>
      <p:pic>
        <p:nvPicPr>
          <p:cNvPr id="101401" name="Picture 25" descr="心">
            <a:hlinkClick r:id="rId5" action="ppaction://hlinksldjump"/>
          </p:cNvPr>
          <p:cNvPicPr>
            <a:picLocks noChangeAspect="1"/>
          </p:cNvPicPr>
          <p:nvPr/>
        </p:nvPicPr>
        <p:blipFill>
          <a:blip r:embed="rId6"/>
          <a:stretch>
            <a:fillRect/>
          </a:stretch>
        </p:blipFill>
        <p:spPr>
          <a:xfrm>
            <a:off x="77788" y="5805488"/>
            <a:ext cx="1038225" cy="9525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wipe(left)">
                                      <p:cBhvr>
                                        <p:cTn id="7" dur="500"/>
                                        <p:tgtEl>
                                          <p:spTgt spid="1013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1395"/>
                                        </p:tgtEl>
                                        <p:attrNameLst>
                                          <p:attrName>style.visibility</p:attrName>
                                        </p:attrNameLst>
                                      </p:cBhvr>
                                      <p:to>
                                        <p:strVal val="visible"/>
                                      </p:to>
                                    </p:set>
                                    <p:animEffect transition="in" filter="blinds(horizontal)">
                                      <p:cBhvr>
                                        <p:cTn id="12" dur="500"/>
                                        <p:tgtEl>
                                          <p:spTgt spid="1013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1379">
                                            <p:bg/>
                                          </p:spTgt>
                                        </p:tgtEl>
                                        <p:attrNameLst>
                                          <p:attrName>style.visibility</p:attrName>
                                        </p:attrNameLst>
                                      </p:cBhvr>
                                      <p:to>
                                        <p:strVal val="visible"/>
                                      </p:to>
                                    </p:set>
                                    <p:animEffect transition="in" filter="wipe(left)">
                                      <p:cBhvr>
                                        <p:cTn id="17" dur="500"/>
                                        <p:tgtEl>
                                          <p:spTgt spid="101379">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1379">
                                            <p:txEl>
                                              <p:pRg st="0" end="0"/>
                                            </p:txEl>
                                          </p:spTgt>
                                        </p:tgtEl>
                                        <p:attrNameLst>
                                          <p:attrName>style.visibility</p:attrName>
                                        </p:attrNameLst>
                                      </p:cBhvr>
                                      <p:to>
                                        <p:strVal val="visible"/>
                                      </p:to>
                                    </p:set>
                                    <p:animEffect transition="in" filter="wipe(left)">
                                      <p:cBhvr>
                                        <p:cTn id="22" dur="500"/>
                                        <p:tgtEl>
                                          <p:spTgt spid="10137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1390"/>
                                        </p:tgtEl>
                                        <p:attrNameLst>
                                          <p:attrName>style.visibility</p:attrName>
                                        </p:attrNameLst>
                                      </p:cBhvr>
                                      <p:to>
                                        <p:strVal val="visible"/>
                                      </p:to>
                                    </p:set>
                                    <p:animEffect transition="in" filter="wipe(left)">
                                      <p:cBhvr>
                                        <p:cTn id="27" dur="500"/>
                                        <p:tgtEl>
                                          <p:spTgt spid="1013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1394"/>
                                        </p:tgtEl>
                                        <p:attrNameLst>
                                          <p:attrName>style.visibility</p:attrName>
                                        </p:attrNameLst>
                                      </p:cBhvr>
                                      <p:to>
                                        <p:strVal val="visible"/>
                                      </p:to>
                                    </p:set>
                                    <p:animEffect transition="in" filter="wipe(up)">
                                      <p:cBhvr>
                                        <p:cTn id="32" dur="500"/>
                                        <p:tgtEl>
                                          <p:spTgt spid="1013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1400"/>
                                        </p:tgtEl>
                                        <p:attrNameLst>
                                          <p:attrName>style.visibility</p:attrName>
                                        </p:attrNameLst>
                                      </p:cBhvr>
                                      <p:to>
                                        <p:strVal val="visible"/>
                                      </p:to>
                                    </p:set>
                                    <p:animEffect transition="in" filter="wipe(left)">
                                      <p:cBhvr>
                                        <p:cTn id="37" dur="500"/>
                                        <p:tgtEl>
                                          <p:spTgt spid="1014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1379">
                                            <p:txEl>
                                              <p:pRg st="1" end="1"/>
                                            </p:txEl>
                                          </p:spTgt>
                                        </p:tgtEl>
                                        <p:attrNameLst>
                                          <p:attrName>style.visibility</p:attrName>
                                        </p:attrNameLst>
                                      </p:cBhvr>
                                      <p:to>
                                        <p:strVal val="visible"/>
                                      </p:to>
                                    </p:set>
                                    <p:animEffect transition="in" filter="wipe(left)">
                                      <p:cBhvr>
                                        <p:cTn id="42" dur="500"/>
                                        <p:tgtEl>
                                          <p:spTgt spid="10137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1396"/>
                                        </p:tgtEl>
                                        <p:attrNameLst>
                                          <p:attrName>style.visibility</p:attrName>
                                        </p:attrNameLst>
                                      </p:cBhvr>
                                      <p:to>
                                        <p:strVal val="visible"/>
                                      </p:to>
                                    </p:set>
                                    <p:animEffect transition="in" filter="blinds(horizontal)">
                                      <p:cBhvr>
                                        <p:cTn id="47" dur="500"/>
                                        <p:tgtEl>
                                          <p:spTgt spid="1013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1399"/>
                                        </p:tgtEl>
                                        <p:attrNameLst>
                                          <p:attrName>style.visibility</p:attrName>
                                        </p:attrNameLst>
                                      </p:cBhvr>
                                      <p:to>
                                        <p:strVal val="visible"/>
                                      </p:to>
                                    </p:set>
                                    <p:animEffect transition="in" filter="wipe(up)">
                                      <p:cBhvr>
                                        <p:cTn id="52" dur="500"/>
                                        <p:tgtEl>
                                          <p:spTgt spid="101399"/>
                                        </p:tgtEl>
                                      </p:cBhvr>
                                    </p:animEffect>
                                  </p:childTnLst>
                                </p:cTn>
                              </p:par>
                            </p:childTnLst>
                          </p:cTn>
                        </p:par>
                      </p:childTnLst>
                    </p:cTn>
                  </p:par>
                  <p:par>
                    <p:cTn id="53" fill="hold">
                      <p:stCondLst>
                        <p:cond delay="indefinite"/>
                      </p:stCondLst>
                      <p:childTnLst>
                        <p:par>
                          <p:cTn id="54" fill="hold">
                            <p:stCondLst>
                              <p:cond delay="0"/>
                            </p:stCondLst>
                            <p:childTnLst>
                              <p:par>
                                <p:cTn id="55" presetID="29" presetClass="entr" presetSubtype="0" fill="hold" nodeType="clickEffect">
                                  <p:stCondLst>
                                    <p:cond delay="0"/>
                                  </p:stCondLst>
                                  <p:childTnLst>
                                    <p:set>
                                      <p:cBhvr>
                                        <p:cTn id="56" dur="1" fill="hold">
                                          <p:stCondLst>
                                            <p:cond delay="0"/>
                                          </p:stCondLst>
                                        </p:cTn>
                                        <p:tgtEl>
                                          <p:spTgt spid="101401"/>
                                        </p:tgtEl>
                                        <p:attrNameLst>
                                          <p:attrName>style.visibility</p:attrName>
                                        </p:attrNameLst>
                                      </p:cBhvr>
                                      <p:to>
                                        <p:strVal val="visible"/>
                                      </p:to>
                                    </p:set>
                                    <p:anim calcmode="lin" valueType="num">
                                      <p:cBhvr>
                                        <p:cTn id="57" dur="1000" fill="hold"/>
                                        <p:tgtEl>
                                          <p:spTgt spid="101401"/>
                                        </p:tgtEl>
                                        <p:attrNameLst>
                                          <p:attrName>ppt_x</p:attrName>
                                        </p:attrNameLst>
                                      </p:cBhvr>
                                      <p:tavLst>
                                        <p:tav tm="0">
                                          <p:val>
                                            <p:strVal val="#ppt_x-.2"/>
                                          </p:val>
                                        </p:tav>
                                        <p:tav tm="100000">
                                          <p:val>
                                            <p:strVal val="#ppt_x"/>
                                          </p:val>
                                        </p:tav>
                                      </p:tavLst>
                                    </p:anim>
                                    <p:anim calcmode="lin" valueType="num">
                                      <p:cBhvr>
                                        <p:cTn id="58" dur="1000" fill="hold"/>
                                        <p:tgtEl>
                                          <p:spTgt spid="101401"/>
                                        </p:tgtEl>
                                        <p:attrNameLst>
                                          <p:attrName>ppt_y</p:attrName>
                                        </p:attrNameLst>
                                      </p:cBhvr>
                                      <p:tavLst>
                                        <p:tav tm="0">
                                          <p:val>
                                            <p:strVal val="#ppt_y"/>
                                          </p:val>
                                        </p:tav>
                                        <p:tav tm="100000">
                                          <p:val>
                                            <p:strVal val="#ppt_y"/>
                                          </p:val>
                                        </p:tav>
                                      </p:tavLst>
                                    </p:anim>
                                    <p:animEffect transition="in" filter="wipe(right)" prLst="gradientSize: 0.1">
                                      <p:cBhvr>
                                        <p:cTn id="59" dur="1000"/>
                                        <p:tgtEl>
                                          <p:spTgt spid="101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P spid="101379" grpId="0" build="p"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54E6C5F-8883-473E-AA4C-870A4BA2D617}"/>
              </a:ext>
            </a:extLst>
          </p:cNvPr>
          <p:cNvSpPr>
            <a:spLocks noChangeArrowheads="1"/>
          </p:cNvSpPr>
          <p:nvPr/>
        </p:nvSpPr>
        <p:spPr bwMode="auto">
          <a:xfrm>
            <a:off x="138556" y="536374"/>
            <a:ext cx="8866888" cy="270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3200" dirty="0">
                <a:solidFill>
                  <a:schemeClr val="tx2"/>
                </a:solidFill>
                <a:latin typeface="微软雅黑" panose="020B0503020204020204" pitchFamily="34" charset="-122"/>
                <a:ea typeface="微软雅黑" panose="020B0503020204020204" pitchFamily="34" charset="-122"/>
              </a:rPr>
              <a:t>(</a:t>
            </a:r>
            <a:r>
              <a:rPr lang="zh-CN" altLang="en-US" sz="3200" dirty="0">
                <a:solidFill>
                  <a:schemeClr val="tx2"/>
                </a:solidFill>
                <a:latin typeface="微软雅黑" panose="020B0503020204020204" pitchFamily="34" charset="-122"/>
                <a:ea typeface="微软雅黑" panose="020B0503020204020204" pitchFamily="34" charset="-122"/>
              </a:rPr>
              <a:t>三</a:t>
            </a:r>
            <a:r>
              <a:rPr lang="en-US" altLang="zh-CN" sz="3200" dirty="0">
                <a:solidFill>
                  <a:schemeClr val="tx2"/>
                </a:solidFill>
                <a:latin typeface="微软雅黑" panose="020B0503020204020204" pitchFamily="34" charset="-122"/>
                <a:ea typeface="微软雅黑" panose="020B0503020204020204" pitchFamily="34" charset="-122"/>
              </a:rPr>
              <a:t>)</a:t>
            </a:r>
            <a:r>
              <a:rPr lang="zh-CN" altLang="en-US" sz="3200" dirty="0">
                <a:solidFill>
                  <a:schemeClr val="tx2"/>
                </a:solidFill>
                <a:latin typeface="微软雅黑" panose="020B0503020204020204" pitchFamily="34" charset="-122"/>
                <a:ea typeface="微软雅黑" panose="020B0503020204020204" pitchFamily="34" charset="-122"/>
              </a:rPr>
              <a:t>血压</a:t>
            </a:r>
          </a:p>
          <a:p>
            <a:pPr eaLnBrk="1" hangingPunct="1">
              <a:lnSpc>
                <a:spcPct val="120000"/>
              </a:lnSpc>
            </a:pPr>
            <a:r>
              <a:rPr lang="zh-CN" altLang="en-US" dirty="0">
                <a:solidFill>
                  <a:srgbClr val="FF3300"/>
                </a:solidFill>
                <a:latin typeface="楷体_GB2312" pitchFamily="49" charset="-122"/>
                <a:ea typeface="楷体_GB2312" pitchFamily="49" charset="-122"/>
              </a:rPr>
              <a:t>   </a:t>
            </a:r>
            <a:r>
              <a:rPr lang="zh-CN" altLang="en-US" sz="2800" dirty="0">
                <a:solidFill>
                  <a:srgbClr val="FF3300"/>
                </a:solidFill>
                <a:latin typeface="楷体_GB2312" pitchFamily="49" charset="-122"/>
                <a:ea typeface="楷体_GB2312" pitchFamily="49" charset="-122"/>
              </a:rPr>
              <a:t>●血压</a:t>
            </a:r>
            <a:r>
              <a:rPr lang="en-US" altLang="zh-CN" sz="2800" dirty="0">
                <a:solidFill>
                  <a:srgbClr val="FF3300"/>
                </a:solidFill>
                <a:latin typeface="楷体_GB2312" pitchFamily="49" charset="-122"/>
                <a:ea typeface="楷体_GB2312" pitchFamily="49" charset="-122"/>
              </a:rPr>
              <a:t>(blood pressure)</a:t>
            </a:r>
            <a:r>
              <a:rPr lang="zh-CN" altLang="en-US" sz="2800" dirty="0">
                <a:solidFill>
                  <a:srgbClr val="FF3300"/>
                </a:solidFill>
                <a:latin typeface="楷体_GB2312" pitchFamily="49" charset="-122"/>
                <a:ea typeface="楷体_GB2312" pitchFamily="49" charset="-122"/>
              </a:rPr>
              <a:t>：</a:t>
            </a:r>
            <a:r>
              <a:rPr lang="zh-CN" altLang="en-US" sz="2800" dirty="0">
                <a:solidFill>
                  <a:schemeClr val="tx2"/>
                </a:solidFill>
                <a:latin typeface="楷体_GB2312" pitchFamily="49" charset="-122"/>
                <a:ea typeface="楷体_GB2312" pitchFamily="49" charset="-122"/>
              </a:rPr>
              <a:t>血管内的血液对于单位面积血管壁的侧压力。</a:t>
            </a:r>
          </a:p>
          <a:p>
            <a:pPr eaLnBrk="1" hangingPunct="1">
              <a:lnSpc>
                <a:spcPct val="120000"/>
              </a:lnSpc>
            </a:pPr>
            <a:r>
              <a:rPr lang="zh-CN" altLang="en-US" sz="2800" dirty="0">
                <a:solidFill>
                  <a:srgbClr val="FF3300"/>
                </a:solidFill>
                <a:latin typeface="楷体_GB2312" pitchFamily="49" charset="-122"/>
                <a:ea typeface="楷体_GB2312" pitchFamily="49" charset="-122"/>
              </a:rPr>
              <a:t> 单位：</a:t>
            </a:r>
            <a:r>
              <a:rPr lang="zh-CN" altLang="en-US" dirty="0">
                <a:solidFill>
                  <a:schemeClr val="tx2"/>
                </a:solidFill>
                <a:latin typeface="黑体" panose="02010609060101010101" pitchFamily="49" charset="-122"/>
                <a:ea typeface="黑体" panose="02010609060101010101" pitchFamily="49" charset="-122"/>
              </a:rPr>
              <a:t>毫米汞柱</a:t>
            </a:r>
            <a:r>
              <a:rPr lang="en-US" altLang="zh-CN" dirty="0">
                <a:solidFill>
                  <a:schemeClr val="tx2"/>
                </a:solidFill>
                <a:latin typeface="楷体_GB2312" pitchFamily="49" charset="-122"/>
                <a:ea typeface="楷体_GB2312" pitchFamily="49" charset="-122"/>
              </a:rPr>
              <a:t>(mmHg) </a:t>
            </a:r>
            <a:r>
              <a:rPr lang="zh-CN" altLang="en-US" dirty="0">
                <a:solidFill>
                  <a:schemeClr val="tx2"/>
                </a:solidFill>
                <a:latin typeface="楷体_GB2312" pitchFamily="49" charset="-122"/>
                <a:ea typeface="楷体_GB2312" pitchFamily="49" charset="-122"/>
              </a:rPr>
              <a:t>、千帕</a:t>
            </a:r>
            <a:r>
              <a:rPr lang="en-US" altLang="zh-CN" dirty="0">
                <a:solidFill>
                  <a:schemeClr val="tx2"/>
                </a:solidFill>
                <a:latin typeface="楷体_GB2312" pitchFamily="49" charset="-122"/>
                <a:ea typeface="楷体_GB2312" pitchFamily="49" charset="-122"/>
              </a:rPr>
              <a:t>(kPa) (1mmHg=O.133kPa)</a:t>
            </a:r>
          </a:p>
          <a:p>
            <a:pPr eaLnBrk="1" hangingPunct="1">
              <a:lnSpc>
                <a:spcPct val="120000"/>
              </a:lnSpc>
            </a:pPr>
            <a:endParaRPr lang="en-US" altLang="zh-CN" sz="2800" dirty="0">
              <a:solidFill>
                <a:srgbClr val="000000"/>
              </a:solidFill>
              <a:ea typeface="楷体_GB2312" pitchFamily="49" charset="-122"/>
            </a:endParaRPr>
          </a:p>
        </p:txBody>
      </p:sp>
      <p:grpSp>
        <p:nvGrpSpPr>
          <p:cNvPr id="32771" name="Group 4">
            <a:extLst>
              <a:ext uri="{FF2B5EF4-FFF2-40B4-BE49-F238E27FC236}">
                <a16:creationId xmlns:a16="http://schemas.microsoft.com/office/drawing/2014/main" id="{89633A3C-0DAE-4AD2-A68E-0A3263766B1D}"/>
              </a:ext>
            </a:extLst>
          </p:cNvPr>
          <p:cNvGrpSpPr>
            <a:grpSpLocks/>
          </p:cNvGrpSpPr>
          <p:nvPr/>
        </p:nvGrpSpPr>
        <p:grpSpPr bwMode="auto">
          <a:xfrm>
            <a:off x="6156325" y="3357563"/>
            <a:ext cx="2714625" cy="3048000"/>
            <a:chOff x="3552" y="2064"/>
            <a:chExt cx="1710" cy="1920"/>
          </a:xfrm>
        </p:grpSpPr>
        <p:pic>
          <p:nvPicPr>
            <p:cNvPr id="32773" name="血流.AVI">
              <a:hlinkClick r:id="" action="ppaction://media"/>
              <a:extLst>
                <a:ext uri="{FF2B5EF4-FFF2-40B4-BE49-F238E27FC236}">
                  <a16:creationId xmlns:a16="http://schemas.microsoft.com/office/drawing/2014/main" id="{9A02B4A8-A26B-48BA-9FD5-8541A36AFA2A}"/>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3552" y="2064"/>
              <a:ext cx="1710"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AutoShape 6">
              <a:extLst>
                <a:ext uri="{FF2B5EF4-FFF2-40B4-BE49-F238E27FC236}">
                  <a16:creationId xmlns:a16="http://schemas.microsoft.com/office/drawing/2014/main" id="{E7423D55-E49C-4991-BE16-E5CEC68FB83D}"/>
                </a:ext>
              </a:extLst>
            </p:cNvPr>
            <p:cNvSpPr>
              <a:spLocks noChangeArrowheads="1"/>
            </p:cNvSpPr>
            <p:nvPr/>
          </p:nvSpPr>
          <p:spPr bwMode="auto">
            <a:xfrm>
              <a:off x="4176" y="2736"/>
              <a:ext cx="384" cy="96"/>
            </a:xfrm>
            <a:prstGeom prst="leftArrow">
              <a:avLst>
                <a:gd name="adj1" fmla="val 50000"/>
                <a:gd name="adj2" fmla="val 100000"/>
              </a:avLst>
            </a:prstGeom>
            <a:solidFill>
              <a:srgbClr val="FF0066"/>
            </a:solidFill>
            <a:ln w="9525">
              <a:solidFill>
                <a:srgbClr val="FF0066"/>
              </a:solidFill>
              <a:miter lim="800000"/>
              <a:headEnd/>
              <a:tailEnd/>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0">
                <a:solidFill>
                  <a:srgbClr val="A50021"/>
                </a:solidFill>
                <a:latin typeface="Times New Roman" panose="02020603050405020304" pitchFamily="18" charset="0"/>
              </a:endParaRPr>
            </a:p>
          </p:txBody>
        </p:sp>
        <p:sp>
          <p:nvSpPr>
            <p:cNvPr id="32775" name="AutoShape 7">
              <a:extLst>
                <a:ext uri="{FF2B5EF4-FFF2-40B4-BE49-F238E27FC236}">
                  <a16:creationId xmlns:a16="http://schemas.microsoft.com/office/drawing/2014/main" id="{E1BC2445-0D7C-4B36-BE40-72B1124D59AF}"/>
                </a:ext>
              </a:extLst>
            </p:cNvPr>
            <p:cNvSpPr>
              <a:spLocks noChangeArrowheads="1"/>
            </p:cNvSpPr>
            <p:nvPr/>
          </p:nvSpPr>
          <p:spPr bwMode="auto">
            <a:xfrm>
              <a:off x="4272" y="3360"/>
              <a:ext cx="384" cy="96"/>
            </a:xfrm>
            <a:prstGeom prst="rightArrow">
              <a:avLst>
                <a:gd name="adj1" fmla="val 50000"/>
                <a:gd name="adj2" fmla="val 100000"/>
              </a:avLst>
            </a:prstGeom>
            <a:solidFill>
              <a:srgbClr val="FF0066"/>
            </a:solidFill>
            <a:ln w="9525">
              <a:solidFill>
                <a:srgbClr val="FF0066"/>
              </a:solidFill>
              <a:miter lim="800000"/>
              <a:headEnd/>
              <a:tailEnd/>
            </a:ln>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pic>
        <p:nvPicPr>
          <p:cNvPr id="32772" name="Picture 9" descr="https://timgsa.baidu.com/timg?image&amp;quality=80&amp;size=b10000_10000&amp;sec=1490541957&amp;di=912d194a1610001951d251b5500f0365&amp;src=http://www.nx.xinhuanet.com/misc/2012-06/03/xin_5730609031752906799316.jpg">
            <a:extLst>
              <a:ext uri="{FF2B5EF4-FFF2-40B4-BE49-F238E27FC236}">
                <a16:creationId xmlns:a16="http://schemas.microsoft.com/office/drawing/2014/main" id="{51E67383-8BCC-4AA6-8AF9-141798417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3643313"/>
            <a:ext cx="4595813" cy="30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7F599D4-8609-4673-B198-507AFED8D979}"/>
              </a:ext>
            </a:extLst>
          </p:cNvPr>
          <p:cNvSpPr>
            <a:spLocks noChangeArrowheads="1"/>
          </p:cNvSpPr>
          <p:nvPr/>
        </p:nvSpPr>
        <p:spPr bwMode="auto">
          <a:xfrm>
            <a:off x="395536" y="289013"/>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C00000"/>
                </a:solidFill>
                <a:latin typeface="微软雅黑" panose="020B0503020204020204" pitchFamily="34" charset="-122"/>
                <a:ea typeface="微软雅黑" panose="020B0503020204020204" pitchFamily="34" charset="-122"/>
              </a:rPr>
              <a:t>二、动脉血压和动脉脉搏</a:t>
            </a:r>
          </a:p>
        </p:txBody>
      </p:sp>
      <p:sp>
        <p:nvSpPr>
          <p:cNvPr id="33795" name="Rectangle 3">
            <a:extLst>
              <a:ext uri="{FF2B5EF4-FFF2-40B4-BE49-F238E27FC236}">
                <a16:creationId xmlns:a16="http://schemas.microsoft.com/office/drawing/2014/main" id="{EAFB0884-171B-443B-A28B-458633E0426B}"/>
              </a:ext>
            </a:extLst>
          </p:cNvPr>
          <p:cNvSpPr>
            <a:spLocks noChangeArrowheads="1"/>
          </p:cNvSpPr>
          <p:nvPr/>
        </p:nvSpPr>
        <p:spPr bwMode="auto">
          <a:xfrm>
            <a:off x="251569" y="964030"/>
            <a:ext cx="8640861" cy="375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dirty="0">
                <a:solidFill>
                  <a:srgbClr val="C00000"/>
                </a:solidFill>
                <a:latin typeface="楷体_GB2312" pitchFamily="49" charset="-122"/>
                <a:ea typeface="楷体_GB2312" pitchFamily="49" charset="-122"/>
              </a:rPr>
              <a:t>(</a:t>
            </a:r>
            <a:r>
              <a:rPr lang="zh-CN" altLang="en-US" sz="2000" dirty="0">
                <a:solidFill>
                  <a:srgbClr val="C00000"/>
                </a:solidFill>
                <a:latin typeface="楷体_GB2312" pitchFamily="49" charset="-122"/>
                <a:ea typeface="楷体_GB2312" pitchFamily="49" charset="-122"/>
              </a:rPr>
              <a:t>一</a:t>
            </a:r>
            <a:r>
              <a:rPr lang="en-US" altLang="zh-CN" sz="2000" dirty="0">
                <a:solidFill>
                  <a:srgbClr val="C00000"/>
                </a:solidFill>
                <a:latin typeface="楷体_GB2312" pitchFamily="49" charset="-122"/>
                <a:ea typeface="楷体_GB2312" pitchFamily="49" charset="-122"/>
              </a:rPr>
              <a:t>)</a:t>
            </a:r>
            <a:r>
              <a:rPr lang="zh-CN" altLang="en-US" sz="2000" dirty="0">
                <a:solidFill>
                  <a:srgbClr val="C00000"/>
                </a:solidFill>
                <a:latin typeface="楷体_GB2312" pitchFamily="49" charset="-122"/>
                <a:ea typeface="楷体_GB2312" pitchFamily="49" charset="-122"/>
              </a:rPr>
              <a:t>动脉血压</a:t>
            </a:r>
          </a:p>
          <a:p>
            <a:pPr eaLnBrk="1" hangingPunct="1">
              <a:lnSpc>
                <a:spcPct val="120000"/>
              </a:lnSpc>
            </a:pPr>
            <a:r>
              <a:rPr lang="zh-CN" altLang="en-US" sz="2000" dirty="0">
                <a:solidFill>
                  <a:schemeClr val="accent2"/>
                </a:solidFill>
                <a:latin typeface="楷体_GB2312" pitchFamily="49" charset="-122"/>
                <a:ea typeface="楷体_GB2312" pitchFamily="49" charset="-122"/>
              </a:rPr>
              <a:t>   </a:t>
            </a:r>
            <a:r>
              <a:rPr lang="zh-CN" altLang="en-US" sz="2000" dirty="0">
                <a:latin typeface="楷体_GB2312" pitchFamily="49" charset="-122"/>
                <a:ea typeface="楷体_GB2312" pitchFamily="49" charset="-122"/>
              </a:rPr>
              <a:t>动脉血压</a:t>
            </a:r>
            <a:r>
              <a:rPr lang="en-US" altLang="zh-CN" sz="2000" dirty="0">
                <a:latin typeface="楷体_GB2312" pitchFamily="49" charset="-122"/>
                <a:ea typeface="楷体_GB2312" pitchFamily="49" charset="-122"/>
              </a:rPr>
              <a:t>(arterial blood pressure)</a:t>
            </a:r>
            <a:r>
              <a:rPr lang="zh-CN" altLang="en-US" sz="2000" dirty="0">
                <a:latin typeface="楷体_GB2312" pitchFamily="49" charset="-122"/>
                <a:ea typeface="楷体_GB2312" pitchFamily="49" charset="-122"/>
              </a:rPr>
              <a:t>：</a:t>
            </a:r>
            <a:r>
              <a:rPr lang="zh-CN" altLang="en-US" sz="2000" dirty="0">
                <a:solidFill>
                  <a:schemeClr val="tx2"/>
                </a:solidFill>
                <a:latin typeface="楷体_GB2312" pitchFamily="49" charset="-122"/>
                <a:ea typeface="楷体_GB2312" pitchFamily="49" charset="-122"/>
              </a:rPr>
              <a:t>动脉血管内血液对管壁的</a:t>
            </a:r>
            <a:r>
              <a:rPr lang="zh-CN" altLang="en-US" sz="2000" dirty="0">
                <a:solidFill>
                  <a:srgbClr val="FF0066"/>
                </a:solidFill>
                <a:latin typeface="楷体_GB2312" pitchFamily="49" charset="-122"/>
                <a:ea typeface="楷体_GB2312" pitchFamily="49" charset="-122"/>
              </a:rPr>
              <a:t>压强</a:t>
            </a:r>
            <a:r>
              <a:rPr lang="zh-CN" altLang="en-US" sz="2000" dirty="0">
                <a:solidFill>
                  <a:schemeClr val="tx2"/>
                </a:solidFill>
                <a:latin typeface="楷体_GB2312" pitchFamily="49" charset="-122"/>
                <a:ea typeface="楷体_GB2312" pitchFamily="49" charset="-122"/>
              </a:rPr>
              <a:t>。</a:t>
            </a:r>
          </a:p>
          <a:p>
            <a:pPr eaLnBrk="1" hangingPunct="1">
              <a:lnSpc>
                <a:spcPct val="120000"/>
              </a:lnSpc>
            </a:pPr>
            <a:r>
              <a:rPr lang="zh-CN" altLang="en-US" sz="2000" dirty="0">
                <a:solidFill>
                  <a:schemeClr val="accent2"/>
                </a:solidFill>
                <a:latin typeface="楷体_GB2312" pitchFamily="49" charset="-122"/>
                <a:ea typeface="楷体_GB2312" pitchFamily="49" charset="-122"/>
              </a:rPr>
              <a:t>   </a:t>
            </a:r>
            <a:r>
              <a:rPr lang="en-US" altLang="zh-CN" sz="2000" dirty="0">
                <a:solidFill>
                  <a:srgbClr val="C00000"/>
                </a:solidFill>
                <a:latin typeface="楷体_GB2312" pitchFamily="49" charset="-122"/>
                <a:ea typeface="楷体_GB2312" pitchFamily="49" charset="-122"/>
              </a:rPr>
              <a:t>1.</a:t>
            </a:r>
            <a:r>
              <a:rPr lang="zh-CN" altLang="en-US" sz="2000" dirty="0">
                <a:solidFill>
                  <a:srgbClr val="C00000"/>
                </a:solidFill>
                <a:latin typeface="楷体_GB2312" pitchFamily="49" charset="-122"/>
                <a:ea typeface="楷体_GB2312" pitchFamily="49" charset="-122"/>
              </a:rPr>
              <a:t>动脉血压形成的条件</a:t>
            </a:r>
          </a:p>
          <a:p>
            <a:pPr eaLnBrk="1" hangingPunct="1">
              <a:lnSpc>
                <a:spcPct val="120000"/>
              </a:lnSpc>
            </a:pPr>
            <a:r>
              <a:rPr lang="zh-CN" altLang="en-US" sz="2000" dirty="0">
                <a:solidFill>
                  <a:srgbClr val="000000"/>
                </a:solidFill>
                <a:latin typeface="楷体_GB2312" pitchFamily="49" charset="-122"/>
                <a:ea typeface="楷体_GB2312" pitchFamily="49" charset="-122"/>
              </a:rPr>
              <a:t>     ①循环系统内足够的血液充盈，循环系统平均充盈压</a:t>
            </a:r>
            <a:r>
              <a:rPr lang="en-US" altLang="zh-CN" sz="2000" dirty="0">
                <a:solidFill>
                  <a:srgbClr val="FF3300"/>
                </a:solidFill>
                <a:latin typeface="楷体_GB2312" pitchFamily="49" charset="-122"/>
                <a:ea typeface="楷体_GB2312" pitchFamily="49" charset="-122"/>
              </a:rPr>
              <a:t>7 mmHg</a:t>
            </a:r>
            <a:r>
              <a:rPr lang="zh-CN" altLang="en-US" sz="2000" dirty="0">
                <a:solidFill>
                  <a:srgbClr val="000000"/>
                </a:solidFill>
                <a:latin typeface="楷体_GB2312" pitchFamily="49" charset="-122"/>
                <a:ea typeface="楷体_GB2312" pitchFamily="49" charset="-122"/>
              </a:rPr>
              <a:t>。</a:t>
            </a:r>
          </a:p>
          <a:p>
            <a:pPr eaLnBrk="1" hangingPunct="1">
              <a:lnSpc>
                <a:spcPct val="120000"/>
              </a:lnSpc>
            </a:pPr>
            <a:r>
              <a:rPr lang="zh-CN" altLang="en-US" sz="2000" dirty="0">
                <a:solidFill>
                  <a:srgbClr val="000000"/>
                </a:solidFill>
                <a:latin typeface="楷体_GB2312" pitchFamily="49" charset="-122"/>
                <a:ea typeface="楷体_GB2312" pitchFamily="49" charset="-122"/>
              </a:rPr>
              <a:t>     ②心脏射血。</a:t>
            </a:r>
            <a:r>
              <a:rPr lang="zh-CN" altLang="en-US" sz="2000" dirty="0">
                <a:latin typeface="楷体_GB2312" pitchFamily="49" charset="-122"/>
                <a:ea typeface="楷体_GB2312" pitchFamily="49" charset="-122"/>
              </a:rPr>
              <a:t>心脏射血释放的能量转变动能、压强能 。</a:t>
            </a:r>
          </a:p>
          <a:p>
            <a:pPr eaLnBrk="1" hangingPunct="1">
              <a:lnSpc>
                <a:spcPct val="120000"/>
              </a:lnSpc>
            </a:pPr>
            <a:r>
              <a:rPr lang="zh-CN" altLang="en-US" sz="2000" dirty="0">
                <a:solidFill>
                  <a:srgbClr val="000000"/>
                </a:solidFill>
                <a:latin typeface="楷体_GB2312" pitchFamily="49" charset="-122"/>
                <a:ea typeface="楷体_GB2312" pitchFamily="49" charset="-122"/>
              </a:rPr>
              <a:t>     ③外周阻力</a:t>
            </a:r>
            <a:r>
              <a:rPr lang="en-US" altLang="zh-CN" sz="2000" dirty="0">
                <a:solidFill>
                  <a:srgbClr val="000000"/>
                </a:solidFill>
                <a:latin typeface="楷体_GB2312" pitchFamily="49" charset="-122"/>
                <a:ea typeface="楷体_GB2312" pitchFamily="49" charset="-122"/>
              </a:rPr>
              <a:t>(peripheral resistance) </a:t>
            </a:r>
            <a:r>
              <a:rPr lang="zh-CN" altLang="en-US" sz="2000" dirty="0">
                <a:solidFill>
                  <a:srgbClr val="000000"/>
                </a:solidFill>
                <a:latin typeface="楷体_GB2312" pitchFamily="49" charset="-122"/>
                <a:ea typeface="楷体_GB2312" pitchFamily="49" charset="-122"/>
              </a:rPr>
              <a:t>。</a:t>
            </a:r>
            <a:r>
              <a:rPr lang="zh-CN" altLang="en-US" sz="2000" dirty="0">
                <a:latin typeface="楷体_GB2312" pitchFamily="49" charset="-122"/>
                <a:ea typeface="楷体_GB2312" pitchFamily="49" charset="-122"/>
              </a:rPr>
              <a:t>主要是指</a:t>
            </a:r>
            <a:r>
              <a:rPr lang="zh-CN" altLang="en-US" sz="2000" dirty="0">
                <a:solidFill>
                  <a:srgbClr val="FF0000"/>
                </a:solidFill>
                <a:latin typeface="楷体_GB2312" pitchFamily="49" charset="-122"/>
                <a:ea typeface="楷体_GB2312" pitchFamily="49" charset="-122"/>
              </a:rPr>
              <a:t>小动脉和微动脉</a:t>
            </a:r>
            <a:r>
              <a:rPr lang="zh-CN" altLang="en-US" sz="2000" dirty="0">
                <a:latin typeface="楷体_GB2312" pitchFamily="49" charset="-122"/>
                <a:ea typeface="楷体_GB2312" pitchFamily="49" charset="-122"/>
              </a:rPr>
              <a:t>对血流的阻力，使每次射血的血量近</a:t>
            </a:r>
            <a:r>
              <a:rPr lang="en-US" altLang="zh-CN" sz="2000" dirty="0">
                <a:latin typeface="楷体_GB2312" pitchFamily="49" charset="-122"/>
                <a:ea typeface="楷体_GB2312" pitchFamily="49" charset="-122"/>
              </a:rPr>
              <a:t>1/3</a:t>
            </a:r>
            <a:r>
              <a:rPr lang="zh-CN" altLang="en-US" sz="2000" dirty="0">
                <a:latin typeface="楷体_GB2312" pitchFamily="49" charset="-122"/>
                <a:ea typeface="楷体_GB2312" pitchFamily="49" charset="-122"/>
              </a:rPr>
              <a:t>流向外周。</a:t>
            </a:r>
            <a:endParaRPr lang="zh-CN" altLang="en-US" sz="2000" dirty="0">
              <a:solidFill>
                <a:schemeClr val="accent2"/>
              </a:solidFill>
              <a:latin typeface="楷体_GB2312" pitchFamily="49" charset="-122"/>
              <a:ea typeface="楷体_GB2312" pitchFamily="49" charset="-122"/>
            </a:endParaRPr>
          </a:p>
          <a:p>
            <a:pPr eaLnBrk="1" hangingPunct="1">
              <a:lnSpc>
                <a:spcPct val="120000"/>
              </a:lnSpc>
            </a:pPr>
            <a:r>
              <a:rPr lang="zh-CN" altLang="en-US" sz="2000" dirty="0">
                <a:solidFill>
                  <a:srgbClr val="000000"/>
                </a:solidFill>
                <a:latin typeface="楷体_GB2312" pitchFamily="49" charset="-122"/>
                <a:ea typeface="楷体_GB2312" pitchFamily="49" charset="-122"/>
              </a:rPr>
              <a:t>     ④动脉管壁的弹性或顺应性</a:t>
            </a:r>
            <a:r>
              <a:rPr lang="en-US" altLang="zh-CN" sz="2000" dirty="0">
                <a:solidFill>
                  <a:srgbClr val="000000"/>
                </a:solidFill>
                <a:latin typeface="楷体_GB2312" pitchFamily="49" charset="-122"/>
                <a:ea typeface="楷体_GB2312" pitchFamily="49" charset="-122"/>
              </a:rPr>
              <a:t>(compliance) </a:t>
            </a:r>
            <a:r>
              <a:rPr lang="zh-CN" altLang="en-US" sz="2000" dirty="0">
                <a:solidFill>
                  <a:srgbClr val="000000"/>
                </a:solidFill>
                <a:latin typeface="楷体_GB2312" pitchFamily="49" charset="-122"/>
                <a:ea typeface="楷体_GB2312" pitchFamily="49" charset="-122"/>
              </a:rPr>
              <a:t>。</a:t>
            </a:r>
          </a:p>
          <a:p>
            <a:pPr eaLnBrk="1" hangingPunct="1">
              <a:lnSpc>
                <a:spcPct val="120000"/>
              </a:lnSpc>
            </a:pPr>
            <a:r>
              <a:rPr lang="zh-CN" altLang="en-US" sz="2000" dirty="0">
                <a:solidFill>
                  <a:srgbClr val="000000"/>
                </a:solidFill>
                <a:latin typeface="楷体_GB2312" pitchFamily="49" charset="-122"/>
                <a:ea typeface="楷体_GB2312" pitchFamily="49" charset="-122"/>
              </a:rPr>
              <a:t>       </a:t>
            </a:r>
            <a:r>
              <a:rPr lang="zh-CN" altLang="en-US" sz="2000" dirty="0">
                <a:solidFill>
                  <a:srgbClr val="FF3399"/>
                </a:solidFill>
                <a:latin typeface="楷体_GB2312" pitchFamily="49" charset="-122"/>
                <a:ea typeface="楷体_GB2312" pitchFamily="49" charset="-122"/>
              </a:rPr>
              <a:t>弹性贮器血管的作用：</a:t>
            </a:r>
            <a:r>
              <a:rPr lang="zh-CN" altLang="en-US" sz="2000" dirty="0">
                <a:latin typeface="楷体_GB2312" pitchFamily="49" charset="-122"/>
                <a:ea typeface="楷体_GB2312" pitchFamily="49" charset="-122"/>
              </a:rPr>
              <a:t>使左心室的间断射血变为动脉内的连续血流；使每个心动周期中动脉血压的波动幅度减小。     </a:t>
            </a:r>
          </a:p>
        </p:txBody>
      </p:sp>
      <p:graphicFrame>
        <p:nvGraphicFramePr>
          <p:cNvPr id="5" name="Object 2">
            <a:extLst>
              <a:ext uri="{FF2B5EF4-FFF2-40B4-BE49-F238E27FC236}">
                <a16:creationId xmlns:a16="http://schemas.microsoft.com/office/drawing/2014/main" id="{A61AD92A-0EE4-4A44-9E36-E74FE2D7D9C0}"/>
              </a:ext>
            </a:extLst>
          </p:cNvPr>
          <p:cNvGraphicFramePr>
            <a:graphicFrameLocks noChangeAspect="1"/>
          </p:cNvGraphicFramePr>
          <p:nvPr>
            <p:extLst>
              <p:ext uri="{D42A27DB-BD31-4B8C-83A1-F6EECF244321}">
                <p14:modId xmlns:p14="http://schemas.microsoft.com/office/powerpoint/2010/main" val="2984350104"/>
              </p:ext>
            </p:extLst>
          </p:nvPr>
        </p:nvGraphicFramePr>
        <p:xfrm>
          <a:off x="1259632" y="4711543"/>
          <a:ext cx="2448272" cy="1918621"/>
        </p:xfrm>
        <a:graphic>
          <a:graphicData uri="http://schemas.openxmlformats.org/presentationml/2006/ole">
            <mc:AlternateContent xmlns:mc="http://schemas.openxmlformats.org/markup-compatibility/2006">
              <mc:Choice xmlns:v="urn:schemas-microsoft-com:vml" Requires="v">
                <p:oleObj name="位图图像" r:id="rId2" imgW="6504762" imgH="5095238" progId="Paint.Picture">
                  <p:embed/>
                </p:oleObj>
              </mc:Choice>
              <mc:Fallback>
                <p:oleObj name="位图图像" r:id="rId2" imgW="6504762" imgH="5095238" progId="Paint.Picture">
                  <p:embed/>
                  <p:pic>
                    <p:nvPicPr>
                      <p:cNvPr id="5122" name="Object 2">
                        <a:extLst>
                          <a:ext uri="{FF2B5EF4-FFF2-40B4-BE49-F238E27FC236}">
                            <a16:creationId xmlns:a16="http://schemas.microsoft.com/office/drawing/2014/main" id="{875ECE84-C829-4362-8A30-EF73BF8B4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711543"/>
                        <a:ext cx="2448272" cy="1918621"/>
                      </a:xfrm>
                      <a:prstGeom prst="rect">
                        <a:avLst/>
                      </a:prstGeom>
                      <a:noFill/>
                      <a:ln>
                        <a:noFill/>
                      </a:ln>
                      <a:effectLst/>
                    </p:spPr>
                  </p:pic>
                </p:oleObj>
              </mc:Fallback>
            </mc:AlternateContent>
          </a:graphicData>
        </a:graphic>
      </p:graphicFrame>
      <p:pic>
        <p:nvPicPr>
          <p:cNvPr id="2" name="图片 1">
            <a:extLst>
              <a:ext uri="{FF2B5EF4-FFF2-40B4-BE49-F238E27FC236}">
                <a16:creationId xmlns:a16="http://schemas.microsoft.com/office/drawing/2014/main" id="{7252EB02-DF83-7578-521B-0BB930BEB9F7}"/>
              </a:ext>
            </a:extLst>
          </p:cNvPr>
          <p:cNvPicPr>
            <a:picLocks noChangeAspect="1"/>
          </p:cNvPicPr>
          <p:nvPr/>
        </p:nvPicPr>
        <p:blipFill rotWithShape="1">
          <a:blip r:embed="rId4">
            <a:extLst>
              <a:ext uri="{28A0092B-C50C-407E-A947-70E740481C1C}">
                <a14:useLocalDpi xmlns:a14="http://schemas.microsoft.com/office/drawing/2010/main" val="0"/>
              </a:ext>
            </a:extLst>
          </a:blip>
          <a:srcRect l="57875" t="23750" r="782" b="48264"/>
          <a:stretch/>
        </p:blipFill>
        <p:spPr>
          <a:xfrm>
            <a:off x="4062740" y="4799032"/>
            <a:ext cx="4809098" cy="1831132"/>
          </a:xfrm>
          <a:prstGeom prst="rect">
            <a:avLst/>
          </a:prstGeom>
        </p:spPr>
      </p:pic>
    </p:spTree>
  </p:cSld>
  <p:clrMapOvr>
    <a:masterClrMapping/>
  </p:clrMapOvr>
  <p:transition advClick="0"/>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A5F647A-E7CE-45F3-B156-FAFE58726CC5}"/>
              </a:ext>
            </a:extLst>
          </p:cNvPr>
          <p:cNvSpPr>
            <a:spLocks noChangeArrowheads="1"/>
          </p:cNvSpPr>
          <p:nvPr/>
        </p:nvSpPr>
        <p:spPr bwMode="auto">
          <a:xfrm>
            <a:off x="596106" y="933973"/>
            <a:ext cx="8208963"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FF3300"/>
                </a:solidFill>
                <a:latin typeface="微软雅黑" panose="020B0503020204020204" pitchFamily="34" charset="-122"/>
                <a:ea typeface="微软雅黑" panose="020B0503020204020204" pitchFamily="34" charset="-122"/>
              </a:rPr>
              <a:t>（</a:t>
            </a:r>
            <a:r>
              <a:rPr lang="en-US" altLang="zh-CN" dirty="0">
                <a:solidFill>
                  <a:srgbClr val="FF3300"/>
                </a:solidFill>
                <a:latin typeface="微软雅黑" panose="020B0503020204020204" pitchFamily="34" charset="-122"/>
                <a:ea typeface="微软雅黑" panose="020B0503020204020204" pitchFamily="34" charset="-122"/>
              </a:rPr>
              <a:t>1</a:t>
            </a:r>
            <a:r>
              <a:rPr lang="zh-CN" altLang="en-US" dirty="0">
                <a:solidFill>
                  <a:srgbClr val="FF3300"/>
                </a:solidFill>
                <a:latin typeface="微软雅黑" panose="020B0503020204020204" pitchFamily="34" charset="-122"/>
                <a:ea typeface="微软雅黑" panose="020B0503020204020204" pitchFamily="34" charset="-122"/>
              </a:rPr>
              <a:t>）收缩压</a:t>
            </a:r>
            <a:r>
              <a:rPr lang="en-US" altLang="zh-CN" dirty="0">
                <a:solidFill>
                  <a:srgbClr val="FF3300"/>
                </a:solidFill>
                <a:latin typeface="微软雅黑" panose="020B0503020204020204" pitchFamily="34" charset="-122"/>
                <a:ea typeface="微软雅黑" panose="020B0503020204020204" pitchFamily="34" charset="-122"/>
              </a:rPr>
              <a:t>(systolic pressure)</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心室收缩射血，主动脉内血液增多，压力急剧升高，</a:t>
            </a:r>
            <a:r>
              <a:rPr lang="zh-CN" altLang="en-US" dirty="0">
                <a:solidFill>
                  <a:srgbClr val="C00000"/>
                </a:solidFill>
                <a:latin typeface="微软雅黑" panose="020B0503020204020204" pitchFamily="34" charset="-122"/>
                <a:ea typeface="微软雅黑" panose="020B0503020204020204" pitchFamily="34" charset="-122"/>
              </a:rPr>
              <a:t>在收缩中期达到最高值</a:t>
            </a:r>
            <a:r>
              <a:rPr lang="zh-CN" altLang="en-US" dirty="0">
                <a:solidFill>
                  <a:srgbClr val="000000"/>
                </a:solidFill>
                <a:latin typeface="微软雅黑" panose="020B0503020204020204" pitchFamily="34" charset="-122"/>
                <a:ea typeface="微软雅黑" panose="020B0503020204020204" pitchFamily="34" charset="-122"/>
              </a:rPr>
              <a:t>，这一值称为</a:t>
            </a:r>
            <a:r>
              <a:rPr lang="zh-CN" altLang="en-US" dirty="0">
                <a:solidFill>
                  <a:srgbClr val="C00000"/>
                </a:solidFill>
                <a:latin typeface="微软雅黑" panose="020B0503020204020204" pitchFamily="34" charset="-122"/>
                <a:ea typeface="微软雅黑" panose="020B0503020204020204" pitchFamily="34" charset="-122"/>
              </a:rPr>
              <a:t>收缩压</a:t>
            </a:r>
            <a:r>
              <a:rPr lang="zh-CN" altLang="en-US" dirty="0">
                <a:solidFill>
                  <a:srgbClr val="000000"/>
                </a:solidFill>
                <a:latin typeface="微软雅黑" panose="020B0503020204020204" pitchFamily="34" charset="-122"/>
                <a:ea typeface="微软雅黑" panose="020B0503020204020204" pitchFamily="34" charset="-122"/>
              </a:rPr>
              <a:t>。由于血管内压力升高，血管被动扩张，将心脏释放能量的</a:t>
            </a:r>
            <a:r>
              <a:rPr lang="en-US" altLang="zh-CN" dirty="0">
                <a:solidFill>
                  <a:srgbClr val="000000"/>
                </a:solidFill>
                <a:latin typeface="微软雅黑" panose="020B0503020204020204" pitchFamily="34" charset="-122"/>
                <a:ea typeface="微软雅黑" panose="020B0503020204020204" pitchFamily="34" charset="-122"/>
              </a:rPr>
              <a:t>2/3</a:t>
            </a:r>
            <a:r>
              <a:rPr lang="zh-CN" altLang="en-US" dirty="0">
                <a:solidFill>
                  <a:srgbClr val="000000"/>
                </a:solidFill>
                <a:latin typeface="微软雅黑" panose="020B0503020204020204" pitchFamily="34" charset="-122"/>
                <a:ea typeface="微软雅黑" panose="020B0503020204020204" pitchFamily="34" charset="-122"/>
              </a:rPr>
              <a:t>以</a:t>
            </a:r>
            <a:r>
              <a:rPr lang="zh-CN" altLang="en-US" dirty="0">
                <a:solidFill>
                  <a:srgbClr val="0000CC"/>
                </a:solidFill>
                <a:latin typeface="微软雅黑" panose="020B0503020204020204" pitchFamily="34" charset="-122"/>
                <a:ea typeface="微软雅黑" panose="020B0503020204020204" pitchFamily="34" charset="-122"/>
              </a:rPr>
              <a:t>势能的形式</a:t>
            </a:r>
            <a:r>
              <a:rPr lang="zh-CN" altLang="en-US" dirty="0">
                <a:solidFill>
                  <a:srgbClr val="000000"/>
                </a:solidFill>
                <a:latin typeface="微软雅黑" panose="020B0503020204020204" pitchFamily="34" charset="-122"/>
                <a:ea typeface="微软雅黑" panose="020B0503020204020204" pitchFamily="34" charset="-122"/>
              </a:rPr>
              <a:t>贮备起来。 </a:t>
            </a:r>
          </a:p>
        </p:txBody>
      </p:sp>
      <p:sp>
        <p:nvSpPr>
          <p:cNvPr id="34819" name="Rectangle 5">
            <a:extLst>
              <a:ext uri="{FF2B5EF4-FFF2-40B4-BE49-F238E27FC236}">
                <a16:creationId xmlns:a16="http://schemas.microsoft.com/office/drawing/2014/main" id="{0B56699D-6039-41A4-8F20-832835EB3A88}"/>
              </a:ext>
            </a:extLst>
          </p:cNvPr>
          <p:cNvSpPr>
            <a:spLocks noChangeArrowheads="1"/>
          </p:cNvSpPr>
          <p:nvPr/>
        </p:nvSpPr>
        <p:spPr bwMode="auto">
          <a:xfrm>
            <a:off x="539750" y="2781300"/>
            <a:ext cx="81534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A50021"/>
                </a:solidFill>
                <a:latin typeface="微软雅黑" panose="020B0503020204020204" pitchFamily="34" charset="-122"/>
                <a:ea typeface="微软雅黑" panose="020B0503020204020204" pitchFamily="34" charset="-122"/>
              </a:rPr>
              <a:t>   </a:t>
            </a:r>
            <a:r>
              <a:rPr lang="zh-CN" altLang="en-US" dirty="0">
                <a:solidFill>
                  <a:srgbClr val="FF3300"/>
                </a:solidFill>
                <a:latin typeface="微软雅黑" panose="020B0503020204020204" pitchFamily="34" charset="-122"/>
                <a:ea typeface="微软雅黑" panose="020B0503020204020204" pitchFamily="34" charset="-122"/>
              </a:rPr>
              <a:t>（</a:t>
            </a:r>
            <a:r>
              <a:rPr lang="en-US" altLang="zh-CN" dirty="0">
                <a:solidFill>
                  <a:srgbClr val="FF3300"/>
                </a:solidFill>
                <a:latin typeface="微软雅黑" panose="020B0503020204020204" pitchFamily="34" charset="-122"/>
                <a:ea typeface="微软雅黑" panose="020B0503020204020204" pitchFamily="34" charset="-122"/>
              </a:rPr>
              <a:t>2</a:t>
            </a:r>
            <a:r>
              <a:rPr lang="zh-CN" altLang="en-US" dirty="0">
                <a:solidFill>
                  <a:srgbClr val="FF3300"/>
                </a:solidFill>
                <a:latin typeface="微软雅黑" panose="020B0503020204020204" pitchFamily="34" charset="-122"/>
                <a:ea typeface="微软雅黑" panose="020B0503020204020204" pitchFamily="34" charset="-122"/>
              </a:rPr>
              <a:t>）舒张压</a:t>
            </a:r>
            <a:r>
              <a:rPr lang="en-US" altLang="zh-CN" dirty="0">
                <a:solidFill>
                  <a:srgbClr val="FF3300"/>
                </a:solidFill>
                <a:latin typeface="微软雅黑" panose="020B0503020204020204" pitchFamily="34" charset="-122"/>
                <a:ea typeface="微软雅黑" panose="020B0503020204020204" pitchFamily="34" charset="-122"/>
              </a:rPr>
              <a:t>(diastolic pressure)</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心室舒张时，扩张的大血管弹性回缩，维持着血管内的压力，并驱使血液通过小动脉流向外周。随主动脉内血液逐渐减少，压力下降，</a:t>
            </a:r>
            <a:r>
              <a:rPr lang="zh-CN" altLang="en-US" dirty="0">
                <a:solidFill>
                  <a:srgbClr val="C00000"/>
                </a:solidFill>
                <a:latin typeface="微软雅黑" panose="020B0503020204020204" pitchFamily="34" charset="-122"/>
                <a:ea typeface="微软雅黑" panose="020B0503020204020204" pitchFamily="34" charset="-122"/>
              </a:rPr>
              <a:t>在心舒末期动脉血压可达最低值</a:t>
            </a:r>
            <a:r>
              <a:rPr lang="zh-CN" altLang="en-US" dirty="0">
                <a:solidFill>
                  <a:srgbClr val="000000"/>
                </a:solidFill>
                <a:latin typeface="微软雅黑" panose="020B0503020204020204" pitchFamily="34" charset="-122"/>
                <a:ea typeface="微软雅黑" panose="020B0503020204020204" pitchFamily="34" charset="-122"/>
              </a:rPr>
              <a:t>，这一值即为</a:t>
            </a:r>
            <a:r>
              <a:rPr lang="zh-CN" altLang="en-US" dirty="0">
                <a:solidFill>
                  <a:srgbClr val="C00000"/>
                </a:solidFill>
                <a:latin typeface="微软雅黑" panose="020B0503020204020204" pitchFamily="34" charset="-122"/>
                <a:ea typeface="微软雅黑" panose="020B0503020204020204" pitchFamily="34" charset="-122"/>
              </a:rPr>
              <a:t>舒张压</a:t>
            </a:r>
            <a:r>
              <a:rPr lang="zh-CN" altLang="en-US" dirty="0">
                <a:solidFill>
                  <a:srgbClr val="000000"/>
                </a:solidFill>
                <a:latin typeface="微软雅黑" panose="020B0503020204020204" pitchFamily="34" charset="-122"/>
                <a:ea typeface="微软雅黑" panose="020B0503020204020204" pitchFamily="34" charset="-122"/>
              </a:rPr>
              <a:t>。</a:t>
            </a: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  </a:t>
            </a:r>
          </a:p>
        </p:txBody>
      </p:sp>
      <p:pic>
        <p:nvPicPr>
          <p:cNvPr id="34820" name="Picture 6" descr="02">
            <a:extLst>
              <a:ext uri="{FF2B5EF4-FFF2-40B4-BE49-F238E27FC236}">
                <a16:creationId xmlns:a16="http://schemas.microsoft.com/office/drawing/2014/main" id="{E7214797-5870-442C-AA4F-A8A53E01C64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4724400"/>
            <a:ext cx="3657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descr="0421">
            <a:extLst>
              <a:ext uri="{FF2B5EF4-FFF2-40B4-BE49-F238E27FC236}">
                <a16:creationId xmlns:a16="http://schemas.microsoft.com/office/drawing/2014/main" id="{FAEE38C4-ED9F-4607-B85D-706A668B1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4621213"/>
            <a:ext cx="4105275"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6569D76A-0FB8-46F1-B223-8DC529543757}"/>
              </a:ext>
            </a:extLst>
          </p:cNvPr>
          <p:cNvSpPr txBox="1"/>
          <p:nvPr/>
        </p:nvSpPr>
        <p:spPr>
          <a:xfrm>
            <a:off x="1259632" y="205172"/>
            <a:ext cx="4572000" cy="523220"/>
          </a:xfrm>
          <a:prstGeom prst="rect">
            <a:avLst/>
          </a:prstGeom>
          <a:noFill/>
        </p:spPr>
        <p:txBody>
          <a:bodyPr wrap="squar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2.</a:t>
            </a:r>
            <a:r>
              <a:rPr lang="zh-CN" altLang="en-US" sz="2800" b="1" dirty="0">
                <a:solidFill>
                  <a:srgbClr val="C00000"/>
                </a:solidFill>
                <a:latin typeface="微软雅黑" panose="020B0503020204020204" pitchFamily="34" charset="-122"/>
                <a:ea typeface="微软雅黑" panose="020B0503020204020204" pitchFamily="34" charset="-122"/>
              </a:rPr>
              <a:t>动脉血压的正常值</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3AF1797-B41F-470E-973A-BFA1770EA69A}"/>
              </a:ext>
            </a:extLst>
          </p:cNvPr>
          <p:cNvSpPr>
            <a:spLocks noChangeArrowheads="1"/>
          </p:cNvSpPr>
          <p:nvPr/>
        </p:nvSpPr>
        <p:spPr bwMode="auto">
          <a:xfrm>
            <a:off x="468312" y="332656"/>
            <a:ext cx="8207375" cy="457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ts val="3200"/>
              </a:lnSpc>
            </a:pPr>
            <a:r>
              <a:rPr lang="en-US" altLang="zh-CN" dirty="0">
                <a:solidFill>
                  <a:srgbClr val="A50021"/>
                </a:solidFill>
                <a:ea typeface="楷体_GB2312" pitchFamily="49" charset="-122"/>
              </a:rPr>
              <a:t>  </a:t>
            </a:r>
            <a:r>
              <a:rPr lang="zh-CN" altLang="en-US" dirty="0">
                <a:solidFill>
                  <a:srgbClr val="000000"/>
                </a:solidFill>
                <a:latin typeface="楷体_GB2312" pitchFamily="49" charset="-122"/>
                <a:ea typeface="楷体_GB2312" pitchFamily="49" charset="-122"/>
              </a:rPr>
              <a:t>      </a:t>
            </a:r>
            <a:r>
              <a:rPr lang="zh-CN" altLang="en-US" dirty="0">
                <a:solidFill>
                  <a:srgbClr val="002060"/>
                </a:solidFill>
                <a:latin typeface="楷体_GB2312" pitchFamily="49" charset="-122"/>
                <a:ea typeface="楷体_GB2312" pitchFamily="49" charset="-122"/>
              </a:rPr>
              <a:t>一般所说的动脉血压是指主动脉压。在大动脉中血压降落很小，通常将在上臂测得的肱动脉血压代表主动脉压。</a:t>
            </a:r>
          </a:p>
          <a:p>
            <a:pPr eaLnBrk="1" hangingPunct="1">
              <a:lnSpc>
                <a:spcPts val="3200"/>
              </a:lnSpc>
            </a:pPr>
            <a:r>
              <a:rPr lang="zh-CN" altLang="en-US" dirty="0">
                <a:solidFill>
                  <a:srgbClr val="000000"/>
                </a:solidFill>
                <a:latin typeface="楷体_GB2312" pitchFamily="49" charset="-122"/>
                <a:ea typeface="楷体_GB2312" pitchFamily="49" charset="-122"/>
              </a:rPr>
              <a:t>    我国健康青年人在安静状态时：</a:t>
            </a:r>
          </a:p>
          <a:p>
            <a:pPr eaLnBrk="1" hangingPunct="1">
              <a:lnSpc>
                <a:spcPts val="3200"/>
              </a:lnSpc>
            </a:pPr>
            <a:r>
              <a:rPr lang="zh-CN" altLang="en-US" dirty="0">
                <a:solidFill>
                  <a:srgbClr val="000000"/>
                </a:solidFill>
                <a:latin typeface="楷体_GB2312" pitchFamily="49" charset="-122"/>
                <a:ea typeface="楷体_GB2312" pitchFamily="49" charset="-122"/>
              </a:rPr>
              <a:t>        </a:t>
            </a:r>
            <a:r>
              <a:rPr lang="zh-CN" altLang="en-US" dirty="0">
                <a:solidFill>
                  <a:srgbClr val="FF3399"/>
                </a:solidFill>
                <a:latin typeface="楷体_GB2312" pitchFamily="49" charset="-122"/>
                <a:ea typeface="楷体_GB2312" pitchFamily="49" charset="-122"/>
              </a:rPr>
              <a:t>收缩压</a:t>
            </a:r>
            <a:r>
              <a:rPr lang="en-US" altLang="zh-CN" dirty="0">
                <a:solidFill>
                  <a:srgbClr val="FF3399"/>
                </a:solidFill>
                <a:latin typeface="楷体_GB2312" pitchFamily="49" charset="-122"/>
                <a:ea typeface="楷体_GB2312" pitchFamily="49" charset="-122"/>
              </a:rPr>
              <a:t>(SP) </a:t>
            </a:r>
            <a:r>
              <a:rPr lang="zh-CN" altLang="en-US" dirty="0">
                <a:solidFill>
                  <a:srgbClr val="FF3399"/>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100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120mmHg(13.3</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16.0kPa) </a:t>
            </a:r>
          </a:p>
          <a:p>
            <a:pPr eaLnBrk="1" hangingPunct="1">
              <a:lnSpc>
                <a:spcPts val="3200"/>
              </a:lnSpc>
            </a:pPr>
            <a:r>
              <a:rPr lang="en-US" altLang="zh-CN" dirty="0">
                <a:solidFill>
                  <a:srgbClr val="000000"/>
                </a:solidFill>
                <a:latin typeface="楷体_GB2312" pitchFamily="49" charset="-122"/>
                <a:ea typeface="楷体_GB2312" pitchFamily="49" charset="-122"/>
              </a:rPr>
              <a:t>        </a:t>
            </a:r>
            <a:r>
              <a:rPr lang="zh-CN" altLang="en-US" dirty="0">
                <a:solidFill>
                  <a:srgbClr val="FF3399"/>
                </a:solidFill>
                <a:latin typeface="楷体_GB2312" pitchFamily="49" charset="-122"/>
                <a:ea typeface="楷体_GB2312" pitchFamily="49" charset="-122"/>
              </a:rPr>
              <a:t>舒张压</a:t>
            </a:r>
            <a:r>
              <a:rPr lang="en-US" altLang="zh-CN" dirty="0">
                <a:solidFill>
                  <a:srgbClr val="FF3399"/>
                </a:solidFill>
                <a:latin typeface="楷体_GB2312" pitchFamily="49" charset="-122"/>
                <a:ea typeface="楷体_GB2312" pitchFamily="49" charset="-122"/>
              </a:rPr>
              <a:t>(DP)</a:t>
            </a:r>
            <a:r>
              <a:rPr lang="zh-CN" altLang="en-US" dirty="0">
                <a:solidFill>
                  <a:srgbClr val="FF3399"/>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60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80mmHg(8.0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10.6kPa)</a:t>
            </a:r>
          </a:p>
          <a:p>
            <a:pPr eaLnBrk="1" hangingPunct="1">
              <a:lnSpc>
                <a:spcPts val="3200"/>
              </a:lnSpc>
            </a:pPr>
            <a:r>
              <a:rPr lang="en-US" altLang="zh-CN" dirty="0">
                <a:solidFill>
                  <a:srgbClr val="000000"/>
                </a:solidFill>
                <a:latin typeface="楷体_GB2312" pitchFamily="49" charset="-122"/>
                <a:ea typeface="楷体_GB2312" pitchFamily="49" charset="-122"/>
              </a:rPr>
              <a:t>        </a:t>
            </a:r>
            <a:r>
              <a:rPr lang="zh-CN" altLang="en-US" dirty="0">
                <a:solidFill>
                  <a:srgbClr val="FF3399"/>
                </a:solidFill>
                <a:latin typeface="楷体_GB2312" pitchFamily="49" charset="-122"/>
                <a:ea typeface="楷体_GB2312" pitchFamily="49" charset="-122"/>
              </a:rPr>
              <a:t>脉搏压</a:t>
            </a:r>
            <a:r>
              <a:rPr lang="en-US" altLang="zh-CN" dirty="0">
                <a:solidFill>
                  <a:srgbClr val="FF3399"/>
                </a:solidFill>
                <a:latin typeface="楷体_GB2312" pitchFamily="49" charset="-122"/>
                <a:ea typeface="楷体_GB2312" pitchFamily="49" charset="-122"/>
              </a:rPr>
              <a:t>(PP)</a:t>
            </a:r>
            <a:r>
              <a:rPr lang="zh-CN" altLang="en-US" dirty="0">
                <a:solidFill>
                  <a:srgbClr val="FF3399"/>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30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40mmHg(4.0</a:t>
            </a:r>
            <a:r>
              <a:rPr lang="zh-CN" altLang="en-US"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5.3kPa)</a:t>
            </a:r>
          </a:p>
          <a:p>
            <a:pPr eaLnBrk="1" hangingPunct="1">
              <a:lnSpc>
                <a:spcPts val="3200"/>
              </a:lnSpc>
            </a:pPr>
            <a:r>
              <a:rPr lang="en-US" altLang="zh-CN" dirty="0">
                <a:latin typeface="楷体_GB2312" pitchFamily="49" charset="-122"/>
                <a:ea typeface="楷体_GB2312" pitchFamily="49" charset="-122"/>
              </a:rPr>
              <a:t>        </a:t>
            </a:r>
            <a:r>
              <a:rPr lang="zh-CN" altLang="en-US" dirty="0">
                <a:solidFill>
                  <a:srgbClr val="FF3399"/>
                </a:solidFill>
                <a:latin typeface="楷体_GB2312" pitchFamily="49" charset="-122"/>
                <a:ea typeface="楷体_GB2312" pitchFamily="49" charset="-122"/>
              </a:rPr>
              <a:t>平均动脉压</a:t>
            </a:r>
            <a:r>
              <a:rPr lang="en-US" altLang="zh-CN" dirty="0">
                <a:solidFill>
                  <a:srgbClr val="FF3399"/>
                </a:solidFill>
                <a:latin typeface="楷体_GB2312" pitchFamily="49" charset="-122"/>
                <a:ea typeface="楷体_GB2312" pitchFamily="49" charset="-122"/>
              </a:rPr>
              <a:t>(MAP)</a:t>
            </a:r>
            <a:r>
              <a:rPr lang="zh-CN" altLang="en-US" dirty="0">
                <a:solidFill>
                  <a:srgbClr val="FF3399"/>
                </a:solidFill>
                <a:latin typeface="楷体_GB2312" pitchFamily="49" charset="-122"/>
                <a:ea typeface="楷体_GB2312" pitchFamily="49" charset="-122"/>
              </a:rPr>
              <a:t>：</a:t>
            </a:r>
            <a:r>
              <a:rPr lang="en-US" altLang="zh-CN" dirty="0">
                <a:latin typeface="楷体_GB2312" pitchFamily="49" charset="-122"/>
                <a:ea typeface="楷体_GB2312" pitchFamily="49" charset="-122"/>
              </a:rPr>
              <a:t>100mmHg </a:t>
            </a:r>
            <a:r>
              <a:rPr lang="zh-CN" altLang="en-US" dirty="0">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rPr>
              <a:t>13.3kPa</a:t>
            </a:r>
            <a:r>
              <a:rPr lang="zh-CN" altLang="en-US" dirty="0">
                <a:solidFill>
                  <a:srgbClr val="000000"/>
                </a:solidFill>
                <a:latin typeface="楷体_GB2312" pitchFamily="49" charset="-122"/>
                <a:ea typeface="楷体_GB2312" pitchFamily="49" charset="-122"/>
              </a:rPr>
              <a:t>）</a:t>
            </a:r>
          </a:p>
          <a:p>
            <a:pPr eaLnBrk="1" hangingPunct="1">
              <a:lnSpc>
                <a:spcPts val="3200"/>
              </a:lnSpc>
            </a:pPr>
            <a:r>
              <a:rPr lang="zh-CN" altLang="en-US" dirty="0">
                <a:solidFill>
                  <a:srgbClr val="A50021"/>
                </a:solidFill>
                <a:latin typeface="楷体_GB2312" pitchFamily="49" charset="-122"/>
                <a:ea typeface="楷体_GB2312" pitchFamily="49" charset="-122"/>
              </a:rPr>
              <a:t>   </a:t>
            </a:r>
            <a:r>
              <a:rPr lang="zh-CN" altLang="en-US" dirty="0">
                <a:solidFill>
                  <a:srgbClr val="FF3300"/>
                </a:solidFill>
                <a:latin typeface="楷体_GB2312" pitchFamily="49" charset="-122"/>
                <a:ea typeface="楷体_GB2312" pitchFamily="49" charset="-122"/>
              </a:rPr>
              <a:t>*</a:t>
            </a:r>
            <a:r>
              <a:rPr lang="zh-CN" altLang="en-US" sz="2000" dirty="0">
                <a:solidFill>
                  <a:srgbClr val="FF0000"/>
                </a:solidFill>
                <a:latin typeface="楷体_GB2312" pitchFamily="49" charset="-122"/>
                <a:ea typeface="楷体_GB2312" pitchFamily="49" charset="-122"/>
              </a:rPr>
              <a:t>脉压</a:t>
            </a:r>
            <a:r>
              <a:rPr lang="en-US" altLang="zh-CN" sz="2000" dirty="0">
                <a:latin typeface="楷体_GB2312" pitchFamily="49" charset="-122"/>
                <a:ea typeface="楷体_GB2312" pitchFamily="49" charset="-122"/>
              </a:rPr>
              <a:t>(pulse </a:t>
            </a:r>
            <a:r>
              <a:rPr lang="en-US" altLang="zh-CN" sz="2000" dirty="0" err="1">
                <a:latin typeface="楷体_GB2312" pitchFamily="49" charset="-122"/>
                <a:ea typeface="楷体_GB2312" pitchFamily="49" charset="-122"/>
              </a:rPr>
              <a:t>pressure,PP</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：收缩压和舒张压的</a:t>
            </a:r>
            <a:r>
              <a:rPr lang="zh-CN" altLang="en-US" sz="2000" dirty="0">
                <a:solidFill>
                  <a:srgbClr val="FF0000"/>
                </a:solidFill>
                <a:latin typeface="楷体_GB2312" pitchFamily="49" charset="-122"/>
                <a:ea typeface="楷体_GB2312" pitchFamily="49" charset="-122"/>
              </a:rPr>
              <a:t>差值</a:t>
            </a:r>
            <a:r>
              <a:rPr lang="zh-CN" altLang="en-US" sz="2000" dirty="0">
                <a:latin typeface="楷体_GB2312" pitchFamily="49" charset="-122"/>
                <a:ea typeface="楷体_GB2312" pitchFamily="49" charset="-122"/>
              </a:rPr>
              <a:t>。反映大血管壁</a:t>
            </a:r>
            <a:r>
              <a:rPr lang="zh-CN" altLang="en-US" sz="2000" dirty="0">
                <a:solidFill>
                  <a:srgbClr val="FF0000"/>
                </a:solidFill>
                <a:latin typeface="楷体_GB2312" pitchFamily="49" charset="-122"/>
                <a:ea typeface="楷体_GB2312" pitchFamily="49" charset="-122"/>
              </a:rPr>
              <a:t>弹性</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PP = SP </a:t>
            </a:r>
            <a:r>
              <a:rPr lang="en-US" altLang="zh-CN" sz="2000" dirty="0">
                <a:ea typeface="楷体_GB2312" pitchFamily="49" charset="-122"/>
              </a:rPr>
              <a:t>–</a:t>
            </a:r>
            <a:r>
              <a:rPr lang="en-US" altLang="zh-CN" sz="2000" dirty="0">
                <a:latin typeface="楷体_GB2312" pitchFamily="49" charset="-122"/>
                <a:ea typeface="楷体_GB2312" pitchFamily="49" charset="-122"/>
              </a:rPr>
              <a:t> DP </a:t>
            </a:r>
          </a:p>
          <a:p>
            <a:pPr eaLnBrk="1" hangingPunct="1">
              <a:lnSpc>
                <a:spcPts val="3200"/>
              </a:lnSpc>
            </a:pPr>
            <a:r>
              <a:rPr lang="en-US" altLang="zh-CN" sz="2000" dirty="0">
                <a:latin typeface="楷体_GB2312" pitchFamily="49" charset="-122"/>
                <a:ea typeface="楷体_GB2312" pitchFamily="49" charset="-122"/>
              </a:rPr>
              <a:t>    </a:t>
            </a:r>
            <a:r>
              <a:rPr lang="en-US" altLang="zh-CN" sz="2000" dirty="0">
                <a:solidFill>
                  <a:srgbClr val="FF3300"/>
                </a:solidFill>
                <a:latin typeface="楷体_GB2312" pitchFamily="49" charset="-122"/>
                <a:ea typeface="楷体_GB2312" pitchFamily="49" charset="-122"/>
              </a:rPr>
              <a:t>*</a:t>
            </a:r>
            <a:r>
              <a:rPr lang="zh-CN" altLang="en-US" sz="2000" dirty="0">
                <a:solidFill>
                  <a:srgbClr val="FF0000"/>
                </a:solidFill>
                <a:latin typeface="楷体_GB2312" pitchFamily="49" charset="-122"/>
                <a:ea typeface="楷体_GB2312" pitchFamily="49" charset="-122"/>
              </a:rPr>
              <a:t>平均动脉压</a:t>
            </a:r>
            <a:r>
              <a:rPr lang="en-US" altLang="zh-CN" sz="2000" dirty="0">
                <a:latin typeface="楷体_GB2312" pitchFamily="49" charset="-122"/>
                <a:ea typeface="楷体_GB2312" pitchFamily="49" charset="-122"/>
              </a:rPr>
              <a:t>(mean arterial </a:t>
            </a:r>
            <a:r>
              <a:rPr lang="en-US" altLang="zh-CN" sz="2000" dirty="0" err="1">
                <a:latin typeface="楷体_GB2312" pitchFamily="49" charset="-122"/>
                <a:ea typeface="楷体_GB2312" pitchFamily="49" charset="-122"/>
              </a:rPr>
              <a:t>pressure,MAP</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：一个心动周期中每一瞬间动脉血压的平均值。大约等于</a:t>
            </a:r>
            <a:r>
              <a:rPr lang="zh-CN" altLang="en-US" sz="2000" dirty="0">
                <a:solidFill>
                  <a:srgbClr val="FF0000"/>
                </a:solidFill>
                <a:latin typeface="楷体_GB2312" pitchFamily="49" charset="-122"/>
                <a:ea typeface="楷体_GB2312" pitchFamily="49" charset="-122"/>
              </a:rPr>
              <a:t>舒张压</a:t>
            </a:r>
            <a:r>
              <a:rPr lang="en-US" altLang="zh-CN" sz="2000" dirty="0">
                <a:solidFill>
                  <a:srgbClr val="FF0000"/>
                </a:solidFill>
                <a:latin typeface="楷体_GB2312" pitchFamily="49" charset="-122"/>
                <a:ea typeface="楷体_GB2312" pitchFamily="49" charset="-122"/>
              </a:rPr>
              <a:t>+1/3</a:t>
            </a:r>
            <a:r>
              <a:rPr lang="zh-CN" altLang="en-US" sz="2000" dirty="0">
                <a:solidFill>
                  <a:srgbClr val="FF0000"/>
                </a:solidFill>
                <a:latin typeface="楷体_GB2312" pitchFamily="49" charset="-122"/>
                <a:ea typeface="楷体_GB2312" pitchFamily="49" charset="-122"/>
              </a:rPr>
              <a:t>脉压</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即</a:t>
            </a:r>
            <a:r>
              <a:rPr lang="zh-CN" altLang="en-US" dirty="0">
                <a:latin typeface="楷体_GB2312" pitchFamily="49" charset="-122"/>
                <a:ea typeface="楷体_GB2312" pitchFamily="49" charset="-122"/>
              </a:rPr>
              <a:t>     </a:t>
            </a:r>
          </a:p>
        </p:txBody>
      </p:sp>
      <p:grpSp>
        <p:nvGrpSpPr>
          <p:cNvPr id="37891" name="Group 4">
            <a:extLst>
              <a:ext uri="{FF2B5EF4-FFF2-40B4-BE49-F238E27FC236}">
                <a16:creationId xmlns:a16="http://schemas.microsoft.com/office/drawing/2014/main" id="{1522A1E2-D3C4-49F4-910D-119F5F7DAEDE}"/>
              </a:ext>
            </a:extLst>
          </p:cNvPr>
          <p:cNvGrpSpPr>
            <a:grpSpLocks/>
          </p:cNvGrpSpPr>
          <p:nvPr/>
        </p:nvGrpSpPr>
        <p:grpSpPr bwMode="auto">
          <a:xfrm>
            <a:off x="1403648" y="5543750"/>
            <a:ext cx="6705600" cy="649287"/>
            <a:chOff x="657" y="2069"/>
            <a:chExt cx="3181" cy="409"/>
          </a:xfrm>
        </p:grpSpPr>
        <p:sp>
          <p:nvSpPr>
            <p:cNvPr id="37892" name="Text Box 5">
              <a:extLst>
                <a:ext uri="{FF2B5EF4-FFF2-40B4-BE49-F238E27FC236}">
                  <a16:creationId xmlns:a16="http://schemas.microsoft.com/office/drawing/2014/main" id="{14FB7DAF-FB54-4064-B1F2-B5B530E8F687}"/>
                </a:ext>
              </a:extLst>
            </p:cNvPr>
            <p:cNvSpPr txBox="1">
              <a:spLocks noChangeArrowheads="1"/>
            </p:cNvSpPr>
            <p:nvPr/>
          </p:nvSpPr>
          <p:spPr bwMode="auto">
            <a:xfrm>
              <a:off x="3289" y="2069"/>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1</a:t>
              </a:r>
            </a:p>
          </p:txBody>
        </p:sp>
        <p:sp>
          <p:nvSpPr>
            <p:cNvPr id="37893" name="Text Box 6">
              <a:extLst>
                <a:ext uri="{FF2B5EF4-FFF2-40B4-BE49-F238E27FC236}">
                  <a16:creationId xmlns:a16="http://schemas.microsoft.com/office/drawing/2014/main" id="{EE6E77CD-3360-4850-9B5F-9F4DAC07BEE6}"/>
                </a:ext>
              </a:extLst>
            </p:cNvPr>
            <p:cNvSpPr txBox="1">
              <a:spLocks noChangeArrowheads="1"/>
            </p:cNvSpPr>
            <p:nvPr/>
          </p:nvSpPr>
          <p:spPr bwMode="auto">
            <a:xfrm>
              <a:off x="2064" y="2115"/>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1</a:t>
              </a:r>
            </a:p>
          </p:txBody>
        </p:sp>
        <p:sp>
          <p:nvSpPr>
            <p:cNvPr id="37894" name="Text Box 7">
              <a:extLst>
                <a:ext uri="{FF2B5EF4-FFF2-40B4-BE49-F238E27FC236}">
                  <a16:creationId xmlns:a16="http://schemas.microsoft.com/office/drawing/2014/main" id="{D5C02DB0-86EA-4286-867A-8957C3927FE9}"/>
                </a:ext>
              </a:extLst>
            </p:cNvPr>
            <p:cNvSpPr txBox="1">
              <a:spLocks noChangeArrowheads="1"/>
            </p:cNvSpPr>
            <p:nvPr/>
          </p:nvSpPr>
          <p:spPr bwMode="auto">
            <a:xfrm>
              <a:off x="1247" y="2115"/>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2</a:t>
              </a:r>
            </a:p>
          </p:txBody>
        </p:sp>
        <p:sp>
          <p:nvSpPr>
            <p:cNvPr id="37895" name="Text Box 8">
              <a:extLst>
                <a:ext uri="{FF2B5EF4-FFF2-40B4-BE49-F238E27FC236}">
                  <a16:creationId xmlns:a16="http://schemas.microsoft.com/office/drawing/2014/main" id="{A595BD56-6B1C-4ACD-831D-F513592D33B1}"/>
                </a:ext>
              </a:extLst>
            </p:cNvPr>
            <p:cNvSpPr txBox="1">
              <a:spLocks noChangeArrowheads="1"/>
            </p:cNvSpPr>
            <p:nvPr/>
          </p:nvSpPr>
          <p:spPr bwMode="auto">
            <a:xfrm>
              <a:off x="657" y="2115"/>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FF3300"/>
                  </a:solidFill>
                  <a:latin typeface="楷体_GB2312" pitchFamily="49" charset="-122"/>
                  <a:ea typeface="楷体_GB2312" pitchFamily="49" charset="-122"/>
                </a:rPr>
                <a:t>MAP =</a:t>
              </a:r>
            </a:p>
          </p:txBody>
        </p:sp>
        <p:sp>
          <p:nvSpPr>
            <p:cNvPr id="37896" name="Text Box 9">
              <a:extLst>
                <a:ext uri="{FF2B5EF4-FFF2-40B4-BE49-F238E27FC236}">
                  <a16:creationId xmlns:a16="http://schemas.microsoft.com/office/drawing/2014/main" id="{994F5EE8-D705-4C2C-A1B0-ED1E2F30436A}"/>
                </a:ext>
              </a:extLst>
            </p:cNvPr>
            <p:cNvSpPr txBox="1">
              <a:spLocks noChangeArrowheads="1"/>
            </p:cNvSpPr>
            <p:nvPr/>
          </p:nvSpPr>
          <p:spPr bwMode="auto">
            <a:xfrm>
              <a:off x="1156" y="2264"/>
              <a:ext cx="49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0000"/>
                </a:lnSpc>
                <a:spcBef>
                  <a:spcPct val="50000"/>
                </a:spcBef>
              </a:pPr>
              <a:r>
                <a:rPr lang="en-US" altLang="zh-CN" sz="2000">
                  <a:solidFill>
                    <a:srgbClr val="FF3300"/>
                  </a:solidFill>
                  <a:ea typeface="楷体_GB2312" pitchFamily="49" charset="-122"/>
                </a:rPr>
                <a:t>——</a:t>
              </a:r>
              <a:endParaRPr lang="en-US" altLang="zh-CN" sz="2000">
                <a:solidFill>
                  <a:srgbClr val="FF3300"/>
                </a:solidFill>
                <a:latin typeface="楷体_GB2312" pitchFamily="49" charset="-122"/>
                <a:ea typeface="楷体_GB2312" pitchFamily="49" charset="-122"/>
              </a:endParaRPr>
            </a:p>
          </p:txBody>
        </p:sp>
        <p:sp>
          <p:nvSpPr>
            <p:cNvPr id="37897" name="Text Box 10">
              <a:extLst>
                <a:ext uri="{FF2B5EF4-FFF2-40B4-BE49-F238E27FC236}">
                  <a16:creationId xmlns:a16="http://schemas.microsoft.com/office/drawing/2014/main" id="{B2FF6300-672B-4C73-8E66-6D964F2D6BEA}"/>
                </a:ext>
              </a:extLst>
            </p:cNvPr>
            <p:cNvSpPr txBox="1">
              <a:spLocks noChangeArrowheads="1"/>
            </p:cNvSpPr>
            <p:nvPr/>
          </p:nvSpPr>
          <p:spPr bwMode="auto">
            <a:xfrm>
              <a:off x="1565" y="2115"/>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solidFill>
                    <a:srgbClr val="FF3300"/>
                  </a:solidFill>
                  <a:latin typeface="楷体_GB2312" pitchFamily="49" charset="-122"/>
                  <a:ea typeface="楷体_GB2312" pitchFamily="49" charset="-122"/>
                </a:rPr>
                <a:t>DP +</a:t>
              </a:r>
            </a:p>
          </p:txBody>
        </p:sp>
        <p:sp>
          <p:nvSpPr>
            <p:cNvPr id="37898" name="Text Box 11">
              <a:extLst>
                <a:ext uri="{FF2B5EF4-FFF2-40B4-BE49-F238E27FC236}">
                  <a16:creationId xmlns:a16="http://schemas.microsoft.com/office/drawing/2014/main" id="{E96B4FB8-4FE3-435B-82F9-7162F098B405}"/>
                </a:ext>
              </a:extLst>
            </p:cNvPr>
            <p:cNvSpPr txBox="1">
              <a:spLocks noChangeArrowheads="1"/>
            </p:cNvSpPr>
            <p:nvPr/>
          </p:nvSpPr>
          <p:spPr bwMode="auto">
            <a:xfrm>
              <a:off x="2336" y="2115"/>
              <a:ext cx="4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FF3300"/>
                  </a:solidFill>
                  <a:latin typeface="楷体_GB2312" pitchFamily="49" charset="-122"/>
                  <a:ea typeface="楷体_GB2312" pitchFamily="49" charset="-122"/>
                </a:rPr>
                <a:t>SP =</a:t>
              </a:r>
            </a:p>
          </p:txBody>
        </p:sp>
        <p:sp>
          <p:nvSpPr>
            <p:cNvPr id="37899" name="Text Box 12">
              <a:extLst>
                <a:ext uri="{FF2B5EF4-FFF2-40B4-BE49-F238E27FC236}">
                  <a16:creationId xmlns:a16="http://schemas.microsoft.com/office/drawing/2014/main" id="{D0EC7AFF-4DB4-46A0-9A7A-8FE08B35A887}"/>
                </a:ext>
              </a:extLst>
            </p:cNvPr>
            <p:cNvSpPr txBox="1">
              <a:spLocks noChangeArrowheads="1"/>
            </p:cNvSpPr>
            <p:nvPr/>
          </p:nvSpPr>
          <p:spPr bwMode="auto">
            <a:xfrm>
              <a:off x="2789" y="2115"/>
              <a:ext cx="7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dirty="0">
                  <a:solidFill>
                    <a:srgbClr val="FF3300"/>
                  </a:solidFill>
                  <a:latin typeface="楷体_GB2312" pitchFamily="49" charset="-122"/>
                  <a:ea typeface="楷体_GB2312" pitchFamily="49" charset="-122"/>
                </a:rPr>
                <a:t>DP +</a:t>
              </a:r>
            </a:p>
          </p:txBody>
        </p:sp>
        <p:sp>
          <p:nvSpPr>
            <p:cNvPr id="37900" name="Text Box 13">
              <a:extLst>
                <a:ext uri="{FF2B5EF4-FFF2-40B4-BE49-F238E27FC236}">
                  <a16:creationId xmlns:a16="http://schemas.microsoft.com/office/drawing/2014/main" id="{78EC57D1-366D-4D4F-8F3E-E39084F83686}"/>
                </a:ext>
              </a:extLst>
            </p:cNvPr>
            <p:cNvSpPr txBox="1">
              <a:spLocks noChangeArrowheads="1"/>
            </p:cNvSpPr>
            <p:nvPr/>
          </p:nvSpPr>
          <p:spPr bwMode="auto">
            <a:xfrm>
              <a:off x="1248" y="2324"/>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3</a:t>
              </a:r>
            </a:p>
          </p:txBody>
        </p:sp>
        <p:sp>
          <p:nvSpPr>
            <p:cNvPr id="37901" name="Text Box 14">
              <a:extLst>
                <a:ext uri="{FF2B5EF4-FFF2-40B4-BE49-F238E27FC236}">
                  <a16:creationId xmlns:a16="http://schemas.microsoft.com/office/drawing/2014/main" id="{017F5167-F9A3-4C16-8614-9FDB207A1596}"/>
                </a:ext>
              </a:extLst>
            </p:cNvPr>
            <p:cNvSpPr txBox="1">
              <a:spLocks noChangeArrowheads="1"/>
            </p:cNvSpPr>
            <p:nvPr/>
          </p:nvSpPr>
          <p:spPr bwMode="auto">
            <a:xfrm>
              <a:off x="2064" y="2324"/>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3</a:t>
              </a:r>
            </a:p>
          </p:txBody>
        </p:sp>
        <p:sp>
          <p:nvSpPr>
            <p:cNvPr id="37902" name="Text Box 15">
              <a:extLst>
                <a:ext uri="{FF2B5EF4-FFF2-40B4-BE49-F238E27FC236}">
                  <a16:creationId xmlns:a16="http://schemas.microsoft.com/office/drawing/2014/main" id="{C7C187B6-4EEF-49C2-94F6-B6E78A97ECFC}"/>
                </a:ext>
              </a:extLst>
            </p:cNvPr>
            <p:cNvSpPr txBox="1">
              <a:spLocks noChangeArrowheads="1"/>
            </p:cNvSpPr>
            <p:nvPr/>
          </p:nvSpPr>
          <p:spPr bwMode="auto">
            <a:xfrm>
              <a:off x="1973" y="2264"/>
              <a:ext cx="49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0000"/>
                </a:lnSpc>
                <a:spcBef>
                  <a:spcPct val="50000"/>
                </a:spcBef>
              </a:pPr>
              <a:r>
                <a:rPr lang="en-US" altLang="zh-CN" sz="2000">
                  <a:solidFill>
                    <a:srgbClr val="FF3300"/>
                  </a:solidFill>
                  <a:ea typeface="楷体_GB2312" pitchFamily="49" charset="-122"/>
                </a:rPr>
                <a:t>——</a:t>
              </a:r>
              <a:endParaRPr lang="en-US" altLang="zh-CN" sz="2000">
                <a:solidFill>
                  <a:srgbClr val="FF3300"/>
                </a:solidFill>
                <a:latin typeface="楷体_GB2312" pitchFamily="49" charset="-122"/>
                <a:ea typeface="楷体_GB2312" pitchFamily="49" charset="-122"/>
              </a:endParaRPr>
            </a:p>
          </p:txBody>
        </p:sp>
        <p:sp>
          <p:nvSpPr>
            <p:cNvPr id="37903" name="Rectangle 16">
              <a:extLst>
                <a:ext uri="{FF2B5EF4-FFF2-40B4-BE49-F238E27FC236}">
                  <a16:creationId xmlns:a16="http://schemas.microsoft.com/office/drawing/2014/main" id="{09480119-DF7D-4E72-B002-22D864499157}"/>
                </a:ext>
              </a:extLst>
            </p:cNvPr>
            <p:cNvSpPr>
              <a:spLocks noChangeArrowheads="1"/>
            </p:cNvSpPr>
            <p:nvPr/>
          </p:nvSpPr>
          <p:spPr bwMode="auto">
            <a:xfrm>
              <a:off x="3560" y="2115"/>
              <a:ext cx="2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FF3300"/>
                  </a:solidFill>
                  <a:latin typeface="楷体_GB2312" pitchFamily="49" charset="-122"/>
                  <a:ea typeface="楷体_GB2312" pitchFamily="49" charset="-122"/>
                </a:rPr>
                <a:t>PP</a:t>
              </a:r>
            </a:p>
          </p:txBody>
        </p:sp>
        <p:sp>
          <p:nvSpPr>
            <p:cNvPr id="37904" name="Text Box 17">
              <a:extLst>
                <a:ext uri="{FF2B5EF4-FFF2-40B4-BE49-F238E27FC236}">
                  <a16:creationId xmlns:a16="http://schemas.microsoft.com/office/drawing/2014/main" id="{ADEBA89F-4A14-485F-AAC2-7F2BD8F75351}"/>
                </a:ext>
              </a:extLst>
            </p:cNvPr>
            <p:cNvSpPr txBox="1">
              <a:spLocks noChangeArrowheads="1"/>
            </p:cNvSpPr>
            <p:nvPr/>
          </p:nvSpPr>
          <p:spPr bwMode="auto">
            <a:xfrm>
              <a:off x="3289" y="2324"/>
              <a:ext cx="3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50000"/>
                </a:lnSpc>
                <a:spcBef>
                  <a:spcPct val="50000"/>
                </a:spcBef>
              </a:pPr>
              <a:r>
                <a:rPr lang="en-US" altLang="zh-CN" sz="2000">
                  <a:solidFill>
                    <a:srgbClr val="FF3300"/>
                  </a:solidFill>
                  <a:latin typeface="楷体_GB2312" pitchFamily="49" charset="-122"/>
                  <a:ea typeface="楷体_GB2312" pitchFamily="49" charset="-122"/>
                </a:rPr>
                <a:t>3</a:t>
              </a:r>
            </a:p>
          </p:txBody>
        </p:sp>
        <p:sp>
          <p:nvSpPr>
            <p:cNvPr id="37905" name="Text Box 18">
              <a:extLst>
                <a:ext uri="{FF2B5EF4-FFF2-40B4-BE49-F238E27FC236}">
                  <a16:creationId xmlns:a16="http://schemas.microsoft.com/office/drawing/2014/main" id="{F9642EC9-46DD-4BE4-ABBA-57E2E781C40C}"/>
                </a:ext>
              </a:extLst>
            </p:cNvPr>
            <p:cNvSpPr txBox="1">
              <a:spLocks noChangeArrowheads="1"/>
            </p:cNvSpPr>
            <p:nvPr/>
          </p:nvSpPr>
          <p:spPr bwMode="auto">
            <a:xfrm>
              <a:off x="3198" y="2251"/>
              <a:ext cx="499"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0000"/>
                </a:lnSpc>
                <a:spcBef>
                  <a:spcPct val="50000"/>
                </a:spcBef>
              </a:pPr>
              <a:r>
                <a:rPr lang="en-US" altLang="zh-CN" sz="2000">
                  <a:solidFill>
                    <a:srgbClr val="FF3300"/>
                  </a:solidFill>
                  <a:ea typeface="楷体_GB2312" pitchFamily="49" charset="-122"/>
                </a:rPr>
                <a:t>——</a:t>
              </a:r>
              <a:endParaRPr lang="en-US" altLang="zh-CN" sz="2000">
                <a:solidFill>
                  <a:srgbClr val="FF3300"/>
                </a:solidFill>
                <a:latin typeface="楷体_GB2312" pitchFamily="49" charset="-122"/>
                <a:ea typeface="楷体_GB2312" pitchFamily="49" charset="-122"/>
              </a:endParaRPr>
            </a:p>
          </p:txBody>
        </p:sp>
      </p:grpSp>
    </p:spTree>
  </p:cSld>
  <p:clrMapOvr>
    <a:masterClrMapping/>
  </p:clrMapOvr>
  <p:transition advClick="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952FCE8-4C6E-4874-9379-4B076A758CAD}"/>
              </a:ext>
            </a:extLst>
          </p:cNvPr>
          <p:cNvSpPr>
            <a:spLocks noGrp="1" noChangeArrowheads="1"/>
          </p:cNvSpPr>
          <p:nvPr>
            <p:ph type="title"/>
          </p:nvPr>
        </p:nvSpPr>
        <p:spPr bwMode="auto">
          <a:xfrm>
            <a:off x="539750" y="188913"/>
            <a:ext cx="7772400" cy="576262"/>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chemeClr val="accent2"/>
              </a:buClr>
              <a:buSzPct val="80000"/>
              <a:buFont typeface="Wingdings" panose="05000000000000000000" pitchFamily="2" charset="2"/>
              <a:buNone/>
            </a:pPr>
            <a:r>
              <a:rPr lang="zh-CN" altLang="en-US" sz="3700" b="1" dirty="0">
                <a:solidFill>
                  <a:schemeClr val="tx1"/>
                </a:solidFill>
                <a:ea typeface="黑体" panose="02010609060101010101" pitchFamily="49" charset="-122"/>
              </a:rPr>
              <a:t>血压的昼夜波动</a:t>
            </a:r>
          </a:p>
        </p:txBody>
      </p:sp>
      <p:sp>
        <p:nvSpPr>
          <p:cNvPr id="35843" name="Rectangle 3">
            <a:extLst>
              <a:ext uri="{FF2B5EF4-FFF2-40B4-BE49-F238E27FC236}">
                <a16:creationId xmlns:a16="http://schemas.microsoft.com/office/drawing/2014/main" id="{AD43AAF4-5347-4871-A89A-ED1060FBD042}"/>
              </a:ext>
            </a:extLst>
          </p:cNvPr>
          <p:cNvSpPr>
            <a:spLocks noGrp="1" noChangeArrowheads="1"/>
          </p:cNvSpPr>
          <p:nvPr>
            <p:ph type="body" idx="1"/>
          </p:nvPr>
        </p:nvSpPr>
        <p:spPr bwMode="auto">
          <a:xfrm>
            <a:off x="468313" y="1196975"/>
            <a:ext cx="8424862" cy="51117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sz="2800" b="1" dirty="0">
                <a:latin typeface="宋体" panose="02010600030101010101" pitchFamily="2" charset="-122"/>
              </a:rPr>
              <a:t>双峰双谷（日节律）</a:t>
            </a:r>
          </a:p>
          <a:p>
            <a:pPr eaLnBrk="1" hangingPunct="1">
              <a:buFontTx/>
              <a:buNone/>
            </a:pPr>
            <a:endParaRPr lang="en-US" altLang="zh-CN" sz="2800" b="1" dirty="0">
              <a:solidFill>
                <a:srgbClr val="FD03F7"/>
              </a:solidFill>
              <a:ea typeface="隶书" panose="02010509060101010101" pitchFamily="49" charset="-122"/>
            </a:endParaRPr>
          </a:p>
        </p:txBody>
      </p:sp>
      <p:pic>
        <p:nvPicPr>
          <p:cNvPr id="35844" name="Picture 4" descr="图07">
            <a:extLst>
              <a:ext uri="{FF2B5EF4-FFF2-40B4-BE49-F238E27FC236}">
                <a16:creationId xmlns:a16="http://schemas.microsoft.com/office/drawing/2014/main" id="{29E5FB48-E503-4653-A8F7-437A06BFB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33600"/>
            <a:ext cx="5486400"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5">
            <a:extLst>
              <a:ext uri="{FF2B5EF4-FFF2-40B4-BE49-F238E27FC236}">
                <a16:creationId xmlns:a16="http://schemas.microsoft.com/office/drawing/2014/main" id="{0503A99D-551F-4DCC-9803-52602E5724D6}"/>
              </a:ext>
            </a:extLst>
          </p:cNvPr>
          <p:cNvSpPr>
            <a:spLocks noChangeArrowheads="1"/>
          </p:cNvSpPr>
          <p:nvPr/>
        </p:nvSpPr>
        <p:spPr bwMode="auto">
          <a:xfrm>
            <a:off x="4356100" y="1341438"/>
            <a:ext cx="45720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a:latin typeface="Times New Roman" panose="02020603050405020304" pitchFamily="18" charset="0"/>
              </a:rPr>
              <a:t>凌晨</a:t>
            </a:r>
            <a:r>
              <a:rPr kumimoji="0" lang="en-US" altLang="zh-CN">
                <a:latin typeface="Times New Roman" panose="02020603050405020304" pitchFamily="18" charset="0"/>
              </a:rPr>
              <a:t>2 ~ 3</a:t>
            </a:r>
            <a:r>
              <a:rPr kumimoji="0" lang="zh-CN" altLang="en-US">
                <a:latin typeface="Times New Roman" panose="02020603050405020304" pitchFamily="18" charset="0"/>
              </a:rPr>
              <a:t>时最低；上午</a:t>
            </a:r>
            <a:r>
              <a:rPr kumimoji="0" lang="en-US" altLang="zh-CN">
                <a:solidFill>
                  <a:srgbClr val="FF0000"/>
                </a:solidFill>
                <a:latin typeface="Times New Roman" panose="02020603050405020304" pitchFamily="18" charset="0"/>
              </a:rPr>
              <a:t>6-10</a:t>
            </a:r>
            <a:r>
              <a:rPr kumimoji="0" lang="zh-CN" altLang="en-US">
                <a:latin typeface="Times New Roman" panose="02020603050405020304" pitchFamily="18" charset="0"/>
              </a:rPr>
              <a:t>时及下午</a:t>
            </a:r>
            <a:r>
              <a:rPr kumimoji="0" lang="en-US" altLang="zh-CN">
                <a:solidFill>
                  <a:srgbClr val="FF0000"/>
                </a:solidFill>
                <a:latin typeface="Times New Roman" panose="02020603050405020304" pitchFamily="18" charset="0"/>
              </a:rPr>
              <a:t>4-8</a:t>
            </a:r>
            <a:r>
              <a:rPr kumimoji="0" lang="zh-CN" altLang="en-US">
                <a:latin typeface="Times New Roman" panose="02020603050405020304" pitchFamily="18" charset="0"/>
              </a:rPr>
              <a:t>时各有一个高峰；晚上</a:t>
            </a:r>
            <a:r>
              <a:rPr kumimoji="0" lang="en-US" altLang="zh-CN">
                <a:latin typeface="Times New Roman" panose="02020603050405020304" pitchFamily="18" charset="0"/>
              </a:rPr>
              <a:t>8</a:t>
            </a:r>
            <a:r>
              <a:rPr kumimoji="0" lang="zh-CN" altLang="en-US">
                <a:latin typeface="Times New Roman" panose="02020603050405020304" pitchFamily="18" charset="0"/>
              </a:rPr>
              <a:t>时后缓慢下降</a:t>
            </a:r>
            <a:endParaRPr kumimoji="0" lang="en-US" altLang="zh-CN">
              <a:latin typeface="Times New Roman" panose="02020603050405020304" pitchFamily="18" charset="0"/>
              <a:ea typeface="黑体" panose="02010609060101010101" pitchFamily="49" charset="-122"/>
            </a:endParaRP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0FF302A-D0BA-4AF4-AEE8-E4AA2131EDAF}"/>
              </a:ext>
            </a:extLst>
          </p:cNvPr>
          <p:cNvSpPr>
            <a:spLocks noGrp="1" noChangeArrowheads="1"/>
          </p:cNvSpPr>
          <p:nvPr>
            <p:ph type="title"/>
          </p:nvPr>
        </p:nvSpPr>
        <p:spPr bwMode="auto">
          <a:xfrm>
            <a:off x="457200" y="274638"/>
            <a:ext cx="8229600" cy="777875"/>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dirty="0">
                <a:solidFill>
                  <a:srgbClr val="FF3300"/>
                </a:solidFill>
                <a:ea typeface="黑体" panose="02010609060101010101" pitchFamily="49" charset="-122"/>
              </a:rPr>
              <a:t>血液从主动脉流向外周，血压逐渐降低</a:t>
            </a:r>
          </a:p>
        </p:txBody>
      </p:sp>
      <p:sp>
        <p:nvSpPr>
          <p:cNvPr id="36867" name="Rectangle 3">
            <a:extLst>
              <a:ext uri="{FF2B5EF4-FFF2-40B4-BE49-F238E27FC236}">
                <a16:creationId xmlns:a16="http://schemas.microsoft.com/office/drawing/2014/main" id="{1C02634B-56FB-4DDD-9EAB-9659B4887DD0}"/>
              </a:ext>
            </a:extLst>
          </p:cNvPr>
          <p:cNvSpPr>
            <a:spLocks noGrp="1" noChangeArrowheads="1"/>
          </p:cNvSpPr>
          <p:nvPr>
            <p:ph type="body" idx="1"/>
          </p:nvPr>
        </p:nvSpPr>
        <p:spPr bwMode="auto">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eaLnBrk="1" hangingPunct="1"/>
            <a:endParaRPr lang="zh-CN" altLang="zh-CN"/>
          </a:p>
        </p:txBody>
      </p:sp>
      <p:pic>
        <p:nvPicPr>
          <p:cNvPr id="36868" name="Picture 4" descr="25">
            <a:extLst>
              <a:ext uri="{FF2B5EF4-FFF2-40B4-BE49-F238E27FC236}">
                <a16:creationId xmlns:a16="http://schemas.microsoft.com/office/drawing/2014/main" id="{7F7C1645-FEE6-4FA7-9E5D-992EDF0C0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557338"/>
            <a:ext cx="878522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a:extLst>
              <a:ext uri="{FF2B5EF4-FFF2-40B4-BE49-F238E27FC236}">
                <a16:creationId xmlns:a16="http://schemas.microsoft.com/office/drawing/2014/main" id="{E82728A7-DFD7-4B77-83ED-27FD7D9A0923}"/>
              </a:ext>
            </a:extLst>
          </p:cNvPr>
          <p:cNvGrpSpPr>
            <a:grpSpLocks/>
          </p:cNvGrpSpPr>
          <p:nvPr/>
        </p:nvGrpSpPr>
        <p:grpSpPr bwMode="auto">
          <a:xfrm>
            <a:off x="611188" y="928688"/>
            <a:ext cx="7924800" cy="4471987"/>
            <a:chOff x="384" y="783"/>
            <a:chExt cx="4992" cy="2817"/>
          </a:xfrm>
        </p:grpSpPr>
        <p:sp>
          <p:nvSpPr>
            <p:cNvPr id="38915" name="Rectangle 3">
              <a:extLst>
                <a:ext uri="{FF2B5EF4-FFF2-40B4-BE49-F238E27FC236}">
                  <a16:creationId xmlns:a16="http://schemas.microsoft.com/office/drawing/2014/main" id="{F7CF7452-51ED-4E2D-AAFA-E7F75EB5C0E2}"/>
                </a:ext>
              </a:extLst>
            </p:cNvPr>
            <p:cNvSpPr>
              <a:spLocks noChangeArrowheads="1"/>
            </p:cNvSpPr>
            <p:nvPr/>
          </p:nvSpPr>
          <p:spPr bwMode="auto">
            <a:xfrm>
              <a:off x="384" y="1200"/>
              <a:ext cx="499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40000"/>
                </a:spcBef>
              </a:pPr>
              <a:r>
                <a:rPr lang="zh-CN" altLang="en-US" sz="2000" dirty="0">
                  <a:solidFill>
                    <a:schemeClr val="hlink"/>
                  </a:solidFill>
                  <a:latin typeface="微软雅黑" panose="020B0503020204020204" pitchFamily="34" charset="-122"/>
                  <a:ea typeface="微软雅黑" panose="020B0503020204020204" pitchFamily="34" charset="-122"/>
                </a:rPr>
                <a:t>分类			收缩压（</a:t>
              </a:r>
              <a:r>
                <a:rPr lang="en-US" altLang="zh-CN" sz="2000" dirty="0">
                  <a:solidFill>
                    <a:schemeClr val="hlink"/>
                  </a:solidFill>
                  <a:latin typeface="微软雅黑" panose="020B0503020204020204" pitchFamily="34" charset="-122"/>
                  <a:ea typeface="微软雅黑" panose="020B0503020204020204" pitchFamily="34" charset="-122"/>
                </a:rPr>
                <a:t>mmHg)	</a:t>
              </a:r>
              <a:r>
                <a:rPr lang="zh-CN" altLang="en-US" sz="2000" dirty="0">
                  <a:solidFill>
                    <a:schemeClr val="hlink"/>
                  </a:solidFill>
                  <a:latin typeface="微软雅黑" panose="020B0503020204020204" pitchFamily="34" charset="-122"/>
                  <a:ea typeface="微软雅黑" panose="020B0503020204020204" pitchFamily="34" charset="-122"/>
                </a:rPr>
                <a:t>　舒张压 </a:t>
              </a:r>
              <a:r>
                <a:rPr lang="en-US" altLang="zh-CN" sz="2000" dirty="0">
                  <a:solidFill>
                    <a:schemeClr val="hlink"/>
                  </a:solidFill>
                  <a:latin typeface="微软雅黑" panose="020B0503020204020204" pitchFamily="34" charset="-122"/>
                  <a:ea typeface="微软雅黑" panose="020B0503020204020204" pitchFamily="34" charset="-122"/>
                </a:rPr>
                <a:t>(mmHg)</a:t>
              </a:r>
            </a:p>
            <a:p>
              <a:pPr eaLnBrk="1" hangingPunct="1">
                <a:spcBef>
                  <a:spcPct val="40000"/>
                </a:spcBef>
              </a:pPr>
              <a:r>
                <a:rPr lang="zh-CN" altLang="en-US" sz="2000" dirty="0">
                  <a:solidFill>
                    <a:srgbClr val="FF3300"/>
                  </a:solidFill>
                  <a:latin typeface="微软雅黑" panose="020B0503020204020204" pitchFamily="34" charset="-122"/>
                  <a:ea typeface="微软雅黑" panose="020B0503020204020204" pitchFamily="34" charset="-122"/>
                </a:rPr>
                <a:t>理想血压</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&lt;120		        &lt; 80</a:t>
              </a:r>
            </a:p>
            <a:p>
              <a:pPr eaLnBrk="1" hangingPunct="1">
                <a:spcBef>
                  <a:spcPct val="40000"/>
                </a:spcBef>
              </a:pPr>
              <a:r>
                <a:rPr lang="zh-CN" altLang="en-US" sz="2000" dirty="0">
                  <a:solidFill>
                    <a:srgbClr val="FF3300"/>
                  </a:solidFill>
                  <a:latin typeface="微软雅黑" panose="020B0503020204020204" pitchFamily="34" charset="-122"/>
                  <a:ea typeface="微软雅黑" panose="020B0503020204020204" pitchFamily="34" charset="-122"/>
                </a:rPr>
                <a:t>正常血压</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&lt;130	                      &lt; 85</a:t>
              </a:r>
            </a:p>
            <a:p>
              <a:pPr eaLnBrk="1" hangingPunct="1">
                <a:spcBef>
                  <a:spcPct val="40000"/>
                </a:spcBef>
              </a:pPr>
              <a:r>
                <a:rPr lang="zh-CN" altLang="en-US" sz="2000" dirty="0">
                  <a:solidFill>
                    <a:srgbClr val="FF3300"/>
                  </a:solidFill>
                  <a:latin typeface="微软雅黑" panose="020B0503020204020204" pitchFamily="34" charset="-122"/>
                  <a:ea typeface="微软雅黑" panose="020B0503020204020204" pitchFamily="34" charset="-122"/>
                </a:rPr>
                <a:t>１级高血压（轻度）</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140 - 159		         90 - 99 </a:t>
              </a:r>
            </a:p>
            <a:p>
              <a:pPr eaLnBrk="1" hangingPunct="1">
                <a:spcBef>
                  <a:spcPct val="40000"/>
                </a:spcBef>
              </a:pP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亚组：临界高血压	</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0000CC"/>
                  </a:solidFill>
                  <a:latin typeface="微软雅黑" panose="020B0503020204020204" pitchFamily="34" charset="-122"/>
                  <a:ea typeface="微软雅黑" panose="020B0503020204020204" pitchFamily="34" charset="-122"/>
                </a:rPr>
                <a:t>140 - 149		         90 - 95</a:t>
              </a:r>
            </a:p>
            <a:p>
              <a:pPr eaLnBrk="1" hangingPunct="1">
                <a:spcBef>
                  <a:spcPct val="40000"/>
                </a:spcBef>
              </a:pPr>
              <a:r>
                <a:rPr lang="en-US" altLang="zh-CN" sz="2000" dirty="0">
                  <a:solidFill>
                    <a:srgbClr val="FF3300"/>
                  </a:solidFill>
                  <a:latin typeface="微软雅黑" panose="020B0503020204020204" pitchFamily="34" charset="-122"/>
                  <a:ea typeface="微软雅黑" panose="020B0503020204020204" pitchFamily="34" charset="-122"/>
                </a:rPr>
                <a:t>2</a:t>
              </a:r>
              <a:r>
                <a:rPr lang="zh-CN" altLang="en-US" sz="2000" dirty="0">
                  <a:solidFill>
                    <a:srgbClr val="FF3300"/>
                  </a:solidFill>
                  <a:latin typeface="微软雅黑" panose="020B0503020204020204" pitchFamily="34" charset="-122"/>
                  <a:ea typeface="微软雅黑" panose="020B0503020204020204" pitchFamily="34" charset="-122"/>
                </a:rPr>
                <a:t>级高血压（中度）</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160 - 179	   	         100-109</a:t>
              </a:r>
            </a:p>
            <a:p>
              <a:pPr eaLnBrk="1" hangingPunct="1">
                <a:spcBef>
                  <a:spcPct val="40000"/>
                </a:spcBef>
              </a:pPr>
              <a:r>
                <a:rPr lang="en-US" altLang="zh-CN" sz="2000" dirty="0">
                  <a:solidFill>
                    <a:srgbClr val="FF3300"/>
                  </a:solidFill>
                  <a:latin typeface="微软雅黑" panose="020B0503020204020204" pitchFamily="34" charset="-122"/>
                  <a:ea typeface="微软雅黑" panose="020B0503020204020204" pitchFamily="34" charset="-122"/>
                </a:rPr>
                <a:t>3</a:t>
              </a:r>
              <a:r>
                <a:rPr lang="zh-CN" altLang="en-US" sz="2000" dirty="0">
                  <a:solidFill>
                    <a:srgbClr val="FF3300"/>
                  </a:solidFill>
                  <a:latin typeface="微软雅黑" panose="020B0503020204020204" pitchFamily="34" charset="-122"/>
                  <a:ea typeface="微软雅黑" panose="020B0503020204020204" pitchFamily="34" charset="-122"/>
                </a:rPr>
                <a:t>级高血压（重度）</a:t>
              </a: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180		          </a:t>
              </a:r>
              <a:r>
                <a:rPr lang="en-US" altLang="zh-CN" sz="2000" dirty="0">
                  <a:solidFill>
                    <a:srgbClr val="000000"/>
                  </a:solidFill>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110</a:t>
              </a:r>
            </a:p>
            <a:p>
              <a:pPr eaLnBrk="1" hangingPunct="1">
                <a:spcBef>
                  <a:spcPct val="40000"/>
                </a:spcBef>
              </a:pPr>
              <a:r>
                <a:rPr lang="zh-CN" altLang="en-US" sz="2000" dirty="0">
                  <a:solidFill>
                    <a:srgbClr val="FF3300"/>
                  </a:solidFill>
                  <a:latin typeface="微软雅黑" panose="020B0503020204020204" pitchFamily="34" charset="-122"/>
                  <a:ea typeface="微软雅黑" panose="020B0503020204020204" pitchFamily="34" charset="-122"/>
                </a:rPr>
                <a:t>单纯收缩期高血压</a:t>
              </a: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140		          &lt; 90</a:t>
              </a:r>
            </a:p>
            <a:p>
              <a:pPr eaLnBrk="1" hangingPunct="1">
                <a:spcBef>
                  <a:spcPct val="40000"/>
                </a:spcBef>
              </a:pP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亚组：临界收缩期高血压</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0000CC"/>
                  </a:solidFill>
                  <a:latin typeface="微软雅黑" panose="020B0503020204020204" pitchFamily="34" charset="-122"/>
                  <a:ea typeface="微软雅黑" panose="020B0503020204020204" pitchFamily="34" charset="-122"/>
                </a:rPr>
                <a:t>140-149		          &lt; 90</a:t>
              </a:r>
            </a:p>
          </p:txBody>
        </p:sp>
        <p:sp>
          <p:nvSpPr>
            <p:cNvPr id="38916" name="Line 4">
              <a:extLst>
                <a:ext uri="{FF2B5EF4-FFF2-40B4-BE49-F238E27FC236}">
                  <a16:creationId xmlns:a16="http://schemas.microsoft.com/office/drawing/2014/main" id="{0B29CEAB-7152-4033-A951-1A8921596EFE}"/>
                </a:ext>
              </a:extLst>
            </p:cNvPr>
            <p:cNvSpPr>
              <a:spLocks noChangeShapeType="1"/>
            </p:cNvSpPr>
            <p:nvPr/>
          </p:nvSpPr>
          <p:spPr bwMode="auto">
            <a:xfrm>
              <a:off x="432" y="1152"/>
              <a:ext cx="4896" cy="0"/>
            </a:xfrm>
            <a:prstGeom prst="line">
              <a:avLst/>
            </a:prstGeom>
            <a:noFill/>
            <a:ln w="57150" cmpd="thickThin">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8917" name="Line 5">
              <a:extLst>
                <a:ext uri="{FF2B5EF4-FFF2-40B4-BE49-F238E27FC236}">
                  <a16:creationId xmlns:a16="http://schemas.microsoft.com/office/drawing/2014/main" id="{D6B74A69-9E62-4355-BC7E-F430AC092C15}"/>
                </a:ext>
              </a:extLst>
            </p:cNvPr>
            <p:cNvSpPr>
              <a:spLocks noChangeShapeType="1"/>
            </p:cNvSpPr>
            <p:nvPr/>
          </p:nvSpPr>
          <p:spPr bwMode="auto">
            <a:xfrm>
              <a:off x="432" y="1440"/>
              <a:ext cx="489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8918" name="Line 6">
              <a:extLst>
                <a:ext uri="{FF2B5EF4-FFF2-40B4-BE49-F238E27FC236}">
                  <a16:creationId xmlns:a16="http://schemas.microsoft.com/office/drawing/2014/main" id="{3F82C11A-E4AC-4342-A7D8-A60D3D183AE3}"/>
                </a:ext>
              </a:extLst>
            </p:cNvPr>
            <p:cNvSpPr>
              <a:spLocks noChangeShapeType="1"/>
            </p:cNvSpPr>
            <p:nvPr/>
          </p:nvSpPr>
          <p:spPr bwMode="auto">
            <a:xfrm>
              <a:off x="432" y="3600"/>
              <a:ext cx="4896" cy="0"/>
            </a:xfrm>
            <a:prstGeom prst="line">
              <a:avLst/>
            </a:prstGeom>
            <a:noFill/>
            <a:ln w="57150" cmpd="thinThick">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38919" name="Rectangle 7">
              <a:extLst>
                <a:ext uri="{FF2B5EF4-FFF2-40B4-BE49-F238E27FC236}">
                  <a16:creationId xmlns:a16="http://schemas.microsoft.com/office/drawing/2014/main" id="{5781ADB0-46D6-4D14-A78F-CADCC107B605}"/>
                </a:ext>
              </a:extLst>
            </p:cNvPr>
            <p:cNvSpPr>
              <a:spLocks noChangeArrowheads="1"/>
            </p:cNvSpPr>
            <p:nvPr/>
          </p:nvSpPr>
          <p:spPr bwMode="auto">
            <a:xfrm>
              <a:off x="1920" y="783"/>
              <a:ext cx="20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hlink"/>
                  </a:solidFill>
                  <a:latin typeface="微软雅黑" panose="020B0503020204020204" pitchFamily="34" charset="-122"/>
                  <a:ea typeface="微软雅黑" panose="020B0503020204020204" pitchFamily="34" charset="-122"/>
                </a:rPr>
                <a:t>血压水平的定义和分类</a:t>
              </a:r>
            </a:p>
          </p:txBody>
        </p:sp>
      </p:grpSp>
    </p:spTree>
  </p:cSld>
  <p:clrMapOvr>
    <a:masterClrMapping/>
  </p:clrMapOvr>
  <p:transition advClick="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0421">
            <a:extLst>
              <a:ext uri="{FF2B5EF4-FFF2-40B4-BE49-F238E27FC236}">
                <a16:creationId xmlns:a16="http://schemas.microsoft.com/office/drawing/2014/main" id="{3A00C53E-7B04-461E-BBE3-CFCF38CCC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492375"/>
            <a:ext cx="7058025"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6">
            <a:extLst>
              <a:ext uri="{FF2B5EF4-FFF2-40B4-BE49-F238E27FC236}">
                <a16:creationId xmlns:a16="http://schemas.microsoft.com/office/drawing/2014/main" id="{B126DB4C-67CC-4639-98E6-C21637F980B9}"/>
              </a:ext>
            </a:extLst>
          </p:cNvPr>
          <p:cNvSpPr>
            <a:spLocks noChangeArrowheads="1"/>
          </p:cNvSpPr>
          <p:nvPr/>
        </p:nvSpPr>
        <p:spPr bwMode="auto">
          <a:xfrm>
            <a:off x="611188" y="476250"/>
            <a:ext cx="792162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800" dirty="0">
                <a:solidFill>
                  <a:srgbClr val="FF66FF"/>
                </a:solidFill>
                <a:latin typeface="微软雅黑" panose="020B0503020204020204" pitchFamily="34" charset="-122"/>
                <a:ea typeface="微软雅黑" panose="020B0503020204020204" pitchFamily="34" charset="-122"/>
              </a:rPr>
              <a:t>     </a:t>
            </a:r>
            <a:r>
              <a:rPr lang="en-US" altLang="zh-CN" dirty="0">
                <a:solidFill>
                  <a:srgbClr val="FF66FF"/>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从主动脉到外周动脉，</a:t>
            </a:r>
            <a:r>
              <a:rPr lang="zh-CN" altLang="en-US" dirty="0">
                <a:solidFill>
                  <a:srgbClr val="C00000"/>
                </a:solidFill>
                <a:latin typeface="微软雅黑" panose="020B0503020204020204" pitchFamily="34" charset="-122"/>
                <a:ea typeface="微软雅黑" panose="020B0503020204020204" pitchFamily="34" charset="-122"/>
              </a:rPr>
              <a:t>血压的波动幅度变大</a:t>
            </a:r>
            <a:r>
              <a:rPr lang="zh-CN" altLang="en-US" dirty="0">
                <a:solidFill>
                  <a:srgbClr val="000000"/>
                </a:solidFill>
                <a:latin typeface="微软雅黑" panose="020B0503020204020204" pitchFamily="34" charset="-122"/>
                <a:ea typeface="微软雅黑" panose="020B0503020204020204" pitchFamily="34" charset="-122"/>
              </a:rPr>
              <a:t>。和主动脉内的血压波动相比，</a:t>
            </a:r>
            <a:r>
              <a:rPr lang="zh-CN" altLang="en-US" dirty="0">
                <a:solidFill>
                  <a:srgbClr val="C00000"/>
                </a:solidFill>
                <a:latin typeface="微软雅黑" panose="020B0503020204020204" pitchFamily="34" charset="-122"/>
                <a:ea typeface="微软雅黑" panose="020B0503020204020204" pitchFamily="34" charset="-122"/>
              </a:rPr>
              <a:t>外周动脉的收缩压较高，舒张压较低，故</a:t>
            </a:r>
            <a:r>
              <a:rPr lang="zh-CN" altLang="en-US" dirty="0">
                <a:solidFill>
                  <a:srgbClr val="0000CC"/>
                </a:solidFill>
                <a:latin typeface="微软雅黑" panose="020B0503020204020204" pitchFamily="34" charset="-122"/>
                <a:ea typeface="微软雅黑" panose="020B0503020204020204" pitchFamily="34" charset="-122"/>
              </a:rPr>
              <a:t>脉压较大</a:t>
            </a:r>
            <a:r>
              <a:rPr lang="zh-CN" altLang="en-US" dirty="0">
                <a:solidFill>
                  <a:srgbClr val="C00000"/>
                </a:solidFill>
                <a:latin typeface="微软雅黑" panose="020B0503020204020204" pitchFamily="34" charset="-122"/>
                <a:ea typeface="微软雅黑" panose="020B0503020204020204" pitchFamily="34" charset="-122"/>
              </a:rPr>
              <a:t>，而平均压则低于主动脉压 。</a:t>
            </a:r>
          </a:p>
        </p:txBody>
      </p:sp>
    </p:spTree>
  </p:cSld>
  <p:clrMapOvr>
    <a:masterClrMapping/>
  </p:clrMapOvr>
  <p:transition advClick="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 Box 10">
            <a:extLst>
              <a:ext uri="{FF2B5EF4-FFF2-40B4-BE49-F238E27FC236}">
                <a16:creationId xmlns:a16="http://schemas.microsoft.com/office/drawing/2014/main" id="{F8F0940B-953C-472E-906E-D2DC5A6A39B5}"/>
              </a:ext>
            </a:extLst>
          </p:cNvPr>
          <p:cNvSpPr txBox="1">
            <a:spLocks noChangeArrowheads="1"/>
          </p:cNvSpPr>
          <p:nvPr/>
        </p:nvSpPr>
        <p:spPr bwMode="auto">
          <a:xfrm>
            <a:off x="1236925" y="1037545"/>
            <a:ext cx="6173787" cy="457200"/>
          </a:xfrm>
          <a:prstGeom prst="rect">
            <a:avLst/>
          </a:prstGeom>
          <a:noFill/>
          <a:ln w="9525">
            <a:noFill/>
            <a:miter lim="800000"/>
            <a:headEnd/>
            <a:tailEnd/>
          </a:ln>
        </p:spPr>
        <p:txBody>
          <a:bodyPr>
            <a:spAutoFit/>
          </a:bodyPr>
          <a:lstStyle/>
          <a:p>
            <a:pPr>
              <a:spcBef>
                <a:spcPct val="50000"/>
              </a:spcBef>
              <a:defRPr/>
            </a:pPr>
            <a:r>
              <a:rPr lang="en-US" altLang="zh-CN" dirty="0">
                <a:latin typeface="+mj-lt"/>
                <a:ea typeface="楷体_GB2312" pitchFamily="49" charset="-122"/>
              </a:rPr>
              <a:t>BP</a:t>
            </a:r>
            <a:r>
              <a:rPr lang="en-US" altLang="zh-CN" dirty="0">
                <a:latin typeface="+mj-lt"/>
              </a:rPr>
              <a:t>= SV × HR ×R</a:t>
            </a:r>
            <a:r>
              <a:rPr lang="en-US" altLang="zh-CN" dirty="0">
                <a:latin typeface="+mj-lt"/>
                <a:ea typeface="楷体_GB2312" pitchFamily="49" charset="-122"/>
              </a:rPr>
              <a:t> = SV × HR ×8ηL/πr</a:t>
            </a:r>
            <a:r>
              <a:rPr lang="en-US" altLang="zh-CN" baseline="30000" dirty="0">
                <a:latin typeface="+mj-lt"/>
                <a:ea typeface="楷体_GB2312" pitchFamily="49" charset="-122"/>
              </a:rPr>
              <a:t>4 </a:t>
            </a:r>
            <a:endParaRPr lang="en-US" altLang="zh-CN" dirty="0">
              <a:latin typeface="+mj-lt"/>
            </a:endParaRPr>
          </a:p>
        </p:txBody>
      </p:sp>
      <p:sp>
        <p:nvSpPr>
          <p:cNvPr id="7177" name="Rectangle 11">
            <a:extLst>
              <a:ext uri="{FF2B5EF4-FFF2-40B4-BE49-F238E27FC236}">
                <a16:creationId xmlns:a16="http://schemas.microsoft.com/office/drawing/2014/main" id="{3CA13874-52CD-4B7D-B7AD-806340D3EF88}"/>
              </a:ext>
            </a:extLst>
          </p:cNvPr>
          <p:cNvSpPr>
            <a:spLocks noChangeArrowheads="1"/>
          </p:cNvSpPr>
          <p:nvPr/>
        </p:nvSpPr>
        <p:spPr bwMode="auto">
          <a:xfrm>
            <a:off x="495300" y="1956446"/>
            <a:ext cx="8153400" cy="457200"/>
          </a:xfrm>
          <a:prstGeom prst="rect">
            <a:avLst/>
          </a:prstGeom>
          <a:noFill/>
          <a:ln w="9525">
            <a:noFill/>
            <a:miter lim="800000"/>
            <a:headEnd/>
            <a:tailEnd/>
          </a:ln>
        </p:spPr>
        <p:txBody>
          <a:bodyPr>
            <a:spAutoFit/>
          </a:bodyPr>
          <a:lstStyle/>
          <a:p>
            <a:pPr>
              <a:defRPr/>
            </a:pPr>
            <a:r>
              <a:rPr lang="en-US" altLang="zh-CN" dirty="0">
                <a:solidFill>
                  <a:schemeClr val="accent2"/>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心脏每搏输出量（</a:t>
            </a:r>
            <a:r>
              <a:rPr lang="en-US" altLang="zh-CN" dirty="0">
                <a:latin typeface="微软雅黑" panose="020B0503020204020204" pitchFamily="34" charset="-122"/>
                <a:ea typeface="微软雅黑" panose="020B0503020204020204" pitchFamily="34" charset="-122"/>
              </a:rPr>
              <a:t>SV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stroke volume </a:t>
            </a:r>
            <a:r>
              <a:rPr lang="zh-CN" altLang="en-US" dirty="0">
                <a:latin typeface="微软雅黑" panose="020B0503020204020204" pitchFamily="34" charset="-122"/>
                <a:ea typeface="微软雅黑" panose="020B0503020204020204" pitchFamily="34" charset="-122"/>
              </a:rPr>
              <a:t>）：</a:t>
            </a:r>
            <a:r>
              <a:rPr lang="zh-CN" altLang="en-US" sz="1100" b="0" dirty="0">
                <a:latin typeface="微软雅黑" panose="020B0503020204020204" pitchFamily="34" charset="-122"/>
                <a:ea typeface="微软雅黑" panose="020B0503020204020204" pitchFamily="34" charset="-122"/>
              </a:rPr>
              <a:t> </a:t>
            </a:r>
          </a:p>
        </p:txBody>
      </p:sp>
      <p:sp>
        <p:nvSpPr>
          <p:cNvPr id="7178" name="Rectangle 13">
            <a:extLst>
              <a:ext uri="{FF2B5EF4-FFF2-40B4-BE49-F238E27FC236}">
                <a16:creationId xmlns:a16="http://schemas.microsoft.com/office/drawing/2014/main" id="{CBA744DD-F2C2-4CD3-B457-25BB2D0BA303}"/>
              </a:ext>
            </a:extLst>
          </p:cNvPr>
          <p:cNvSpPr>
            <a:spLocks noChangeArrowheads="1"/>
          </p:cNvSpPr>
          <p:nvPr/>
        </p:nvSpPr>
        <p:spPr bwMode="auto">
          <a:xfrm>
            <a:off x="971550" y="2871788"/>
            <a:ext cx="590550" cy="457200"/>
          </a:xfrm>
          <a:prstGeom prst="rect">
            <a:avLst/>
          </a:prstGeom>
          <a:noFill/>
          <a:ln w="9525">
            <a:noFill/>
            <a:miter lim="800000"/>
            <a:headEnd/>
            <a:tailEnd/>
          </a:ln>
        </p:spPr>
        <p:txBody>
          <a:bodyPr wrap="none">
            <a:spAutoFit/>
          </a:bodyPr>
          <a:lstStyle/>
          <a:p>
            <a:pPr>
              <a:defRPr/>
            </a:pPr>
            <a:r>
              <a:rPr lang="en-US" altLang="zh-CN">
                <a:solidFill>
                  <a:schemeClr val="hlink"/>
                </a:solidFill>
                <a:latin typeface="+mj-lt"/>
                <a:ea typeface="楷体_GB2312" pitchFamily="49" charset="-122"/>
              </a:rPr>
              <a:t>SV</a:t>
            </a:r>
          </a:p>
        </p:txBody>
      </p:sp>
      <p:sp>
        <p:nvSpPr>
          <p:cNvPr id="7179" name="AutoShape 14">
            <a:extLst>
              <a:ext uri="{FF2B5EF4-FFF2-40B4-BE49-F238E27FC236}">
                <a16:creationId xmlns:a16="http://schemas.microsoft.com/office/drawing/2014/main" id="{F2473C4E-BA65-4BD3-AB07-B54D1D54D7AB}"/>
              </a:ext>
            </a:extLst>
          </p:cNvPr>
          <p:cNvSpPr>
            <a:spLocks noChangeArrowheads="1"/>
          </p:cNvSpPr>
          <p:nvPr/>
        </p:nvSpPr>
        <p:spPr bwMode="auto">
          <a:xfrm>
            <a:off x="1504950" y="2852738"/>
            <a:ext cx="157163" cy="381000"/>
          </a:xfrm>
          <a:prstGeom prst="upArrow">
            <a:avLst>
              <a:gd name="adj1" fmla="val 50000"/>
              <a:gd name="adj2" fmla="val 60606"/>
            </a:avLst>
          </a:prstGeom>
          <a:solidFill>
            <a:srgbClr val="FF3399"/>
          </a:solidFill>
          <a:ln w="9525">
            <a:solidFill>
              <a:schemeClr val="hlink"/>
            </a:solidFill>
            <a:miter lim="800000"/>
            <a:headEnd/>
            <a:tailEnd/>
          </a:ln>
        </p:spPr>
        <p:txBody>
          <a:bodyPr vert="eaVert" wrap="none" anchor="ctr"/>
          <a:lstStyle/>
          <a:p>
            <a:pPr algn="ctr">
              <a:defRPr/>
            </a:pPr>
            <a:endParaRPr lang="zh-CN" altLang="zh-CN" b="0">
              <a:solidFill>
                <a:srgbClr val="FF3399"/>
              </a:solidFill>
              <a:latin typeface="+mj-lt"/>
            </a:endParaRPr>
          </a:p>
        </p:txBody>
      </p:sp>
      <p:sp>
        <p:nvSpPr>
          <p:cNvPr id="7180" name="Line 15">
            <a:extLst>
              <a:ext uri="{FF2B5EF4-FFF2-40B4-BE49-F238E27FC236}">
                <a16:creationId xmlns:a16="http://schemas.microsoft.com/office/drawing/2014/main" id="{64ED6D16-20D6-420E-877E-382F1A0F0019}"/>
              </a:ext>
            </a:extLst>
          </p:cNvPr>
          <p:cNvSpPr>
            <a:spLocks noChangeShapeType="1"/>
          </p:cNvSpPr>
          <p:nvPr/>
        </p:nvSpPr>
        <p:spPr bwMode="auto">
          <a:xfrm>
            <a:off x="1791494" y="3081338"/>
            <a:ext cx="399256" cy="0"/>
          </a:xfrm>
          <a:prstGeom prst="line">
            <a:avLst/>
          </a:prstGeom>
          <a:noFill/>
          <a:ln w="28575">
            <a:solidFill>
              <a:schemeClr val="hlink"/>
            </a:solidFill>
            <a:round/>
            <a:headEnd/>
            <a:tailEnd type="triangle" w="med" len="med"/>
          </a:ln>
        </p:spPr>
        <p:txBody>
          <a:bodyPr wrap="none"/>
          <a:lstStyle/>
          <a:p>
            <a:pPr>
              <a:defRPr/>
            </a:pPr>
            <a:endParaRPr lang="zh-CN" altLang="en-US">
              <a:latin typeface="+mj-lt"/>
            </a:endParaRPr>
          </a:p>
        </p:txBody>
      </p:sp>
      <p:sp>
        <p:nvSpPr>
          <p:cNvPr id="7181" name="Text Box 16">
            <a:extLst>
              <a:ext uri="{FF2B5EF4-FFF2-40B4-BE49-F238E27FC236}">
                <a16:creationId xmlns:a16="http://schemas.microsoft.com/office/drawing/2014/main" id="{C7F74681-FE01-49A4-8BD6-25D4DDDB97C7}"/>
              </a:ext>
            </a:extLst>
          </p:cNvPr>
          <p:cNvSpPr txBox="1">
            <a:spLocks noChangeArrowheads="1"/>
          </p:cNvSpPr>
          <p:nvPr/>
        </p:nvSpPr>
        <p:spPr bwMode="auto">
          <a:xfrm>
            <a:off x="2056606" y="2871788"/>
            <a:ext cx="3157538" cy="457200"/>
          </a:xfrm>
          <a:prstGeom prst="rect">
            <a:avLst/>
          </a:prstGeom>
          <a:noFill/>
          <a:ln w="9525">
            <a:noFill/>
            <a:miter lim="800000"/>
            <a:headEnd/>
            <a:tailEnd/>
          </a:ln>
        </p:spPr>
        <p:txBody>
          <a:bodyPr>
            <a:spAutoFit/>
          </a:bodyPr>
          <a:lstStyle/>
          <a:p>
            <a:pPr>
              <a:spcBef>
                <a:spcPct val="50000"/>
              </a:spcBef>
              <a:defRPr/>
            </a:pPr>
            <a:r>
              <a:rPr lang="zh-CN" altLang="en-US" dirty="0">
                <a:latin typeface="微软雅黑" panose="020B0503020204020204" pitchFamily="34" charset="-122"/>
                <a:ea typeface="微软雅黑" panose="020B0503020204020204" pitchFamily="34" charset="-122"/>
              </a:rPr>
              <a:t>大动脉扩张更为显著</a:t>
            </a:r>
          </a:p>
        </p:txBody>
      </p:sp>
      <p:sp>
        <p:nvSpPr>
          <p:cNvPr id="7182" name="Line 17">
            <a:extLst>
              <a:ext uri="{FF2B5EF4-FFF2-40B4-BE49-F238E27FC236}">
                <a16:creationId xmlns:a16="http://schemas.microsoft.com/office/drawing/2014/main" id="{3ACFF230-0F67-4B5D-A7C1-6B62F784BFD6}"/>
              </a:ext>
            </a:extLst>
          </p:cNvPr>
          <p:cNvSpPr>
            <a:spLocks noChangeShapeType="1"/>
          </p:cNvSpPr>
          <p:nvPr/>
        </p:nvSpPr>
        <p:spPr bwMode="auto">
          <a:xfrm>
            <a:off x="4933950" y="3081338"/>
            <a:ext cx="552450" cy="1587"/>
          </a:xfrm>
          <a:prstGeom prst="line">
            <a:avLst/>
          </a:prstGeom>
          <a:noFill/>
          <a:ln w="28575">
            <a:solidFill>
              <a:schemeClr val="hlink"/>
            </a:solidFill>
            <a:round/>
            <a:headEnd/>
            <a:tailEnd type="triangle" w="med" len="med"/>
          </a:ln>
        </p:spPr>
        <p:txBody>
          <a:bodyPr wrap="none"/>
          <a:lstStyle/>
          <a:p>
            <a:pPr>
              <a:defRPr/>
            </a:pPr>
            <a:endParaRPr lang="zh-CN" altLang="en-US">
              <a:latin typeface="+mj-lt"/>
            </a:endParaRPr>
          </a:p>
        </p:txBody>
      </p:sp>
      <p:sp>
        <p:nvSpPr>
          <p:cNvPr id="7183" name="Text Box 18">
            <a:extLst>
              <a:ext uri="{FF2B5EF4-FFF2-40B4-BE49-F238E27FC236}">
                <a16:creationId xmlns:a16="http://schemas.microsoft.com/office/drawing/2014/main" id="{B02F0780-703D-471B-8C63-915DD46CE116}"/>
              </a:ext>
            </a:extLst>
          </p:cNvPr>
          <p:cNvSpPr txBox="1">
            <a:spLocks noChangeArrowheads="1"/>
          </p:cNvSpPr>
          <p:nvPr/>
        </p:nvSpPr>
        <p:spPr bwMode="auto">
          <a:xfrm>
            <a:off x="5391150" y="2852738"/>
            <a:ext cx="1184275" cy="457200"/>
          </a:xfrm>
          <a:prstGeom prst="rect">
            <a:avLst/>
          </a:prstGeom>
          <a:noFill/>
          <a:ln w="9525">
            <a:noFill/>
            <a:miter lim="800000"/>
            <a:headEnd/>
            <a:tailEnd/>
          </a:ln>
        </p:spPr>
        <p:txBody>
          <a:bodyPr>
            <a:spAutoFit/>
          </a:bodyPr>
          <a:lstStyle/>
          <a:p>
            <a:pPr>
              <a:spcBef>
                <a:spcPct val="50000"/>
              </a:spcBef>
              <a:defRPr/>
            </a:pPr>
            <a:r>
              <a:rPr lang="zh-CN" altLang="en-US">
                <a:latin typeface="+mj-lt"/>
                <a:ea typeface="楷体_GB2312" pitchFamily="49" charset="-122"/>
              </a:rPr>
              <a:t>收缩压</a:t>
            </a:r>
          </a:p>
        </p:txBody>
      </p:sp>
      <p:sp>
        <p:nvSpPr>
          <p:cNvPr id="7184" name="AutoShape 19">
            <a:extLst>
              <a:ext uri="{FF2B5EF4-FFF2-40B4-BE49-F238E27FC236}">
                <a16:creationId xmlns:a16="http://schemas.microsoft.com/office/drawing/2014/main" id="{0FA4CEF9-D977-4A2F-89BB-0A8171EC2DD7}"/>
              </a:ext>
            </a:extLst>
          </p:cNvPr>
          <p:cNvSpPr>
            <a:spLocks noChangeArrowheads="1"/>
          </p:cNvSpPr>
          <p:nvPr/>
        </p:nvSpPr>
        <p:spPr bwMode="auto">
          <a:xfrm>
            <a:off x="6381750" y="2852738"/>
            <a:ext cx="236538" cy="381000"/>
          </a:xfrm>
          <a:prstGeom prst="upArrow">
            <a:avLst>
              <a:gd name="adj1" fmla="val 50000"/>
              <a:gd name="adj2" fmla="val 40268"/>
            </a:avLst>
          </a:prstGeom>
          <a:solidFill>
            <a:srgbClr val="FF3399"/>
          </a:solidFill>
          <a:ln w="9525">
            <a:solidFill>
              <a:schemeClr val="hlink"/>
            </a:solidFill>
            <a:miter lim="800000"/>
            <a:headEnd/>
            <a:tailEnd/>
          </a:ln>
        </p:spPr>
        <p:txBody>
          <a:bodyPr vert="eaVert" wrap="none" anchor="ctr"/>
          <a:lstStyle/>
          <a:p>
            <a:pPr>
              <a:defRPr/>
            </a:pPr>
            <a:endParaRPr lang="zh-CN" altLang="en-US">
              <a:latin typeface="+mj-lt"/>
            </a:endParaRPr>
          </a:p>
        </p:txBody>
      </p:sp>
      <p:sp>
        <p:nvSpPr>
          <p:cNvPr id="7185" name="Line 20">
            <a:extLst>
              <a:ext uri="{FF2B5EF4-FFF2-40B4-BE49-F238E27FC236}">
                <a16:creationId xmlns:a16="http://schemas.microsoft.com/office/drawing/2014/main" id="{7E25E089-227B-45BA-AEB1-931CFD8F05FE}"/>
              </a:ext>
            </a:extLst>
          </p:cNvPr>
          <p:cNvSpPr>
            <a:spLocks noChangeShapeType="1"/>
          </p:cNvSpPr>
          <p:nvPr/>
        </p:nvSpPr>
        <p:spPr bwMode="auto">
          <a:xfrm>
            <a:off x="3409950" y="3309938"/>
            <a:ext cx="0" cy="304800"/>
          </a:xfrm>
          <a:prstGeom prst="line">
            <a:avLst/>
          </a:prstGeom>
          <a:noFill/>
          <a:ln w="28575">
            <a:solidFill>
              <a:schemeClr val="hlink"/>
            </a:solidFill>
            <a:round/>
            <a:headEnd/>
            <a:tailEnd type="triangle" w="med" len="med"/>
          </a:ln>
        </p:spPr>
        <p:txBody>
          <a:bodyPr wrap="none"/>
          <a:lstStyle/>
          <a:p>
            <a:pPr>
              <a:defRPr/>
            </a:pPr>
            <a:endParaRPr lang="zh-CN" altLang="en-US">
              <a:latin typeface="+mj-lt"/>
            </a:endParaRPr>
          </a:p>
        </p:txBody>
      </p:sp>
      <p:sp>
        <p:nvSpPr>
          <p:cNvPr id="7186" name="Text Box 21">
            <a:extLst>
              <a:ext uri="{FF2B5EF4-FFF2-40B4-BE49-F238E27FC236}">
                <a16:creationId xmlns:a16="http://schemas.microsoft.com/office/drawing/2014/main" id="{6C0B4A3E-8085-4F45-B92D-4DE9A6E15ACB}"/>
              </a:ext>
            </a:extLst>
          </p:cNvPr>
          <p:cNvSpPr txBox="1">
            <a:spLocks noChangeArrowheads="1"/>
          </p:cNvSpPr>
          <p:nvPr/>
        </p:nvSpPr>
        <p:spPr bwMode="auto">
          <a:xfrm>
            <a:off x="2190750" y="3573463"/>
            <a:ext cx="2668588" cy="457200"/>
          </a:xfrm>
          <a:prstGeom prst="rect">
            <a:avLst/>
          </a:prstGeom>
          <a:noFill/>
          <a:ln w="9525">
            <a:noFill/>
            <a:miter lim="800000"/>
            <a:headEnd/>
            <a:tailEnd/>
          </a:ln>
        </p:spPr>
        <p:txBody>
          <a:bodyPr>
            <a:spAutoFit/>
          </a:bodyPr>
          <a:lstStyle/>
          <a:p>
            <a:pPr>
              <a:spcBef>
                <a:spcPct val="50000"/>
              </a:spcBef>
              <a:defRPr/>
            </a:pPr>
            <a:r>
              <a:rPr lang="zh-CN" altLang="en-US" dirty="0">
                <a:latin typeface="微软雅黑" panose="020B0503020204020204" pitchFamily="34" charset="-122"/>
                <a:ea typeface="微软雅黑" panose="020B0503020204020204" pitchFamily="34" charset="-122"/>
              </a:rPr>
              <a:t>大动脉势能增加</a:t>
            </a:r>
            <a:r>
              <a:rPr lang="zh-CN" altLang="en-US" dirty="0">
                <a:solidFill>
                  <a:srgbClr val="FF3300"/>
                </a:solidFill>
                <a:latin typeface="微软雅黑" panose="020B0503020204020204" pitchFamily="34" charset="-122"/>
                <a:ea typeface="微软雅黑" panose="020B0503020204020204" pitchFamily="34" charset="-122"/>
              </a:rPr>
              <a:t>↑</a:t>
            </a:r>
          </a:p>
        </p:txBody>
      </p:sp>
      <p:sp>
        <p:nvSpPr>
          <p:cNvPr id="7187" name="Text Box 22">
            <a:extLst>
              <a:ext uri="{FF2B5EF4-FFF2-40B4-BE49-F238E27FC236}">
                <a16:creationId xmlns:a16="http://schemas.microsoft.com/office/drawing/2014/main" id="{E3A50AD8-A31F-4A87-8EC3-D238C2802B8A}"/>
              </a:ext>
            </a:extLst>
          </p:cNvPr>
          <p:cNvSpPr txBox="1">
            <a:spLocks noChangeArrowheads="1"/>
          </p:cNvSpPr>
          <p:nvPr/>
        </p:nvSpPr>
        <p:spPr bwMode="auto">
          <a:xfrm>
            <a:off x="1428750" y="4148138"/>
            <a:ext cx="4183063" cy="457200"/>
          </a:xfrm>
          <a:prstGeom prst="rect">
            <a:avLst/>
          </a:prstGeom>
          <a:noFill/>
          <a:ln w="9525">
            <a:noFill/>
            <a:miter lim="800000"/>
            <a:headEnd/>
            <a:tailEnd/>
          </a:ln>
        </p:spPr>
        <p:txBody>
          <a:bodyPr>
            <a:spAutoFit/>
          </a:bodyPr>
          <a:lstStyle/>
          <a:p>
            <a:pPr>
              <a:spcBef>
                <a:spcPct val="50000"/>
              </a:spcBef>
              <a:defRPr/>
            </a:pPr>
            <a:r>
              <a:rPr lang="zh-CN" altLang="en-US" dirty="0">
                <a:latin typeface="微软雅黑" panose="020B0503020204020204" pitchFamily="34" charset="-122"/>
                <a:ea typeface="微软雅黑" panose="020B0503020204020204" pitchFamily="34" charset="-122"/>
              </a:rPr>
              <a:t>舒张期流向外周的血量增加</a:t>
            </a:r>
          </a:p>
        </p:txBody>
      </p:sp>
      <p:grpSp>
        <p:nvGrpSpPr>
          <p:cNvPr id="7188" name="Group 23">
            <a:extLst>
              <a:ext uri="{FF2B5EF4-FFF2-40B4-BE49-F238E27FC236}">
                <a16:creationId xmlns:a16="http://schemas.microsoft.com/office/drawing/2014/main" id="{C856F1DB-C8F3-4CB1-BF91-9D65BB18D32F}"/>
              </a:ext>
            </a:extLst>
          </p:cNvPr>
          <p:cNvGrpSpPr>
            <a:grpSpLocks/>
          </p:cNvGrpSpPr>
          <p:nvPr/>
        </p:nvGrpSpPr>
        <p:grpSpPr bwMode="auto">
          <a:xfrm>
            <a:off x="1200150" y="3309938"/>
            <a:ext cx="315913" cy="1066800"/>
            <a:chOff x="768" y="2304"/>
            <a:chExt cx="192" cy="672"/>
          </a:xfrm>
        </p:grpSpPr>
        <p:sp>
          <p:nvSpPr>
            <p:cNvPr id="7197" name="Line 24">
              <a:extLst>
                <a:ext uri="{FF2B5EF4-FFF2-40B4-BE49-F238E27FC236}">
                  <a16:creationId xmlns:a16="http://schemas.microsoft.com/office/drawing/2014/main" id="{EC7C0A3A-3905-4B63-970B-C6CAE6414095}"/>
                </a:ext>
              </a:extLst>
            </p:cNvPr>
            <p:cNvSpPr>
              <a:spLocks noChangeShapeType="1"/>
            </p:cNvSpPr>
            <p:nvPr/>
          </p:nvSpPr>
          <p:spPr bwMode="auto">
            <a:xfrm>
              <a:off x="768" y="2304"/>
              <a:ext cx="0" cy="672"/>
            </a:xfrm>
            <a:prstGeom prst="line">
              <a:avLst/>
            </a:prstGeom>
            <a:noFill/>
            <a:ln w="28575">
              <a:solidFill>
                <a:schemeClr val="hlink"/>
              </a:solidFill>
              <a:round/>
              <a:headEnd/>
              <a:tailEnd/>
            </a:ln>
          </p:spPr>
          <p:txBody>
            <a:bodyPr wrap="none"/>
            <a:lstStyle/>
            <a:p>
              <a:pPr>
                <a:defRPr/>
              </a:pPr>
              <a:endParaRPr lang="zh-CN" altLang="en-US">
                <a:latin typeface="+mj-lt"/>
              </a:endParaRPr>
            </a:p>
          </p:txBody>
        </p:sp>
        <p:sp>
          <p:nvSpPr>
            <p:cNvPr id="7198" name="Line 25">
              <a:extLst>
                <a:ext uri="{FF2B5EF4-FFF2-40B4-BE49-F238E27FC236}">
                  <a16:creationId xmlns:a16="http://schemas.microsoft.com/office/drawing/2014/main" id="{90BE8DA6-F69E-464F-AC24-1D8263629EB4}"/>
                </a:ext>
              </a:extLst>
            </p:cNvPr>
            <p:cNvSpPr>
              <a:spLocks noChangeShapeType="1"/>
            </p:cNvSpPr>
            <p:nvPr/>
          </p:nvSpPr>
          <p:spPr bwMode="auto">
            <a:xfrm>
              <a:off x="768" y="2976"/>
              <a:ext cx="192" cy="0"/>
            </a:xfrm>
            <a:prstGeom prst="line">
              <a:avLst/>
            </a:prstGeom>
            <a:noFill/>
            <a:ln w="28575">
              <a:solidFill>
                <a:schemeClr val="hlink"/>
              </a:solidFill>
              <a:round/>
              <a:headEnd/>
              <a:tailEnd type="triangle" w="med" len="med"/>
            </a:ln>
          </p:spPr>
          <p:txBody>
            <a:bodyPr wrap="none"/>
            <a:lstStyle/>
            <a:p>
              <a:pPr>
                <a:defRPr/>
              </a:pPr>
              <a:endParaRPr lang="zh-CN" altLang="en-US">
                <a:latin typeface="+mj-lt"/>
              </a:endParaRPr>
            </a:p>
          </p:txBody>
        </p:sp>
      </p:grpSp>
      <p:sp>
        <p:nvSpPr>
          <p:cNvPr id="7189" name="AutoShape 26">
            <a:extLst>
              <a:ext uri="{FF2B5EF4-FFF2-40B4-BE49-F238E27FC236}">
                <a16:creationId xmlns:a16="http://schemas.microsoft.com/office/drawing/2014/main" id="{0394BA7C-7980-4160-985E-35ABCDA3D3AC}"/>
              </a:ext>
            </a:extLst>
          </p:cNvPr>
          <p:cNvSpPr>
            <a:spLocks/>
          </p:cNvSpPr>
          <p:nvPr/>
        </p:nvSpPr>
        <p:spPr bwMode="auto">
          <a:xfrm>
            <a:off x="5238750" y="3767138"/>
            <a:ext cx="236538" cy="685800"/>
          </a:xfrm>
          <a:prstGeom prst="rightBrace">
            <a:avLst>
              <a:gd name="adj1" fmla="val 24161"/>
              <a:gd name="adj2" fmla="val 50000"/>
            </a:avLst>
          </a:prstGeom>
          <a:noFill/>
          <a:ln w="28575">
            <a:solidFill>
              <a:schemeClr val="hlink"/>
            </a:solidFill>
            <a:round/>
            <a:headEnd/>
            <a:tailEnd/>
          </a:ln>
        </p:spPr>
        <p:txBody>
          <a:bodyPr wrap="none" anchor="ctr"/>
          <a:lstStyle/>
          <a:p>
            <a:pPr>
              <a:defRPr/>
            </a:pPr>
            <a:endParaRPr lang="zh-CN" altLang="en-US">
              <a:latin typeface="+mj-lt"/>
            </a:endParaRPr>
          </a:p>
        </p:txBody>
      </p:sp>
      <p:sp>
        <p:nvSpPr>
          <p:cNvPr id="7190" name="Rectangle 27">
            <a:extLst>
              <a:ext uri="{FF2B5EF4-FFF2-40B4-BE49-F238E27FC236}">
                <a16:creationId xmlns:a16="http://schemas.microsoft.com/office/drawing/2014/main" id="{C157E1F2-4FF7-4AF2-96F6-AC4D95DD5D2E}"/>
              </a:ext>
            </a:extLst>
          </p:cNvPr>
          <p:cNvSpPr>
            <a:spLocks noChangeArrowheads="1"/>
          </p:cNvSpPr>
          <p:nvPr/>
        </p:nvSpPr>
        <p:spPr bwMode="auto">
          <a:xfrm>
            <a:off x="5391150" y="3862388"/>
            <a:ext cx="2190750" cy="457200"/>
          </a:xfrm>
          <a:prstGeom prst="rect">
            <a:avLst/>
          </a:prstGeom>
          <a:noFill/>
          <a:ln w="9525">
            <a:noFill/>
            <a:miter lim="800000"/>
            <a:headEnd/>
            <a:tailEnd/>
          </a:ln>
        </p:spPr>
        <p:txBody>
          <a:bodyPr wrap="none">
            <a:spAutoFit/>
          </a:bodyPr>
          <a:lstStyle/>
          <a:p>
            <a:pPr>
              <a:defRPr/>
            </a:pPr>
            <a:r>
              <a:rPr lang="zh-CN" altLang="en-US">
                <a:latin typeface="+mj-lt"/>
                <a:ea typeface="楷体_GB2312" pitchFamily="49" charset="-122"/>
              </a:rPr>
              <a:t>舒张压  或不变</a:t>
            </a:r>
          </a:p>
        </p:txBody>
      </p:sp>
      <p:sp>
        <p:nvSpPr>
          <p:cNvPr id="7191" name="AutoShape 28">
            <a:extLst>
              <a:ext uri="{FF2B5EF4-FFF2-40B4-BE49-F238E27FC236}">
                <a16:creationId xmlns:a16="http://schemas.microsoft.com/office/drawing/2014/main" id="{F7FF51B3-2DFC-4CCF-8DB2-F63FFC1AFFD2}"/>
              </a:ext>
            </a:extLst>
          </p:cNvPr>
          <p:cNvSpPr>
            <a:spLocks noChangeArrowheads="1"/>
          </p:cNvSpPr>
          <p:nvPr/>
        </p:nvSpPr>
        <p:spPr bwMode="auto">
          <a:xfrm>
            <a:off x="6381750" y="3843338"/>
            <a:ext cx="79375" cy="381000"/>
          </a:xfrm>
          <a:prstGeom prst="upArrow">
            <a:avLst>
              <a:gd name="adj1" fmla="val 50000"/>
              <a:gd name="adj2" fmla="val 120000"/>
            </a:avLst>
          </a:prstGeom>
          <a:solidFill>
            <a:srgbClr val="FF3399"/>
          </a:solidFill>
          <a:ln w="9525">
            <a:solidFill>
              <a:schemeClr val="hlink"/>
            </a:solidFill>
            <a:miter lim="800000"/>
            <a:headEnd/>
            <a:tailEnd/>
          </a:ln>
        </p:spPr>
        <p:txBody>
          <a:bodyPr vert="eaVert" wrap="none" anchor="ctr"/>
          <a:lstStyle/>
          <a:p>
            <a:pPr>
              <a:defRPr/>
            </a:pPr>
            <a:endParaRPr lang="zh-CN" altLang="en-US">
              <a:latin typeface="+mj-lt"/>
            </a:endParaRPr>
          </a:p>
        </p:txBody>
      </p:sp>
      <p:sp>
        <p:nvSpPr>
          <p:cNvPr id="7192" name="AutoShape 29">
            <a:extLst>
              <a:ext uri="{FF2B5EF4-FFF2-40B4-BE49-F238E27FC236}">
                <a16:creationId xmlns:a16="http://schemas.microsoft.com/office/drawing/2014/main" id="{32C78577-59AD-42C7-8A10-C331A05CD861}"/>
              </a:ext>
            </a:extLst>
          </p:cNvPr>
          <p:cNvSpPr>
            <a:spLocks/>
          </p:cNvSpPr>
          <p:nvPr/>
        </p:nvSpPr>
        <p:spPr bwMode="auto">
          <a:xfrm>
            <a:off x="7448550" y="3005138"/>
            <a:ext cx="236538" cy="1143000"/>
          </a:xfrm>
          <a:prstGeom prst="rightBrace">
            <a:avLst>
              <a:gd name="adj1" fmla="val 40268"/>
              <a:gd name="adj2" fmla="val 50000"/>
            </a:avLst>
          </a:prstGeom>
          <a:noFill/>
          <a:ln w="28575">
            <a:solidFill>
              <a:schemeClr val="hlink"/>
            </a:solidFill>
            <a:round/>
            <a:headEnd/>
            <a:tailEnd/>
          </a:ln>
        </p:spPr>
        <p:txBody>
          <a:bodyPr wrap="none" anchor="ctr"/>
          <a:lstStyle/>
          <a:p>
            <a:pPr>
              <a:defRPr/>
            </a:pPr>
            <a:endParaRPr lang="zh-CN" altLang="en-US">
              <a:latin typeface="+mj-lt"/>
            </a:endParaRPr>
          </a:p>
        </p:txBody>
      </p:sp>
      <p:sp>
        <p:nvSpPr>
          <p:cNvPr id="7193" name="Text Box 30">
            <a:extLst>
              <a:ext uri="{FF2B5EF4-FFF2-40B4-BE49-F238E27FC236}">
                <a16:creationId xmlns:a16="http://schemas.microsoft.com/office/drawing/2014/main" id="{7054BE0C-87BD-48D3-92A9-A8F15079A7F3}"/>
              </a:ext>
            </a:extLst>
          </p:cNvPr>
          <p:cNvSpPr txBox="1">
            <a:spLocks noChangeArrowheads="1"/>
          </p:cNvSpPr>
          <p:nvPr/>
        </p:nvSpPr>
        <p:spPr bwMode="auto">
          <a:xfrm>
            <a:off x="7600950" y="3309938"/>
            <a:ext cx="868363" cy="457200"/>
          </a:xfrm>
          <a:prstGeom prst="rect">
            <a:avLst/>
          </a:prstGeom>
          <a:noFill/>
          <a:ln w="9525">
            <a:noFill/>
            <a:miter lim="800000"/>
            <a:headEnd/>
            <a:tailEnd/>
          </a:ln>
        </p:spPr>
        <p:txBody>
          <a:bodyPr>
            <a:spAutoFit/>
          </a:bodyPr>
          <a:lstStyle/>
          <a:p>
            <a:pPr>
              <a:spcBef>
                <a:spcPct val="50000"/>
              </a:spcBef>
              <a:defRPr/>
            </a:pPr>
            <a:r>
              <a:rPr lang="zh-CN" altLang="en-US">
                <a:latin typeface="+mj-lt"/>
                <a:ea typeface="楷体_GB2312" pitchFamily="49" charset="-122"/>
              </a:rPr>
              <a:t>脉压</a:t>
            </a:r>
          </a:p>
        </p:txBody>
      </p:sp>
      <p:sp>
        <p:nvSpPr>
          <p:cNvPr id="7194" name="AutoShape 31">
            <a:extLst>
              <a:ext uri="{FF2B5EF4-FFF2-40B4-BE49-F238E27FC236}">
                <a16:creationId xmlns:a16="http://schemas.microsoft.com/office/drawing/2014/main" id="{3991B405-F853-40F2-A186-D8F489077E47}"/>
              </a:ext>
            </a:extLst>
          </p:cNvPr>
          <p:cNvSpPr>
            <a:spLocks noChangeArrowheads="1"/>
          </p:cNvSpPr>
          <p:nvPr/>
        </p:nvSpPr>
        <p:spPr bwMode="auto">
          <a:xfrm>
            <a:off x="8286750" y="3309938"/>
            <a:ext cx="157163" cy="381000"/>
          </a:xfrm>
          <a:prstGeom prst="upArrow">
            <a:avLst>
              <a:gd name="adj1" fmla="val 50000"/>
              <a:gd name="adj2" fmla="val 60606"/>
            </a:avLst>
          </a:prstGeom>
          <a:solidFill>
            <a:srgbClr val="FF3399"/>
          </a:solidFill>
          <a:ln w="9525">
            <a:solidFill>
              <a:schemeClr val="hlink"/>
            </a:solidFill>
            <a:miter lim="800000"/>
            <a:headEnd/>
            <a:tailEnd/>
          </a:ln>
        </p:spPr>
        <p:txBody>
          <a:bodyPr vert="eaVert" wrap="none" anchor="ctr"/>
          <a:lstStyle/>
          <a:p>
            <a:pPr>
              <a:defRPr/>
            </a:pPr>
            <a:endParaRPr lang="zh-CN" altLang="en-US">
              <a:latin typeface="+mj-lt"/>
            </a:endParaRPr>
          </a:p>
        </p:txBody>
      </p:sp>
      <p:sp>
        <p:nvSpPr>
          <p:cNvPr id="7195" name="Rectangle 32">
            <a:extLst>
              <a:ext uri="{FF2B5EF4-FFF2-40B4-BE49-F238E27FC236}">
                <a16:creationId xmlns:a16="http://schemas.microsoft.com/office/drawing/2014/main" id="{2E13EE95-7A0B-4C84-B2FC-9DC5A2E70E74}"/>
              </a:ext>
            </a:extLst>
          </p:cNvPr>
          <p:cNvSpPr>
            <a:spLocks noChangeArrowheads="1"/>
          </p:cNvSpPr>
          <p:nvPr/>
        </p:nvSpPr>
        <p:spPr bwMode="auto">
          <a:xfrm>
            <a:off x="755650" y="4876800"/>
            <a:ext cx="4044950" cy="941155"/>
          </a:xfrm>
          <a:prstGeom prst="rect">
            <a:avLst/>
          </a:prstGeom>
          <a:noFill/>
          <a:ln w="9525">
            <a:noFill/>
            <a:miter lim="800000"/>
            <a:headEnd/>
            <a:tailEnd/>
          </a:ln>
        </p:spPr>
        <p:txBody>
          <a:bodyPr>
            <a:spAutoFit/>
          </a:bodyPr>
          <a:lstStyle/>
          <a:p>
            <a:pPr>
              <a:lnSpc>
                <a:spcPct val="120000"/>
              </a:lnSpc>
              <a:defRPr/>
            </a:pPr>
            <a:r>
              <a:rPr lang="en-US" altLang="zh-CN" sz="1800" dirty="0">
                <a:solidFill>
                  <a:srgbClr val="FF66FF"/>
                </a:solidFill>
                <a:latin typeface="微软雅黑" panose="020B0503020204020204" pitchFamily="34" charset="-122"/>
                <a:ea typeface="微软雅黑" panose="020B0503020204020204" pitchFamily="34" charset="-122"/>
              </a:rPr>
              <a:t>     </a:t>
            </a:r>
            <a:r>
              <a:rPr lang="en-US" altLang="zh-CN" sz="2000" dirty="0">
                <a:solidFill>
                  <a:srgbClr val="FF33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收缩压的高低主要反映</a:t>
            </a:r>
            <a:r>
              <a:rPr lang="zh-CN" altLang="en-US" dirty="0">
                <a:solidFill>
                  <a:srgbClr val="FF0066"/>
                </a:solidFill>
                <a:latin typeface="微软雅黑" panose="020B0503020204020204" pitchFamily="34" charset="-122"/>
                <a:ea typeface="微软雅黑" panose="020B0503020204020204" pitchFamily="34" charset="-122"/>
              </a:rPr>
              <a:t>心脏每搏输出量</a:t>
            </a:r>
            <a:r>
              <a:rPr lang="zh-CN" altLang="en-US" dirty="0">
                <a:latin typeface="微软雅黑" panose="020B0503020204020204" pitchFamily="34" charset="-122"/>
                <a:ea typeface="微软雅黑" panose="020B0503020204020204" pitchFamily="34" charset="-122"/>
              </a:rPr>
              <a:t>的多少。</a:t>
            </a:r>
            <a:r>
              <a:rPr lang="zh-CN" altLang="en-US" sz="2000" b="0" dirty="0">
                <a:latin typeface="微软雅黑" panose="020B0503020204020204" pitchFamily="34" charset="-122"/>
                <a:ea typeface="微软雅黑" panose="020B0503020204020204" pitchFamily="34" charset="-122"/>
              </a:rPr>
              <a:t> </a:t>
            </a:r>
          </a:p>
        </p:txBody>
      </p:sp>
      <p:grpSp>
        <p:nvGrpSpPr>
          <p:cNvPr id="7196" name="Group 33">
            <a:extLst>
              <a:ext uri="{FF2B5EF4-FFF2-40B4-BE49-F238E27FC236}">
                <a16:creationId xmlns:a16="http://schemas.microsoft.com/office/drawing/2014/main" id="{6975E28A-091D-4080-B497-E33AF71D69DF}"/>
              </a:ext>
            </a:extLst>
          </p:cNvPr>
          <p:cNvGrpSpPr>
            <a:grpSpLocks/>
          </p:cNvGrpSpPr>
          <p:nvPr/>
        </p:nvGrpSpPr>
        <p:grpSpPr bwMode="auto">
          <a:xfrm>
            <a:off x="5664254" y="4319827"/>
            <a:ext cx="2807653" cy="1966913"/>
            <a:chOff x="2029" y="1808"/>
            <a:chExt cx="1434" cy="1335"/>
          </a:xfrm>
        </p:grpSpPr>
        <p:graphicFrame>
          <p:nvGraphicFramePr>
            <p:cNvPr id="7170" name="Object 34">
              <a:extLst>
                <a:ext uri="{FF2B5EF4-FFF2-40B4-BE49-F238E27FC236}">
                  <a16:creationId xmlns:a16="http://schemas.microsoft.com/office/drawing/2014/main" id="{C54B544D-6D47-4DD1-B897-F1142239F284}"/>
                </a:ext>
              </a:extLst>
            </p:cNvPr>
            <p:cNvGraphicFramePr>
              <a:graphicFrameLocks noChangeAspect="1"/>
            </p:cNvGraphicFramePr>
            <p:nvPr>
              <p:extLst>
                <p:ext uri="{D42A27DB-BD31-4B8C-83A1-F6EECF244321}">
                  <p14:modId xmlns:p14="http://schemas.microsoft.com/office/powerpoint/2010/main" val="947679172"/>
                </p:ext>
              </p:extLst>
            </p:nvPr>
          </p:nvGraphicFramePr>
          <p:xfrm>
            <a:off x="2029" y="1808"/>
            <a:ext cx="1434" cy="1335"/>
          </p:xfrm>
          <a:graphic>
            <a:graphicData uri="http://schemas.openxmlformats.org/presentationml/2006/ole">
              <mc:AlternateContent xmlns:mc="http://schemas.openxmlformats.org/markup-compatibility/2006">
                <mc:Choice xmlns:v="urn:schemas-microsoft-com:vml" Requires="v">
                  <p:oleObj name="位图图像" r:id="rId2" imgW="1657581" imgH="1542857" progId="Paint.Picture">
                    <p:embed/>
                  </p:oleObj>
                </mc:Choice>
                <mc:Fallback>
                  <p:oleObj name="位图图像" r:id="rId2" imgW="1657581" imgH="1542857" progId="Paint.Picture">
                    <p:embed/>
                    <p:pic>
                      <p:nvPicPr>
                        <p:cNvPr id="7170" name="Object 34">
                          <a:extLst>
                            <a:ext uri="{FF2B5EF4-FFF2-40B4-BE49-F238E27FC236}">
                              <a16:creationId xmlns:a16="http://schemas.microsoft.com/office/drawing/2014/main" id="{C54B544D-6D47-4DD1-B897-F1142239F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 y="1808"/>
                          <a:ext cx="1434" cy="1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35">
              <a:extLst>
                <a:ext uri="{FF2B5EF4-FFF2-40B4-BE49-F238E27FC236}">
                  <a16:creationId xmlns:a16="http://schemas.microsoft.com/office/drawing/2014/main" id="{37AFDE8A-3184-4919-8F1D-C0323C71058D}"/>
                </a:ext>
              </a:extLst>
            </p:cNvPr>
            <p:cNvGraphicFramePr>
              <a:graphicFrameLocks noChangeAspect="1"/>
            </p:cNvGraphicFramePr>
            <p:nvPr/>
          </p:nvGraphicFramePr>
          <p:xfrm>
            <a:off x="2256" y="1824"/>
            <a:ext cx="1200" cy="1098"/>
          </p:xfrm>
          <a:graphic>
            <a:graphicData uri="http://schemas.openxmlformats.org/presentationml/2006/ole">
              <mc:AlternateContent xmlns:mc="http://schemas.openxmlformats.org/markup-compatibility/2006">
                <mc:Choice xmlns:v="urn:schemas-microsoft-com:vml" Requires="v">
                  <p:oleObj name="位图图像" r:id="rId4" imgW="1409897" imgH="1209524" progId="Paint.Picture">
                    <p:embed/>
                  </p:oleObj>
                </mc:Choice>
                <mc:Fallback>
                  <p:oleObj name="位图图像" r:id="rId4" imgW="1409897" imgH="1209524" progId="Paint.Picture">
                    <p:embed/>
                    <p:pic>
                      <p:nvPicPr>
                        <p:cNvPr id="7171" name="Object 35">
                          <a:extLst>
                            <a:ext uri="{FF2B5EF4-FFF2-40B4-BE49-F238E27FC236}">
                              <a16:creationId xmlns:a16="http://schemas.microsoft.com/office/drawing/2014/main" id="{37AFDE8A-3184-4919-8F1D-C0323C710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1824"/>
                          <a:ext cx="1200" cy="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6" name="文本框 35">
            <a:extLst>
              <a:ext uri="{FF2B5EF4-FFF2-40B4-BE49-F238E27FC236}">
                <a16:creationId xmlns:a16="http://schemas.microsoft.com/office/drawing/2014/main" id="{10DB1F78-61B1-40E9-9BDC-1AEB398867B1}"/>
              </a:ext>
            </a:extLst>
          </p:cNvPr>
          <p:cNvSpPr txBox="1"/>
          <p:nvPr/>
        </p:nvSpPr>
        <p:spPr>
          <a:xfrm>
            <a:off x="593827" y="262270"/>
            <a:ext cx="4572000" cy="584775"/>
          </a:xfrm>
          <a:prstGeom prst="rect">
            <a:avLst/>
          </a:prstGeom>
          <a:noFill/>
        </p:spPr>
        <p:txBody>
          <a:bodyPr wrap="square">
            <a:spAutoFit/>
          </a:bodyPr>
          <a:lstStyle/>
          <a:p>
            <a:r>
              <a:rPr lang="en-US" altLang="zh-CN" sz="3200" b="1" dirty="0">
                <a:solidFill>
                  <a:srgbClr val="C00000"/>
                </a:solidFill>
                <a:latin typeface="黑体" panose="02010609060101010101" pitchFamily="49" charset="-122"/>
                <a:ea typeface="黑体" panose="02010609060101010101" pitchFamily="49" charset="-122"/>
              </a:rPr>
              <a:t>3.</a:t>
            </a:r>
            <a:r>
              <a:rPr lang="zh-CN" altLang="en-US" sz="3200" b="1" dirty="0">
                <a:solidFill>
                  <a:srgbClr val="C00000"/>
                </a:solidFill>
                <a:latin typeface="黑体" panose="02010609060101010101" pitchFamily="49" charset="-122"/>
                <a:ea typeface="黑体" panose="02010609060101010101" pitchFamily="49" charset="-122"/>
              </a:rPr>
              <a:t>影响动脉血压的因素</a:t>
            </a:r>
            <a:r>
              <a:rPr lang="zh-CN" altLang="en-US" sz="3200" b="1" dirty="0">
                <a:solidFill>
                  <a:srgbClr val="C00000"/>
                </a:solidFill>
                <a:ea typeface="黑体" panose="02010609060101010101" pitchFamily="49" charset="-122"/>
              </a:rPr>
              <a:t> </a:t>
            </a:r>
            <a:endParaRPr lang="zh-CN" altLang="en-US" sz="3200" dirty="0"/>
          </a:p>
        </p:txBody>
      </p:sp>
    </p:spTree>
  </p:cSld>
  <p:clrMapOvr>
    <a:masterClrMapping/>
  </p:clrMapOvr>
  <p:transition advClick="0"/>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389917EB-021B-4355-825E-F58A53625A24}"/>
              </a:ext>
            </a:extLst>
          </p:cNvPr>
          <p:cNvSpPr>
            <a:spLocks noChangeArrowheads="1"/>
          </p:cNvSpPr>
          <p:nvPr/>
        </p:nvSpPr>
        <p:spPr bwMode="auto">
          <a:xfrm>
            <a:off x="485934" y="315119"/>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chemeClr val="accent2"/>
                </a:solidFill>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心率（</a:t>
            </a:r>
            <a:r>
              <a:rPr lang="en-US" altLang="zh-CN" dirty="0">
                <a:latin typeface="黑体" panose="02010609060101010101" pitchFamily="49" charset="-122"/>
                <a:ea typeface="黑体" panose="02010609060101010101" pitchFamily="49" charset="-122"/>
              </a:rPr>
              <a:t>HR</a:t>
            </a:r>
            <a:r>
              <a:rPr lang="zh-CN" altLang="en-US" dirty="0">
                <a:latin typeface="黑体" panose="02010609060101010101" pitchFamily="49" charset="-122"/>
                <a:ea typeface="黑体" panose="02010609060101010101" pitchFamily="49" charset="-122"/>
              </a:rPr>
              <a:t>）：</a:t>
            </a:r>
            <a:r>
              <a:rPr lang="zh-CN" altLang="en-US" sz="1100" b="0" dirty="0"/>
              <a:t> </a:t>
            </a:r>
          </a:p>
        </p:txBody>
      </p:sp>
      <p:sp>
        <p:nvSpPr>
          <p:cNvPr id="8197" name="Rectangle 4">
            <a:extLst>
              <a:ext uri="{FF2B5EF4-FFF2-40B4-BE49-F238E27FC236}">
                <a16:creationId xmlns:a16="http://schemas.microsoft.com/office/drawing/2014/main" id="{224FAA76-9B09-4D70-83BB-91F8D1337BC8}"/>
              </a:ext>
            </a:extLst>
          </p:cNvPr>
          <p:cNvSpPr>
            <a:spLocks noChangeArrowheads="1"/>
          </p:cNvSpPr>
          <p:nvPr/>
        </p:nvSpPr>
        <p:spPr bwMode="auto">
          <a:xfrm>
            <a:off x="984250" y="927100"/>
            <a:ext cx="62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chemeClr val="hlink"/>
                </a:solidFill>
                <a:ea typeface="楷体_GB2312" pitchFamily="49" charset="-122"/>
              </a:rPr>
              <a:t>HR</a:t>
            </a:r>
          </a:p>
        </p:txBody>
      </p:sp>
      <p:sp>
        <p:nvSpPr>
          <p:cNvPr id="8198" name="AutoShape 5">
            <a:extLst>
              <a:ext uri="{FF2B5EF4-FFF2-40B4-BE49-F238E27FC236}">
                <a16:creationId xmlns:a16="http://schemas.microsoft.com/office/drawing/2014/main" id="{A6917E77-FB64-4343-8F65-63B20798A6DA}"/>
              </a:ext>
            </a:extLst>
          </p:cNvPr>
          <p:cNvSpPr>
            <a:spLocks noChangeArrowheads="1"/>
          </p:cNvSpPr>
          <p:nvPr/>
        </p:nvSpPr>
        <p:spPr bwMode="auto">
          <a:xfrm>
            <a:off x="1517650" y="908050"/>
            <a:ext cx="152400" cy="38100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99" name="Line 6">
            <a:extLst>
              <a:ext uri="{FF2B5EF4-FFF2-40B4-BE49-F238E27FC236}">
                <a16:creationId xmlns:a16="http://schemas.microsoft.com/office/drawing/2014/main" id="{DD62AFA0-4F5F-493B-B69B-7FE48F257652}"/>
              </a:ext>
            </a:extLst>
          </p:cNvPr>
          <p:cNvSpPr>
            <a:spLocks noChangeShapeType="1"/>
          </p:cNvSpPr>
          <p:nvPr/>
        </p:nvSpPr>
        <p:spPr bwMode="auto">
          <a:xfrm>
            <a:off x="1593850" y="1136650"/>
            <a:ext cx="533400"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00" name="Rectangle 7">
            <a:extLst>
              <a:ext uri="{FF2B5EF4-FFF2-40B4-BE49-F238E27FC236}">
                <a16:creationId xmlns:a16="http://schemas.microsoft.com/office/drawing/2014/main" id="{A2562B09-122C-499F-A185-15713D2CF30B}"/>
              </a:ext>
            </a:extLst>
          </p:cNvPr>
          <p:cNvSpPr>
            <a:spLocks noChangeArrowheads="1"/>
          </p:cNvSpPr>
          <p:nvPr/>
        </p:nvSpPr>
        <p:spPr bwMode="auto">
          <a:xfrm>
            <a:off x="2051050" y="90805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舒张期缩短</a:t>
            </a:r>
          </a:p>
        </p:txBody>
      </p:sp>
      <p:sp>
        <p:nvSpPr>
          <p:cNvPr id="8201" name="Line 8">
            <a:extLst>
              <a:ext uri="{FF2B5EF4-FFF2-40B4-BE49-F238E27FC236}">
                <a16:creationId xmlns:a16="http://schemas.microsoft.com/office/drawing/2014/main" id="{69152884-979D-434A-B2DF-BE72A5EA35CF}"/>
              </a:ext>
            </a:extLst>
          </p:cNvPr>
          <p:cNvSpPr>
            <a:spLocks noChangeShapeType="1"/>
          </p:cNvSpPr>
          <p:nvPr/>
        </p:nvSpPr>
        <p:spPr bwMode="auto">
          <a:xfrm>
            <a:off x="2813050" y="1289050"/>
            <a:ext cx="0" cy="381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8202" name="Group 10">
            <a:extLst>
              <a:ext uri="{FF2B5EF4-FFF2-40B4-BE49-F238E27FC236}">
                <a16:creationId xmlns:a16="http://schemas.microsoft.com/office/drawing/2014/main" id="{25AD55F7-0272-427F-8298-2B47B3A8EDB0}"/>
              </a:ext>
            </a:extLst>
          </p:cNvPr>
          <p:cNvGrpSpPr>
            <a:grpSpLocks/>
          </p:cNvGrpSpPr>
          <p:nvPr/>
        </p:nvGrpSpPr>
        <p:grpSpPr bwMode="auto">
          <a:xfrm>
            <a:off x="1212850" y="1412875"/>
            <a:ext cx="334963" cy="655638"/>
            <a:chOff x="768" y="2304"/>
            <a:chExt cx="192" cy="672"/>
          </a:xfrm>
        </p:grpSpPr>
        <p:sp>
          <p:nvSpPr>
            <p:cNvPr id="8235" name="Line 11">
              <a:extLst>
                <a:ext uri="{FF2B5EF4-FFF2-40B4-BE49-F238E27FC236}">
                  <a16:creationId xmlns:a16="http://schemas.microsoft.com/office/drawing/2014/main" id="{8B509BE2-3AFE-400E-822B-DB56EA87F0A3}"/>
                </a:ext>
              </a:extLst>
            </p:cNvPr>
            <p:cNvSpPr>
              <a:spLocks noChangeShapeType="1"/>
            </p:cNvSpPr>
            <p:nvPr/>
          </p:nvSpPr>
          <p:spPr bwMode="auto">
            <a:xfrm>
              <a:off x="768" y="2304"/>
              <a:ext cx="0" cy="67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36" name="Line 12">
              <a:extLst>
                <a:ext uri="{FF2B5EF4-FFF2-40B4-BE49-F238E27FC236}">
                  <a16:creationId xmlns:a16="http://schemas.microsoft.com/office/drawing/2014/main" id="{A7CDD5D1-2BB6-4524-9694-F053B0888510}"/>
                </a:ext>
              </a:extLst>
            </p:cNvPr>
            <p:cNvSpPr>
              <a:spLocks noChangeShapeType="1"/>
            </p:cNvSpPr>
            <p:nvPr/>
          </p:nvSpPr>
          <p:spPr bwMode="auto">
            <a:xfrm>
              <a:off x="768" y="2976"/>
              <a:ext cx="192"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203" name="Group 44">
            <a:extLst>
              <a:ext uri="{FF2B5EF4-FFF2-40B4-BE49-F238E27FC236}">
                <a16:creationId xmlns:a16="http://schemas.microsoft.com/office/drawing/2014/main" id="{A002AA85-8C49-4D19-826A-DFFDE6688D84}"/>
              </a:ext>
            </a:extLst>
          </p:cNvPr>
          <p:cNvGrpSpPr>
            <a:grpSpLocks/>
          </p:cNvGrpSpPr>
          <p:nvPr/>
        </p:nvGrpSpPr>
        <p:grpSpPr bwMode="auto">
          <a:xfrm>
            <a:off x="1619250" y="1557339"/>
            <a:ext cx="7092950" cy="919163"/>
            <a:chOff x="1004" y="1052"/>
            <a:chExt cx="4468" cy="579"/>
          </a:xfrm>
        </p:grpSpPr>
        <p:sp>
          <p:nvSpPr>
            <p:cNvPr id="8224" name="Rectangle 9">
              <a:extLst>
                <a:ext uri="{FF2B5EF4-FFF2-40B4-BE49-F238E27FC236}">
                  <a16:creationId xmlns:a16="http://schemas.microsoft.com/office/drawing/2014/main" id="{CBCE1653-2665-40A9-A766-8F26EC384778}"/>
                </a:ext>
              </a:extLst>
            </p:cNvPr>
            <p:cNvSpPr>
              <a:spLocks noChangeArrowheads="1"/>
            </p:cNvSpPr>
            <p:nvPr/>
          </p:nvSpPr>
          <p:spPr bwMode="auto">
            <a:xfrm>
              <a:off x="1004" y="1052"/>
              <a:ext cx="26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舒张期留在大动脉中的血量</a:t>
              </a:r>
              <a:r>
                <a:rPr lang="zh-CN" altLang="en-US" dirty="0">
                  <a:solidFill>
                    <a:srgbClr val="FF3300"/>
                  </a:solidFill>
                  <a:latin typeface="微软雅黑" panose="020B0503020204020204" pitchFamily="34" charset="-122"/>
                  <a:ea typeface="微软雅黑" panose="020B0503020204020204" pitchFamily="34" charset="-122"/>
                </a:rPr>
                <a:t>↑</a:t>
              </a:r>
            </a:p>
          </p:txBody>
        </p:sp>
        <p:sp>
          <p:nvSpPr>
            <p:cNvPr id="8225" name="Rectangle 13">
              <a:extLst>
                <a:ext uri="{FF2B5EF4-FFF2-40B4-BE49-F238E27FC236}">
                  <a16:creationId xmlns:a16="http://schemas.microsoft.com/office/drawing/2014/main" id="{D760EDEC-4FC5-4EA4-AD46-C10AD67EE6EB}"/>
                </a:ext>
              </a:extLst>
            </p:cNvPr>
            <p:cNvSpPr>
              <a:spLocks noChangeArrowheads="1"/>
            </p:cNvSpPr>
            <p:nvPr/>
          </p:nvSpPr>
          <p:spPr bwMode="auto">
            <a:xfrm>
              <a:off x="1004" y="1340"/>
              <a:ext cx="21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ea typeface="楷体_GB2312" pitchFamily="49" charset="-122"/>
                </a:rPr>
                <a:t>收缩期</a:t>
              </a:r>
              <a:r>
                <a:rPr lang="zh-CN" altLang="en-US" dirty="0">
                  <a:latin typeface="微软雅黑" panose="020B0503020204020204" pitchFamily="34" charset="-122"/>
                  <a:ea typeface="微软雅黑" panose="020B0503020204020204" pitchFamily="34" charset="-122"/>
                </a:rPr>
                <a:t>流向</a:t>
              </a:r>
              <a:r>
                <a:rPr lang="zh-CN" altLang="en-US" dirty="0">
                  <a:ea typeface="楷体_GB2312" pitchFamily="49" charset="-122"/>
                </a:rPr>
                <a:t>外周的血量</a:t>
              </a:r>
              <a:r>
                <a:rPr lang="zh-CN" altLang="en-US" dirty="0">
                  <a:solidFill>
                    <a:srgbClr val="FF3300"/>
                  </a:solidFill>
                </a:rPr>
                <a:t>↑</a:t>
              </a:r>
            </a:p>
          </p:txBody>
        </p:sp>
        <p:sp>
          <p:nvSpPr>
            <p:cNvPr id="8226" name="Line 14">
              <a:extLst>
                <a:ext uri="{FF2B5EF4-FFF2-40B4-BE49-F238E27FC236}">
                  <a16:creationId xmlns:a16="http://schemas.microsoft.com/office/drawing/2014/main" id="{C8B02AFD-B2AE-4F20-9623-4509CB6C2A8C}"/>
                </a:ext>
              </a:extLst>
            </p:cNvPr>
            <p:cNvSpPr>
              <a:spLocks noChangeShapeType="1"/>
            </p:cNvSpPr>
            <p:nvPr/>
          </p:nvSpPr>
          <p:spPr bwMode="auto">
            <a:xfrm>
              <a:off x="3404" y="1484"/>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27" name="Line 15">
              <a:extLst>
                <a:ext uri="{FF2B5EF4-FFF2-40B4-BE49-F238E27FC236}">
                  <a16:creationId xmlns:a16="http://schemas.microsoft.com/office/drawing/2014/main" id="{212B5551-2532-4185-AD57-DEBCB27DF1BF}"/>
                </a:ext>
              </a:extLst>
            </p:cNvPr>
            <p:cNvSpPr>
              <a:spLocks noChangeShapeType="1"/>
            </p:cNvSpPr>
            <p:nvPr/>
          </p:nvSpPr>
          <p:spPr bwMode="auto">
            <a:xfrm>
              <a:off x="3560" y="1196"/>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28" name="Rectangle 16">
              <a:extLst>
                <a:ext uri="{FF2B5EF4-FFF2-40B4-BE49-F238E27FC236}">
                  <a16:creationId xmlns:a16="http://schemas.microsoft.com/office/drawing/2014/main" id="{267FE939-B5BB-44DE-8A81-10E98A2699A7}"/>
                </a:ext>
              </a:extLst>
            </p:cNvPr>
            <p:cNvSpPr>
              <a:spLocks noChangeArrowheads="1"/>
            </p:cNvSpPr>
            <p:nvPr/>
          </p:nvSpPr>
          <p:spPr bwMode="auto">
            <a:xfrm>
              <a:off x="3923" y="105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舒张压</a:t>
              </a:r>
            </a:p>
          </p:txBody>
        </p:sp>
        <p:sp>
          <p:nvSpPr>
            <p:cNvPr id="8229" name="Rectangle 17">
              <a:extLst>
                <a:ext uri="{FF2B5EF4-FFF2-40B4-BE49-F238E27FC236}">
                  <a16:creationId xmlns:a16="http://schemas.microsoft.com/office/drawing/2014/main" id="{D6F704C0-B86B-4E73-8A9A-8DD67C9C50C9}"/>
                </a:ext>
              </a:extLst>
            </p:cNvPr>
            <p:cNvSpPr>
              <a:spLocks noChangeArrowheads="1"/>
            </p:cNvSpPr>
            <p:nvPr/>
          </p:nvSpPr>
          <p:spPr bwMode="auto">
            <a:xfrm>
              <a:off x="3782" y="1340"/>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收缩压</a:t>
              </a:r>
            </a:p>
          </p:txBody>
        </p:sp>
        <p:sp>
          <p:nvSpPr>
            <p:cNvPr id="8230" name="AutoShape 18">
              <a:extLst>
                <a:ext uri="{FF2B5EF4-FFF2-40B4-BE49-F238E27FC236}">
                  <a16:creationId xmlns:a16="http://schemas.microsoft.com/office/drawing/2014/main" id="{13883FE7-A565-44E7-B2C7-46217779C788}"/>
                </a:ext>
              </a:extLst>
            </p:cNvPr>
            <p:cNvSpPr>
              <a:spLocks noChangeArrowheads="1"/>
            </p:cNvSpPr>
            <p:nvPr/>
          </p:nvSpPr>
          <p:spPr bwMode="auto">
            <a:xfrm>
              <a:off x="4558" y="1052"/>
              <a:ext cx="144" cy="240"/>
            </a:xfrm>
            <a:prstGeom prst="upArrow">
              <a:avLst>
                <a:gd name="adj1" fmla="val 50000"/>
                <a:gd name="adj2" fmla="val 41667"/>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1" name="AutoShape 19">
              <a:extLst>
                <a:ext uri="{FF2B5EF4-FFF2-40B4-BE49-F238E27FC236}">
                  <a16:creationId xmlns:a16="http://schemas.microsoft.com/office/drawing/2014/main" id="{E77C7902-EDE5-4ACC-9CEE-5ABE683686F4}"/>
                </a:ext>
              </a:extLst>
            </p:cNvPr>
            <p:cNvSpPr>
              <a:spLocks noChangeArrowheads="1"/>
            </p:cNvSpPr>
            <p:nvPr/>
          </p:nvSpPr>
          <p:spPr bwMode="auto">
            <a:xfrm>
              <a:off x="4465" y="1340"/>
              <a:ext cx="48" cy="240"/>
            </a:xfrm>
            <a:prstGeom prst="upArrow">
              <a:avLst>
                <a:gd name="adj1" fmla="val 50000"/>
                <a:gd name="adj2" fmla="val 1250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2" name="AutoShape 20">
              <a:extLst>
                <a:ext uri="{FF2B5EF4-FFF2-40B4-BE49-F238E27FC236}">
                  <a16:creationId xmlns:a16="http://schemas.microsoft.com/office/drawing/2014/main" id="{324EAFBF-3C3B-4795-9F0D-8B0BDF134C07}"/>
                </a:ext>
              </a:extLst>
            </p:cNvPr>
            <p:cNvSpPr>
              <a:spLocks/>
            </p:cNvSpPr>
            <p:nvPr/>
          </p:nvSpPr>
          <p:spPr bwMode="auto">
            <a:xfrm>
              <a:off x="4796" y="1148"/>
              <a:ext cx="144" cy="432"/>
            </a:xfrm>
            <a:prstGeom prst="rightBrace">
              <a:avLst>
                <a:gd name="adj1" fmla="val 2500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33" name="Text Box 21">
              <a:extLst>
                <a:ext uri="{FF2B5EF4-FFF2-40B4-BE49-F238E27FC236}">
                  <a16:creationId xmlns:a16="http://schemas.microsoft.com/office/drawing/2014/main" id="{95DEA7EC-679D-441C-BEBD-0B7058E0ADAB}"/>
                </a:ext>
              </a:extLst>
            </p:cNvPr>
            <p:cNvSpPr txBox="1">
              <a:spLocks noChangeArrowheads="1"/>
            </p:cNvSpPr>
            <p:nvPr/>
          </p:nvSpPr>
          <p:spPr bwMode="auto">
            <a:xfrm>
              <a:off x="4892" y="11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微软雅黑" panose="020B0503020204020204" pitchFamily="34" charset="-122"/>
                  <a:ea typeface="微软雅黑" panose="020B0503020204020204" pitchFamily="34" charset="-122"/>
                </a:rPr>
                <a:t>脉压</a:t>
              </a:r>
            </a:p>
          </p:txBody>
        </p:sp>
        <p:sp>
          <p:nvSpPr>
            <p:cNvPr id="8234" name="AutoShape 22">
              <a:extLst>
                <a:ext uri="{FF2B5EF4-FFF2-40B4-BE49-F238E27FC236}">
                  <a16:creationId xmlns:a16="http://schemas.microsoft.com/office/drawing/2014/main" id="{F27AFE95-5B34-4BAC-97E3-53DA24DB3525}"/>
                </a:ext>
              </a:extLst>
            </p:cNvPr>
            <p:cNvSpPr>
              <a:spLocks noChangeArrowheads="1"/>
            </p:cNvSpPr>
            <p:nvPr/>
          </p:nvSpPr>
          <p:spPr bwMode="auto">
            <a:xfrm rot="-10739637">
              <a:off x="5376" y="1244"/>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204" name="Rectangle 23">
            <a:extLst>
              <a:ext uri="{FF2B5EF4-FFF2-40B4-BE49-F238E27FC236}">
                <a16:creationId xmlns:a16="http://schemas.microsoft.com/office/drawing/2014/main" id="{7FDE0487-2303-48F9-A8F0-5BCEC6973883}"/>
              </a:ext>
            </a:extLst>
          </p:cNvPr>
          <p:cNvSpPr>
            <a:spLocks noChangeArrowheads="1"/>
          </p:cNvSpPr>
          <p:nvPr/>
        </p:nvSpPr>
        <p:spPr bwMode="auto">
          <a:xfrm>
            <a:off x="457200" y="25146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chemeClr val="accent2"/>
                </a:solidFill>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外周阻力：</a:t>
            </a:r>
            <a:r>
              <a:rPr lang="zh-CN" altLang="en-US" sz="1100" b="0" dirty="0"/>
              <a:t> </a:t>
            </a:r>
            <a:endParaRPr lang="zh-CN" altLang="en-US" b="0" dirty="0"/>
          </a:p>
        </p:txBody>
      </p:sp>
      <p:grpSp>
        <p:nvGrpSpPr>
          <p:cNvPr id="8205" name="Group 24">
            <a:extLst>
              <a:ext uri="{FF2B5EF4-FFF2-40B4-BE49-F238E27FC236}">
                <a16:creationId xmlns:a16="http://schemas.microsoft.com/office/drawing/2014/main" id="{318C2AB6-ED1C-4AEC-958B-08E011F21C78}"/>
              </a:ext>
            </a:extLst>
          </p:cNvPr>
          <p:cNvGrpSpPr>
            <a:grpSpLocks/>
          </p:cNvGrpSpPr>
          <p:nvPr/>
        </p:nvGrpSpPr>
        <p:grpSpPr bwMode="auto">
          <a:xfrm>
            <a:off x="5139654" y="4683970"/>
            <a:ext cx="3581400" cy="1981200"/>
            <a:chOff x="1920" y="2832"/>
            <a:chExt cx="1968" cy="975"/>
          </a:xfrm>
        </p:grpSpPr>
        <p:graphicFrame>
          <p:nvGraphicFramePr>
            <p:cNvPr id="8194" name="Object 25">
              <a:extLst>
                <a:ext uri="{FF2B5EF4-FFF2-40B4-BE49-F238E27FC236}">
                  <a16:creationId xmlns:a16="http://schemas.microsoft.com/office/drawing/2014/main" id="{0CCCF201-8070-4702-88EB-1ECEAD678956}"/>
                </a:ext>
              </a:extLst>
            </p:cNvPr>
            <p:cNvGraphicFramePr>
              <a:graphicFrameLocks noChangeAspect="1"/>
            </p:cNvGraphicFramePr>
            <p:nvPr>
              <p:extLst>
                <p:ext uri="{D42A27DB-BD31-4B8C-83A1-F6EECF244321}">
                  <p14:modId xmlns:p14="http://schemas.microsoft.com/office/powerpoint/2010/main" val="1056184680"/>
                </p:ext>
              </p:extLst>
            </p:nvPr>
          </p:nvGraphicFramePr>
          <p:xfrm>
            <a:off x="1920" y="2832"/>
            <a:ext cx="1968" cy="975"/>
          </p:xfrm>
          <a:graphic>
            <a:graphicData uri="http://schemas.openxmlformats.org/presentationml/2006/ole">
              <mc:AlternateContent xmlns:mc="http://schemas.openxmlformats.org/markup-compatibility/2006">
                <mc:Choice xmlns:v="urn:schemas-microsoft-com:vml" Requires="v">
                  <p:oleObj name="BMP 图像" r:id="rId2" imgW="3095640" imgH="1533600" progId="Paint.Picture">
                    <p:embed/>
                  </p:oleObj>
                </mc:Choice>
                <mc:Fallback>
                  <p:oleObj name="BMP 图像" r:id="rId2" imgW="3095640" imgH="1533600" progId="Paint.Picture">
                    <p:embed/>
                    <p:pic>
                      <p:nvPicPr>
                        <p:cNvPr id="8194" name="Object 25">
                          <a:extLst>
                            <a:ext uri="{FF2B5EF4-FFF2-40B4-BE49-F238E27FC236}">
                              <a16:creationId xmlns:a16="http://schemas.microsoft.com/office/drawing/2014/main" id="{0CCCF201-8070-4702-88EB-1ECEAD678956}"/>
                            </a:ext>
                          </a:extLst>
                        </p:cNvPr>
                        <p:cNvPicPr>
                          <a:picLocks noChangeAspect="1" noChangeArrowheads="1"/>
                        </p:cNvPicPr>
                        <p:nvPr/>
                      </p:nvPicPr>
                      <p:blipFill>
                        <a:blip r:embed="rId3"/>
                        <a:srcRect/>
                        <a:stretch>
                          <a:fillRect/>
                        </a:stretch>
                      </p:blipFill>
                      <p:spPr bwMode="auto">
                        <a:xfrm>
                          <a:off x="1920" y="2832"/>
                          <a:ext cx="1968" cy="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26">
              <a:extLst>
                <a:ext uri="{FF2B5EF4-FFF2-40B4-BE49-F238E27FC236}">
                  <a16:creationId xmlns:a16="http://schemas.microsoft.com/office/drawing/2014/main" id="{3DAA60F0-E171-41F6-801D-275CB81027D8}"/>
                </a:ext>
              </a:extLst>
            </p:cNvPr>
            <p:cNvGraphicFramePr>
              <a:graphicFrameLocks noChangeAspect="1"/>
            </p:cNvGraphicFramePr>
            <p:nvPr/>
          </p:nvGraphicFramePr>
          <p:xfrm>
            <a:off x="2976" y="2832"/>
            <a:ext cx="912" cy="796"/>
          </p:xfrm>
          <a:graphic>
            <a:graphicData uri="http://schemas.openxmlformats.org/presentationml/2006/ole">
              <mc:AlternateContent xmlns:mc="http://schemas.openxmlformats.org/markup-compatibility/2006">
                <mc:Choice xmlns:v="urn:schemas-microsoft-com:vml" Requires="v">
                  <p:oleObj name="位图图像" r:id="rId4" imgW="1352381" imgH="1181265" progId="Paint.Picture">
                    <p:embed/>
                  </p:oleObj>
                </mc:Choice>
                <mc:Fallback>
                  <p:oleObj name="位图图像" r:id="rId4" imgW="1352381" imgH="1181265" progId="Paint.Picture">
                    <p:embed/>
                    <p:pic>
                      <p:nvPicPr>
                        <p:cNvPr id="8195" name="Object 26">
                          <a:extLst>
                            <a:ext uri="{FF2B5EF4-FFF2-40B4-BE49-F238E27FC236}">
                              <a16:creationId xmlns:a16="http://schemas.microsoft.com/office/drawing/2014/main" id="{3DAA60F0-E171-41F6-801D-275CB8102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 y="2832"/>
                          <a:ext cx="912" cy="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206" name="Group 27">
            <a:extLst>
              <a:ext uri="{FF2B5EF4-FFF2-40B4-BE49-F238E27FC236}">
                <a16:creationId xmlns:a16="http://schemas.microsoft.com/office/drawing/2014/main" id="{5C251616-9AA6-41DE-954D-FA1139A4C6C5}"/>
              </a:ext>
            </a:extLst>
          </p:cNvPr>
          <p:cNvGrpSpPr>
            <a:grpSpLocks/>
          </p:cNvGrpSpPr>
          <p:nvPr/>
        </p:nvGrpSpPr>
        <p:grpSpPr bwMode="auto">
          <a:xfrm>
            <a:off x="935037" y="3015551"/>
            <a:ext cx="5535613" cy="1771650"/>
            <a:chOff x="624" y="1872"/>
            <a:chExt cx="3487" cy="1116"/>
          </a:xfrm>
        </p:grpSpPr>
        <p:sp>
          <p:nvSpPr>
            <p:cNvPr id="8209" name="Rectangle 28">
              <a:extLst>
                <a:ext uri="{FF2B5EF4-FFF2-40B4-BE49-F238E27FC236}">
                  <a16:creationId xmlns:a16="http://schemas.microsoft.com/office/drawing/2014/main" id="{D0E6B744-853D-4B58-814D-948CB8804ECB}"/>
                </a:ext>
              </a:extLst>
            </p:cNvPr>
            <p:cNvSpPr>
              <a:spLocks noChangeArrowheads="1"/>
            </p:cNvSpPr>
            <p:nvPr/>
          </p:nvSpPr>
          <p:spPr bwMode="auto">
            <a:xfrm>
              <a:off x="624" y="1872"/>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hlink"/>
                  </a:solidFill>
                  <a:latin typeface="微软雅黑" panose="020B0503020204020204" pitchFamily="34" charset="-122"/>
                  <a:ea typeface="微软雅黑" panose="020B0503020204020204" pitchFamily="34" charset="-122"/>
                </a:rPr>
                <a:t>外周阻力</a:t>
              </a:r>
            </a:p>
          </p:txBody>
        </p:sp>
        <p:sp>
          <p:nvSpPr>
            <p:cNvPr id="8210" name="AutoShape 29">
              <a:extLst>
                <a:ext uri="{FF2B5EF4-FFF2-40B4-BE49-F238E27FC236}">
                  <a16:creationId xmlns:a16="http://schemas.microsoft.com/office/drawing/2014/main" id="{6B27EC0D-7FF7-4DFF-9651-B5BBC8D98DAA}"/>
                </a:ext>
              </a:extLst>
            </p:cNvPr>
            <p:cNvSpPr>
              <a:spLocks noChangeArrowheads="1"/>
            </p:cNvSpPr>
            <p:nvPr/>
          </p:nvSpPr>
          <p:spPr bwMode="auto">
            <a:xfrm>
              <a:off x="1440" y="1872"/>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1" name="Line 30">
              <a:extLst>
                <a:ext uri="{FF2B5EF4-FFF2-40B4-BE49-F238E27FC236}">
                  <a16:creationId xmlns:a16="http://schemas.microsoft.com/office/drawing/2014/main" id="{98E20393-1706-4FAA-858A-3A4DF28B27C0}"/>
                </a:ext>
              </a:extLst>
            </p:cNvPr>
            <p:cNvSpPr>
              <a:spLocks noChangeShapeType="1"/>
            </p:cNvSpPr>
            <p:nvPr/>
          </p:nvSpPr>
          <p:spPr bwMode="auto">
            <a:xfrm>
              <a:off x="1584" y="2016"/>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12" name="Rectangle 31">
              <a:extLst>
                <a:ext uri="{FF2B5EF4-FFF2-40B4-BE49-F238E27FC236}">
                  <a16:creationId xmlns:a16="http://schemas.microsoft.com/office/drawing/2014/main" id="{E399A2E5-E6D6-451E-8976-E694E7C145D4}"/>
                </a:ext>
              </a:extLst>
            </p:cNvPr>
            <p:cNvSpPr>
              <a:spLocks noChangeArrowheads="1"/>
            </p:cNvSpPr>
            <p:nvPr/>
          </p:nvSpPr>
          <p:spPr bwMode="auto">
            <a:xfrm>
              <a:off x="1872" y="1872"/>
              <a:ext cx="2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舒张期内大动脉中的血量</a:t>
              </a:r>
            </a:p>
          </p:txBody>
        </p:sp>
        <p:sp>
          <p:nvSpPr>
            <p:cNvPr id="8213" name="Line 32">
              <a:extLst>
                <a:ext uri="{FF2B5EF4-FFF2-40B4-BE49-F238E27FC236}">
                  <a16:creationId xmlns:a16="http://schemas.microsoft.com/office/drawing/2014/main" id="{CB0BB6CB-B616-4E09-8215-90660DF44C51}"/>
                </a:ext>
              </a:extLst>
            </p:cNvPr>
            <p:cNvSpPr>
              <a:spLocks noChangeShapeType="1"/>
            </p:cNvSpPr>
            <p:nvPr/>
          </p:nvSpPr>
          <p:spPr bwMode="auto">
            <a:xfrm>
              <a:off x="2544" y="2160"/>
              <a:ext cx="0" cy="24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14" name="Rectangle 33">
              <a:extLst>
                <a:ext uri="{FF2B5EF4-FFF2-40B4-BE49-F238E27FC236}">
                  <a16:creationId xmlns:a16="http://schemas.microsoft.com/office/drawing/2014/main" id="{278D4785-866C-4A18-B493-1174D4C7FFF9}"/>
                </a:ext>
              </a:extLst>
            </p:cNvPr>
            <p:cNvSpPr>
              <a:spLocks noChangeArrowheads="1"/>
            </p:cNvSpPr>
            <p:nvPr/>
          </p:nvSpPr>
          <p:spPr bwMode="auto">
            <a:xfrm>
              <a:off x="2160" y="2400"/>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舒张压</a:t>
              </a:r>
            </a:p>
          </p:txBody>
        </p:sp>
        <p:sp>
          <p:nvSpPr>
            <p:cNvPr id="8215" name="AutoShape 34">
              <a:extLst>
                <a:ext uri="{FF2B5EF4-FFF2-40B4-BE49-F238E27FC236}">
                  <a16:creationId xmlns:a16="http://schemas.microsoft.com/office/drawing/2014/main" id="{035C0061-9E07-4D7C-9BA6-F59843121372}"/>
                </a:ext>
              </a:extLst>
            </p:cNvPr>
            <p:cNvSpPr>
              <a:spLocks noChangeArrowheads="1"/>
            </p:cNvSpPr>
            <p:nvPr/>
          </p:nvSpPr>
          <p:spPr bwMode="auto">
            <a:xfrm>
              <a:off x="2784" y="2400"/>
              <a:ext cx="144" cy="240"/>
            </a:xfrm>
            <a:prstGeom prst="upArrow">
              <a:avLst>
                <a:gd name="adj1" fmla="val 50000"/>
                <a:gd name="adj2" fmla="val 41667"/>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216" name="Group 35">
              <a:extLst>
                <a:ext uri="{FF2B5EF4-FFF2-40B4-BE49-F238E27FC236}">
                  <a16:creationId xmlns:a16="http://schemas.microsoft.com/office/drawing/2014/main" id="{605F3747-337A-4CB8-BF95-048E22E10A58}"/>
                </a:ext>
              </a:extLst>
            </p:cNvPr>
            <p:cNvGrpSpPr>
              <a:grpSpLocks/>
            </p:cNvGrpSpPr>
            <p:nvPr/>
          </p:nvGrpSpPr>
          <p:grpSpPr bwMode="auto">
            <a:xfrm>
              <a:off x="1056" y="2160"/>
              <a:ext cx="240" cy="672"/>
              <a:chOff x="768" y="2304"/>
              <a:chExt cx="192" cy="672"/>
            </a:xfrm>
          </p:grpSpPr>
          <p:sp>
            <p:nvSpPr>
              <p:cNvPr id="8222" name="Line 36">
                <a:extLst>
                  <a:ext uri="{FF2B5EF4-FFF2-40B4-BE49-F238E27FC236}">
                    <a16:creationId xmlns:a16="http://schemas.microsoft.com/office/drawing/2014/main" id="{4DCCB19D-D5B6-4221-A7B3-71A026BB3570}"/>
                  </a:ext>
                </a:extLst>
              </p:cNvPr>
              <p:cNvSpPr>
                <a:spLocks noChangeShapeType="1"/>
              </p:cNvSpPr>
              <p:nvPr/>
            </p:nvSpPr>
            <p:spPr bwMode="auto">
              <a:xfrm>
                <a:off x="768" y="2304"/>
                <a:ext cx="0" cy="67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23" name="Line 37">
                <a:extLst>
                  <a:ext uri="{FF2B5EF4-FFF2-40B4-BE49-F238E27FC236}">
                    <a16:creationId xmlns:a16="http://schemas.microsoft.com/office/drawing/2014/main" id="{304CBD20-CCFE-4631-932A-4CC35342AF8D}"/>
                  </a:ext>
                </a:extLst>
              </p:cNvPr>
              <p:cNvSpPr>
                <a:spLocks noChangeShapeType="1"/>
              </p:cNvSpPr>
              <p:nvPr/>
            </p:nvSpPr>
            <p:spPr bwMode="auto">
              <a:xfrm>
                <a:off x="768" y="2976"/>
                <a:ext cx="192"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8217" name="Rectangle 38">
              <a:extLst>
                <a:ext uri="{FF2B5EF4-FFF2-40B4-BE49-F238E27FC236}">
                  <a16:creationId xmlns:a16="http://schemas.microsoft.com/office/drawing/2014/main" id="{2F6F8228-49B6-4096-B9DE-481C4C370C0D}"/>
                </a:ext>
              </a:extLst>
            </p:cNvPr>
            <p:cNvSpPr>
              <a:spLocks noChangeArrowheads="1"/>
            </p:cNvSpPr>
            <p:nvPr/>
          </p:nvSpPr>
          <p:spPr bwMode="auto">
            <a:xfrm>
              <a:off x="1296" y="2700"/>
              <a:ext cx="17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收缩压  或影响不大</a:t>
              </a:r>
            </a:p>
          </p:txBody>
        </p:sp>
        <p:sp>
          <p:nvSpPr>
            <p:cNvPr id="8218" name="AutoShape 39">
              <a:extLst>
                <a:ext uri="{FF2B5EF4-FFF2-40B4-BE49-F238E27FC236}">
                  <a16:creationId xmlns:a16="http://schemas.microsoft.com/office/drawing/2014/main" id="{22370D7C-1D5C-4C21-98D4-12646FE048D1}"/>
                </a:ext>
              </a:extLst>
            </p:cNvPr>
            <p:cNvSpPr>
              <a:spLocks noChangeArrowheads="1"/>
            </p:cNvSpPr>
            <p:nvPr/>
          </p:nvSpPr>
          <p:spPr bwMode="auto">
            <a:xfrm>
              <a:off x="1920" y="2688"/>
              <a:ext cx="48" cy="240"/>
            </a:xfrm>
            <a:prstGeom prst="upArrow">
              <a:avLst>
                <a:gd name="adj1" fmla="val 50000"/>
                <a:gd name="adj2" fmla="val 1250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19" name="AutoShape 40">
              <a:extLst>
                <a:ext uri="{FF2B5EF4-FFF2-40B4-BE49-F238E27FC236}">
                  <a16:creationId xmlns:a16="http://schemas.microsoft.com/office/drawing/2014/main" id="{A73CEAC4-EF85-423C-95E3-E4F5FA6E6F9A}"/>
                </a:ext>
              </a:extLst>
            </p:cNvPr>
            <p:cNvSpPr>
              <a:spLocks/>
            </p:cNvSpPr>
            <p:nvPr/>
          </p:nvSpPr>
          <p:spPr bwMode="auto">
            <a:xfrm>
              <a:off x="3072" y="2448"/>
              <a:ext cx="144" cy="432"/>
            </a:xfrm>
            <a:prstGeom prst="rightBrace">
              <a:avLst>
                <a:gd name="adj1" fmla="val 2500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20" name="Text Box 41">
              <a:extLst>
                <a:ext uri="{FF2B5EF4-FFF2-40B4-BE49-F238E27FC236}">
                  <a16:creationId xmlns:a16="http://schemas.microsoft.com/office/drawing/2014/main" id="{B66B88B4-F54B-4C4A-8F70-A8C001C8B71F}"/>
                </a:ext>
              </a:extLst>
            </p:cNvPr>
            <p:cNvSpPr txBox="1">
              <a:spLocks noChangeArrowheads="1"/>
            </p:cNvSpPr>
            <p:nvPr/>
          </p:nvSpPr>
          <p:spPr bwMode="auto">
            <a:xfrm>
              <a:off x="3264"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ea typeface="楷体_GB2312" pitchFamily="49" charset="-122"/>
                </a:rPr>
                <a:t>脉压</a:t>
              </a:r>
            </a:p>
          </p:txBody>
        </p:sp>
        <p:sp>
          <p:nvSpPr>
            <p:cNvPr id="8221" name="AutoShape 42">
              <a:extLst>
                <a:ext uri="{FF2B5EF4-FFF2-40B4-BE49-F238E27FC236}">
                  <a16:creationId xmlns:a16="http://schemas.microsoft.com/office/drawing/2014/main" id="{81CD6030-8E34-4F77-B1FD-4A0BAFDA633D}"/>
                </a:ext>
              </a:extLst>
            </p:cNvPr>
            <p:cNvSpPr>
              <a:spLocks noChangeArrowheads="1"/>
            </p:cNvSpPr>
            <p:nvPr/>
          </p:nvSpPr>
          <p:spPr bwMode="auto">
            <a:xfrm rot="-10739637">
              <a:off x="3739" y="2544"/>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207" name="Rectangle 43">
            <a:extLst>
              <a:ext uri="{FF2B5EF4-FFF2-40B4-BE49-F238E27FC236}">
                <a16:creationId xmlns:a16="http://schemas.microsoft.com/office/drawing/2014/main" id="{3A2C06C0-89E9-417D-B067-7BE25D6E4E25}"/>
              </a:ext>
            </a:extLst>
          </p:cNvPr>
          <p:cNvSpPr>
            <a:spLocks noChangeArrowheads="1"/>
          </p:cNvSpPr>
          <p:nvPr/>
        </p:nvSpPr>
        <p:spPr bwMode="auto">
          <a:xfrm>
            <a:off x="468313" y="5084763"/>
            <a:ext cx="44958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18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舒张压的高低主要反映外周阻力的大小。</a:t>
            </a:r>
            <a:endParaRPr lang="zh-CN" altLang="en-US" b="0" dirty="0">
              <a:latin typeface="微软雅黑" panose="020B0503020204020204" pitchFamily="34" charset="-122"/>
              <a:ea typeface="微软雅黑" panose="020B0503020204020204" pitchFamily="34" charset="-122"/>
            </a:endParaRPr>
          </a:p>
        </p:txBody>
      </p:sp>
      <p:sp>
        <p:nvSpPr>
          <p:cNvPr id="8208" name="Line 45">
            <a:extLst>
              <a:ext uri="{FF2B5EF4-FFF2-40B4-BE49-F238E27FC236}">
                <a16:creationId xmlns:a16="http://schemas.microsoft.com/office/drawing/2014/main" id="{351DC7BE-48C8-4D89-B694-1D3C8807FE22}"/>
              </a:ext>
            </a:extLst>
          </p:cNvPr>
          <p:cNvSpPr>
            <a:spLocks noChangeShapeType="1"/>
          </p:cNvSpPr>
          <p:nvPr/>
        </p:nvSpPr>
        <p:spPr bwMode="auto">
          <a:xfrm flipV="1">
            <a:off x="6470650" y="2997200"/>
            <a:ext cx="0" cy="431800"/>
          </a:xfrm>
          <a:prstGeom prst="line">
            <a:avLst/>
          </a:prstGeom>
          <a:noFill/>
          <a:ln w="762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15</a:t>
            </a:fld>
            <a:endParaRPr lang="en-US" altLang="zh-CN" sz="1400" b="0" dirty="0">
              <a:ea typeface="宋体" panose="02010600030101010101" pitchFamily="2" charset="-122"/>
            </a:endParaRPr>
          </a:p>
        </p:txBody>
      </p:sp>
      <p:sp>
        <p:nvSpPr>
          <p:cNvPr id="102402"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三缘</a:t>
            </a:r>
          </a:p>
        </p:txBody>
      </p:sp>
      <p:sp>
        <p:nvSpPr>
          <p:cNvPr id="102403" name="Rectangle 3"/>
          <p:cNvSpPr>
            <a:spLocks noGrp="1"/>
          </p:cNvSpPr>
          <p:nvPr>
            <p:ph type="body" sz="half" idx="1"/>
          </p:nvPr>
        </p:nvSpPr>
        <p:spPr>
          <a:xfrm>
            <a:off x="755650" y="2017713"/>
            <a:ext cx="4237038"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solidFill>
                  <a:srgbClr val="0000FF"/>
                </a:solidFill>
              </a:rPr>
              <a:t>心右缘</a:t>
            </a:r>
            <a:r>
              <a:rPr lang="zh-CN" altLang="en-US" dirty="0"/>
              <a:t>：垂直向下，由右心房构成</a:t>
            </a:r>
          </a:p>
          <a:p>
            <a:pPr eaLnBrk="1" hangingPunct="1">
              <a:buClr>
                <a:schemeClr val="folHlink"/>
              </a:buClr>
              <a:buSzPct val="60000"/>
              <a:buFont typeface="Wingdings" panose="05000000000000000000" pitchFamily="2" charset="2"/>
            </a:pPr>
            <a:r>
              <a:rPr lang="zh-CN" altLang="en-US" dirty="0">
                <a:solidFill>
                  <a:srgbClr val="0000FF"/>
                </a:solidFill>
              </a:rPr>
              <a:t>心左缘</a:t>
            </a:r>
            <a:r>
              <a:rPr lang="zh-CN" altLang="en-US" dirty="0"/>
              <a:t>：钝圆，由左心室构成</a:t>
            </a:r>
          </a:p>
          <a:p>
            <a:pPr eaLnBrk="1" hangingPunct="1">
              <a:buClr>
                <a:schemeClr val="folHlink"/>
              </a:buClr>
              <a:buSzPct val="60000"/>
              <a:buFont typeface="Wingdings" panose="05000000000000000000" pitchFamily="2" charset="2"/>
            </a:pPr>
            <a:r>
              <a:rPr lang="zh-CN" altLang="en-US" dirty="0">
                <a:solidFill>
                  <a:srgbClr val="0000FF"/>
                </a:solidFill>
              </a:rPr>
              <a:t>心下缘</a:t>
            </a:r>
            <a:r>
              <a:rPr lang="zh-CN" altLang="en-US" dirty="0"/>
              <a:t>：近水平位，由右心室和心尖构成</a:t>
            </a:r>
          </a:p>
        </p:txBody>
      </p:sp>
      <p:pic>
        <p:nvPicPr>
          <p:cNvPr id="102407" name="Picture 7" descr="心前面观"/>
          <p:cNvPicPr>
            <a:picLocks noChangeAspect="1"/>
          </p:cNvPicPr>
          <p:nvPr/>
        </p:nvPicPr>
        <p:blipFill>
          <a:blip r:embed="rId2">
            <a:lum bright="-6000" contrast="18000"/>
          </a:blip>
          <a:stretch>
            <a:fillRect/>
          </a:stretch>
        </p:blipFill>
        <p:spPr>
          <a:xfrm>
            <a:off x="5334000" y="1219200"/>
            <a:ext cx="3203575" cy="4495800"/>
          </a:xfrm>
          <a:prstGeom prst="rect">
            <a:avLst/>
          </a:prstGeom>
          <a:noFill/>
          <a:ln w="9525">
            <a:noFill/>
          </a:ln>
        </p:spPr>
      </p:pic>
      <p:sp>
        <p:nvSpPr>
          <p:cNvPr id="102408" name="Freeform 8"/>
          <p:cNvSpPr/>
          <p:nvPr/>
        </p:nvSpPr>
        <p:spPr>
          <a:xfrm>
            <a:off x="5484813" y="2781300"/>
            <a:ext cx="382587" cy="2376488"/>
          </a:xfrm>
          <a:custGeom>
            <a:avLst/>
            <a:gdLst>
              <a:gd name="txL" fmla="*/ 0 w 241"/>
              <a:gd name="txT" fmla="*/ 0 h 1497"/>
              <a:gd name="txR" fmla="*/ 241 w 241"/>
              <a:gd name="txB" fmla="*/ 1497 h 1497"/>
            </a:gdLst>
            <a:ahLst/>
            <a:cxnLst>
              <a:cxn ang="0">
                <a:pos x="2147483646" y="0"/>
              </a:cxn>
              <a:cxn ang="0">
                <a:pos x="2147483646" y="2147483646"/>
              </a:cxn>
              <a:cxn ang="0">
                <a:pos x="2147483646" y="2147483646"/>
              </a:cxn>
              <a:cxn ang="0">
                <a:pos x="2147483646" y="2147483646"/>
              </a:cxn>
              <a:cxn ang="0">
                <a:pos x="2147483646" y="2147483646"/>
              </a:cxn>
            </a:cxnLst>
            <a:rect l="txL" t="txT" r="txR" b="txB"/>
            <a:pathLst>
              <a:path w="241" h="1497">
                <a:moveTo>
                  <a:pt x="196" y="0"/>
                </a:moveTo>
                <a:cubicBezTo>
                  <a:pt x="188" y="57"/>
                  <a:pt x="181" y="114"/>
                  <a:pt x="151" y="227"/>
                </a:cubicBezTo>
                <a:cubicBezTo>
                  <a:pt x="121" y="340"/>
                  <a:pt x="30" y="529"/>
                  <a:pt x="15" y="680"/>
                </a:cubicBezTo>
                <a:cubicBezTo>
                  <a:pt x="0" y="831"/>
                  <a:pt x="22" y="998"/>
                  <a:pt x="60" y="1134"/>
                </a:cubicBezTo>
                <a:cubicBezTo>
                  <a:pt x="98" y="1270"/>
                  <a:pt x="169" y="1383"/>
                  <a:pt x="241" y="1497"/>
                </a:cubicBezTo>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02409" name="Freeform 9"/>
          <p:cNvSpPr/>
          <p:nvPr/>
        </p:nvSpPr>
        <p:spPr>
          <a:xfrm>
            <a:off x="7596188" y="2997200"/>
            <a:ext cx="863600" cy="2447925"/>
          </a:xfrm>
          <a:custGeom>
            <a:avLst/>
            <a:gdLst>
              <a:gd name="txL" fmla="*/ 0 w 544"/>
              <a:gd name="txT" fmla="*/ 0 h 1542"/>
              <a:gd name="txR" fmla="*/ 544 w 544"/>
              <a:gd name="txB" fmla="*/ 1542 h 1542"/>
            </a:gdLst>
            <a:ahLst/>
            <a:cxnLst>
              <a:cxn ang="0">
                <a:pos x="0" y="0"/>
              </a:cxn>
              <a:cxn ang="0">
                <a:pos x="2147483646" y="2147483646"/>
              </a:cxn>
              <a:cxn ang="0">
                <a:pos x="2147483646" y="2147483646"/>
              </a:cxn>
              <a:cxn ang="0">
                <a:pos x="2147483646" y="2147483646"/>
              </a:cxn>
              <a:cxn ang="0">
                <a:pos x="2147483646" y="2147483646"/>
              </a:cxn>
            </a:cxnLst>
            <a:rect l="txL" t="txT" r="txR" b="txB"/>
            <a:pathLst>
              <a:path w="544" h="1542">
                <a:moveTo>
                  <a:pt x="0" y="0"/>
                </a:moveTo>
                <a:cubicBezTo>
                  <a:pt x="94" y="125"/>
                  <a:pt x="189" y="250"/>
                  <a:pt x="272" y="363"/>
                </a:cubicBezTo>
                <a:cubicBezTo>
                  <a:pt x="355" y="476"/>
                  <a:pt x="454" y="536"/>
                  <a:pt x="499" y="680"/>
                </a:cubicBezTo>
                <a:cubicBezTo>
                  <a:pt x="544" y="824"/>
                  <a:pt x="544" y="1081"/>
                  <a:pt x="544" y="1225"/>
                </a:cubicBezTo>
                <a:cubicBezTo>
                  <a:pt x="544" y="1369"/>
                  <a:pt x="521" y="1455"/>
                  <a:pt x="499" y="1542"/>
                </a:cubicBezTo>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02411" name="Freeform 11"/>
          <p:cNvSpPr/>
          <p:nvPr/>
        </p:nvSpPr>
        <p:spPr>
          <a:xfrm>
            <a:off x="6011863" y="5229225"/>
            <a:ext cx="2305050" cy="431800"/>
          </a:xfrm>
          <a:custGeom>
            <a:avLst/>
            <a:gdLst>
              <a:gd name="txL" fmla="*/ 0 w 1452"/>
              <a:gd name="txT" fmla="*/ 0 h 272"/>
              <a:gd name="txR" fmla="*/ 1452 w 1452"/>
              <a:gd name="txB" fmla="*/ 272 h 272"/>
            </a:gdLst>
            <a:ahLst/>
            <a:cxnLst>
              <a:cxn ang="0">
                <a:pos x="0" y="0"/>
              </a:cxn>
              <a:cxn ang="0">
                <a:pos x="2147483646" y="2147483646"/>
              </a:cxn>
              <a:cxn ang="0">
                <a:pos x="2147483646" y="2147483646"/>
              </a:cxn>
              <a:cxn ang="0">
                <a:pos x="2147483646" y="2147483646"/>
              </a:cxn>
              <a:cxn ang="0">
                <a:pos x="2147483646" y="2147483646"/>
              </a:cxn>
            </a:cxnLst>
            <a:rect l="txL" t="txT" r="txR" b="txB"/>
            <a:pathLst>
              <a:path w="1452" h="272">
                <a:moveTo>
                  <a:pt x="0" y="0"/>
                </a:moveTo>
                <a:cubicBezTo>
                  <a:pt x="75" y="49"/>
                  <a:pt x="151" y="98"/>
                  <a:pt x="272" y="136"/>
                </a:cubicBezTo>
                <a:cubicBezTo>
                  <a:pt x="393" y="174"/>
                  <a:pt x="590" y="204"/>
                  <a:pt x="726" y="227"/>
                </a:cubicBezTo>
                <a:cubicBezTo>
                  <a:pt x="862" y="250"/>
                  <a:pt x="968" y="272"/>
                  <a:pt x="1089" y="272"/>
                </a:cubicBezTo>
                <a:cubicBezTo>
                  <a:pt x="1210" y="272"/>
                  <a:pt x="1331" y="249"/>
                  <a:pt x="1452" y="227"/>
                </a:cubicBezTo>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wipe(left)">
                                      <p:cBhvr>
                                        <p:cTn id="7" dur="500"/>
                                        <p:tgtEl>
                                          <p:spTgt spid="1024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07"/>
                                        </p:tgtEl>
                                        <p:attrNameLst>
                                          <p:attrName>style.visibility</p:attrName>
                                        </p:attrNameLst>
                                      </p:cBhvr>
                                      <p:to>
                                        <p:strVal val="visible"/>
                                      </p:to>
                                    </p:set>
                                    <p:animEffect transition="in" filter="blinds(horizontal)">
                                      <p:cBhvr>
                                        <p:cTn id="12" dur="500"/>
                                        <p:tgtEl>
                                          <p:spTgt spid="1024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03">
                                            <p:txEl>
                                              <p:pRg st="0" end="0"/>
                                            </p:txEl>
                                          </p:spTgt>
                                        </p:tgtEl>
                                        <p:attrNameLst>
                                          <p:attrName>style.visibility</p:attrName>
                                        </p:attrNameLst>
                                      </p:cBhvr>
                                      <p:to>
                                        <p:strVal val="visible"/>
                                      </p:to>
                                    </p:set>
                                    <p:animEffect transition="in" filter="wipe(left)">
                                      <p:cBhvr>
                                        <p:cTn id="17" dur="500"/>
                                        <p:tgtEl>
                                          <p:spTgt spid="10240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2408"/>
                                        </p:tgtEl>
                                        <p:attrNameLst>
                                          <p:attrName>style.visibility</p:attrName>
                                        </p:attrNameLst>
                                      </p:cBhvr>
                                      <p:to>
                                        <p:strVal val="visible"/>
                                      </p:to>
                                    </p:set>
                                    <p:animEffect transition="in" filter="wipe(up)">
                                      <p:cBhvr>
                                        <p:cTn id="22" dur="500"/>
                                        <p:tgtEl>
                                          <p:spTgt spid="1024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2403">
                                            <p:txEl>
                                              <p:pRg st="1" end="1"/>
                                            </p:txEl>
                                          </p:spTgt>
                                        </p:tgtEl>
                                        <p:attrNameLst>
                                          <p:attrName>style.visibility</p:attrName>
                                        </p:attrNameLst>
                                      </p:cBhvr>
                                      <p:to>
                                        <p:strVal val="visible"/>
                                      </p:to>
                                    </p:set>
                                    <p:animEffect transition="in" filter="wipe(left)">
                                      <p:cBhvr>
                                        <p:cTn id="27" dur="500"/>
                                        <p:tgtEl>
                                          <p:spTgt spid="10240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2409"/>
                                        </p:tgtEl>
                                        <p:attrNameLst>
                                          <p:attrName>style.visibility</p:attrName>
                                        </p:attrNameLst>
                                      </p:cBhvr>
                                      <p:to>
                                        <p:strVal val="visible"/>
                                      </p:to>
                                    </p:set>
                                    <p:animEffect transition="in" filter="wipe(up)">
                                      <p:cBhvr>
                                        <p:cTn id="32" dur="500"/>
                                        <p:tgtEl>
                                          <p:spTgt spid="10240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2403">
                                            <p:txEl>
                                              <p:pRg st="2" end="2"/>
                                            </p:txEl>
                                          </p:spTgt>
                                        </p:tgtEl>
                                        <p:attrNameLst>
                                          <p:attrName>style.visibility</p:attrName>
                                        </p:attrNameLst>
                                      </p:cBhvr>
                                      <p:to>
                                        <p:strVal val="visible"/>
                                      </p:to>
                                    </p:set>
                                    <p:animEffect transition="in" filter="wipe(left)">
                                      <p:cBhvr>
                                        <p:cTn id="37" dur="500"/>
                                        <p:tgtEl>
                                          <p:spTgt spid="10240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2411"/>
                                        </p:tgtEl>
                                        <p:attrNameLst>
                                          <p:attrName>style.visibility</p:attrName>
                                        </p:attrNameLst>
                                      </p:cBhvr>
                                      <p:to>
                                        <p:strVal val="visible"/>
                                      </p:to>
                                    </p:set>
                                    <p:animEffect transition="in" filter="wipe(left)">
                                      <p:cBhvr>
                                        <p:cTn id="42" dur="500"/>
                                        <p:tgtEl>
                                          <p:spTgt spid="102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P spid="10240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17BAB79F-BBB1-45BC-8FDB-35B1355D2315}"/>
              </a:ext>
            </a:extLst>
          </p:cNvPr>
          <p:cNvSpPr>
            <a:spLocks noChangeArrowheads="1"/>
          </p:cNvSpPr>
          <p:nvPr/>
        </p:nvSpPr>
        <p:spPr bwMode="auto">
          <a:xfrm>
            <a:off x="423863" y="382727"/>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黑体" panose="02010609060101010101" pitchFamily="49" charset="-122"/>
                <a:ea typeface="黑体" panose="02010609060101010101" pitchFamily="49" charset="-122"/>
              </a:rPr>
              <a:t> (4)</a:t>
            </a:r>
            <a:r>
              <a:rPr lang="zh-CN" altLang="en-US" dirty="0">
                <a:latin typeface="黑体" panose="02010609060101010101" pitchFamily="49" charset="-122"/>
                <a:ea typeface="黑体" panose="02010609060101010101" pitchFamily="49" charset="-122"/>
              </a:rPr>
              <a:t>主动脉和大动脉的顺应性</a:t>
            </a:r>
            <a:r>
              <a:rPr lang="zh-CN" altLang="en-US" dirty="0">
                <a:solidFill>
                  <a:schemeClr val="accent2"/>
                </a:solidFill>
                <a:latin typeface="黑体" panose="02010609060101010101" pitchFamily="49" charset="-122"/>
                <a:ea typeface="黑体" panose="02010609060101010101" pitchFamily="49" charset="-122"/>
              </a:rPr>
              <a:t>：</a:t>
            </a:r>
            <a:r>
              <a:rPr lang="zh-CN" altLang="en-US" sz="1100" b="0" dirty="0">
                <a:solidFill>
                  <a:srgbClr val="FF3399"/>
                </a:solidFill>
              </a:rPr>
              <a:t> </a:t>
            </a:r>
            <a:endParaRPr lang="zh-CN" altLang="en-US" b="0" dirty="0">
              <a:solidFill>
                <a:srgbClr val="FF3399"/>
              </a:solidFill>
            </a:endParaRPr>
          </a:p>
        </p:txBody>
      </p:sp>
      <p:grpSp>
        <p:nvGrpSpPr>
          <p:cNvPr id="9220" name="Group 6">
            <a:extLst>
              <a:ext uri="{FF2B5EF4-FFF2-40B4-BE49-F238E27FC236}">
                <a16:creationId xmlns:a16="http://schemas.microsoft.com/office/drawing/2014/main" id="{593C56FD-B31F-4F3C-8610-C613619DC39B}"/>
              </a:ext>
            </a:extLst>
          </p:cNvPr>
          <p:cNvGrpSpPr>
            <a:grpSpLocks/>
          </p:cNvGrpSpPr>
          <p:nvPr/>
        </p:nvGrpSpPr>
        <p:grpSpPr bwMode="auto">
          <a:xfrm>
            <a:off x="900113" y="908050"/>
            <a:ext cx="7162800" cy="1809750"/>
            <a:chOff x="576" y="576"/>
            <a:chExt cx="4512" cy="1140"/>
          </a:xfrm>
        </p:grpSpPr>
        <p:sp>
          <p:nvSpPr>
            <p:cNvPr id="9234" name="Rectangle 7">
              <a:extLst>
                <a:ext uri="{FF2B5EF4-FFF2-40B4-BE49-F238E27FC236}">
                  <a16:creationId xmlns:a16="http://schemas.microsoft.com/office/drawing/2014/main" id="{14E17CB8-F53F-480C-9C77-D7B2F613C9DE}"/>
                </a:ext>
              </a:extLst>
            </p:cNvPr>
            <p:cNvSpPr>
              <a:spLocks noChangeArrowheads="1"/>
            </p:cNvSpPr>
            <p:nvPr/>
          </p:nvSpPr>
          <p:spPr bwMode="auto">
            <a:xfrm>
              <a:off x="576" y="576"/>
              <a:ext cx="7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a:ea typeface="楷体_GB2312" pitchFamily="49" charset="-122"/>
                </a:rPr>
                <a:t> </a:t>
              </a:r>
              <a:r>
                <a:rPr lang="zh-CN" altLang="en-US">
                  <a:solidFill>
                    <a:schemeClr val="hlink"/>
                  </a:solidFill>
                  <a:ea typeface="楷体_GB2312" pitchFamily="49" charset="-122"/>
                </a:rPr>
                <a:t>顺应性</a:t>
              </a:r>
            </a:p>
          </p:txBody>
        </p:sp>
        <p:sp>
          <p:nvSpPr>
            <p:cNvPr id="9235" name="AutoShape 8">
              <a:extLst>
                <a:ext uri="{FF2B5EF4-FFF2-40B4-BE49-F238E27FC236}">
                  <a16:creationId xmlns:a16="http://schemas.microsoft.com/office/drawing/2014/main" id="{C6D1E5AD-4B04-46FB-8D63-F5C01EF13953}"/>
                </a:ext>
              </a:extLst>
            </p:cNvPr>
            <p:cNvSpPr>
              <a:spLocks noChangeArrowheads="1"/>
            </p:cNvSpPr>
            <p:nvPr/>
          </p:nvSpPr>
          <p:spPr bwMode="auto">
            <a:xfrm rot="-10739637">
              <a:off x="1296" y="612"/>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236" name="Group 9">
              <a:extLst>
                <a:ext uri="{FF2B5EF4-FFF2-40B4-BE49-F238E27FC236}">
                  <a16:creationId xmlns:a16="http://schemas.microsoft.com/office/drawing/2014/main" id="{311AC0CB-3C15-4AA0-9290-80962EB7F17B}"/>
                </a:ext>
              </a:extLst>
            </p:cNvPr>
            <p:cNvGrpSpPr>
              <a:grpSpLocks/>
            </p:cNvGrpSpPr>
            <p:nvPr/>
          </p:nvGrpSpPr>
          <p:grpSpPr bwMode="auto">
            <a:xfrm>
              <a:off x="912" y="852"/>
              <a:ext cx="192" cy="672"/>
              <a:chOff x="768" y="2304"/>
              <a:chExt cx="192" cy="672"/>
            </a:xfrm>
          </p:grpSpPr>
          <p:sp>
            <p:nvSpPr>
              <p:cNvPr id="9251" name="Line 10">
                <a:extLst>
                  <a:ext uri="{FF2B5EF4-FFF2-40B4-BE49-F238E27FC236}">
                    <a16:creationId xmlns:a16="http://schemas.microsoft.com/office/drawing/2014/main" id="{C8400078-4A4F-4962-8D6E-31A8BFB07EDA}"/>
                  </a:ext>
                </a:extLst>
              </p:cNvPr>
              <p:cNvSpPr>
                <a:spLocks noChangeShapeType="1"/>
              </p:cNvSpPr>
              <p:nvPr/>
            </p:nvSpPr>
            <p:spPr bwMode="auto">
              <a:xfrm>
                <a:off x="768" y="2304"/>
                <a:ext cx="0" cy="67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52" name="Line 11">
                <a:extLst>
                  <a:ext uri="{FF2B5EF4-FFF2-40B4-BE49-F238E27FC236}">
                    <a16:creationId xmlns:a16="http://schemas.microsoft.com/office/drawing/2014/main" id="{F6C615E7-D0AD-465F-9485-D0696F8BE87D}"/>
                  </a:ext>
                </a:extLst>
              </p:cNvPr>
              <p:cNvSpPr>
                <a:spLocks noChangeShapeType="1"/>
              </p:cNvSpPr>
              <p:nvPr/>
            </p:nvSpPr>
            <p:spPr bwMode="auto">
              <a:xfrm>
                <a:off x="768" y="2976"/>
                <a:ext cx="192"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9237" name="Rectangle 12">
              <a:extLst>
                <a:ext uri="{FF2B5EF4-FFF2-40B4-BE49-F238E27FC236}">
                  <a16:creationId xmlns:a16="http://schemas.microsoft.com/office/drawing/2014/main" id="{446C4698-5F9E-4D97-A0DC-EA2A3F704C8D}"/>
                </a:ext>
              </a:extLst>
            </p:cNvPr>
            <p:cNvSpPr>
              <a:spLocks noChangeArrowheads="1"/>
            </p:cNvSpPr>
            <p:nvPr/>
          </p:nvSpPr>
          <p:spPr bwMode="auto">
            <a:xfrm>
              <a:off x="1056" y="1380"/>
              <a:ext cx="2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心收缩期大动脉扩张能力</a:t>
              </a:r>
            </a:p>
          </p:txBody>
        </p:sp>
        <p:sp>
          <p:nvSpPr>
            <p:cNvPr id="9238" name="AutoShape 13">
              <a:extLst>
                <a:ext uri="{FF2B5EF4-FFF2-40B4-BE49-F238E27FC236}">
                  <a16:creationId xmlns:a16="http://schemas.microsoft.com/office/drawing/2014/main" id="{F51FDA44-9C38-47F1-8266-E572A0C58DF0}"/>
                </a:ext>
              </a:extLst>
            </p:cNvPr>
            <p:cNvSpPr>
              <a:spLocks noChangeArrowheads="1"/>
            </p:cNvSpPr>
            <p:nvPr/>
          </p:nvSpPr>
          <p:spPr bwMode="auto">
            <a:xfrm rot="-10739637">
              <a:off x="3264" y="1428"/>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39" name="Rectangle 14">
              <a:extLst>
                <a:ext uri="{FF2B5EF4-FFF2-40B4-BE49-F238E27FC236}">
                  <a16:creationId xmlns:a16="http://schemas.microsoft.com/office/drawing/2014/main" id="{0D9EB2EA-10FD-4B55-A40C-2D2053F3D73C}"/>
                </a:ext>
              </a:extLst>
            </p:cNvPr>
            <p:cNvSpPr>
              <a:spLocks noChangeArrowheads="1"/>
            </p:cNvSpPr>
            <p:nvPr/>
          </p:nvSpPr>
          <p:spPr bwMode="auto">
            <a:xfrm>
              <a:off x="1056" y="900"/>
              <a:ext cx="20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心舒张期弹性回缩能力</a:t>
              </a:r>
            </a:p>
          </p:txBody>
        </p:sp>
        <p:sp>
          <p:nvSpPr>
            <p:cNvPr id="9240" name="AutoShape 15">
              <a:extLst>
                <a:ext uri="{FF2B5EF4-FFF2-40B4-BE49-F238E27FC236}">
                  <a16:creationId xmlns:a16="http://schemas.microsoft.com/office/drawing/2014/main" id="{68A4C9BB-574F-40D0-BBD8-C4DBE4FDA411}"/>
                </a:ext>
              </a:extLst>
            </p:cNvPr>
            <p:cNvSpPr>
              <a:spLocks noChangeArrowheads="1"/>
            </p:cNvSpPr>
            <p:nvPr/>
          </p:nvSpPr>
          <p:spPr bwMode="auto">
            <a:xfrm rot="-10739637">
              <a:off x="3120" y="948"/>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41" name="Line 16">
              <a:extLst>
                <a:ext uri="{FF2B5EF4-FFF2-40B4-BE49-F238E27FC236}">
                  <a16:creationId xmlns:a16="http://schemas.microsoft.com/office/drawing/2014/main" id="{BAAFC12D-8ED5-4C50-94E1-894FF7ADF3C5}"/>
                </a:ext>
              </a:extLst>
            </p:cNvPr>
            <p:cNvSpPr>
              <a:spLocks noChangeShapeType="1"/>
            </p:cNvSpPr>
            <p:nvPr/>
          </p:nvSpPr>
          <p:spPr bwMode="auto">
            <a:xfrm flipV="1">
              <a:off x="1968" y="1140"/>
              <a:ext cx="0" cy="288"/>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42" name="Line 17">
              <a:extLst>
                <a:ext uri="{FF2B5EF4-FFF2-40B4-BE49-F238E27FC236}">
                  <a16:creationId xmlns:a16="http://schemas.microsoft.com/office/drawing/2014/main" id="{C9FAE296-127F-40EA-A09C-FFD05CF047FB}"/>
                </a:ext>
              </a:extLst>
            </p:cNvPr>
            <p:cNvSpPr>
              <a:spLocks noChangeShapeType="1"/>
            </p:cNvSpPr>
            <p:nvPr/>
          </p:nvSpPr>
          <p:spPr bwMode="auto">
            <a:xfrm>
              <a:off x="3264" y="1044"/>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43" name="Line 18">
              <a:extLst>
                <a:ext uri="{FF2B5EF4-FFF2-40B4-BE49-F238E27FC236}">
                  <a16:creationId xmlns:a16="http://schemas.microsoft.com/office/drawing/2014/main" id="{35295B19-8FE8-483B-9FCA-306AEEF56E00}"/>
                </a:ext>
              </a:extLst>
            </p:cNvPr>
            <p:cNvSpPr>
              <a:spLocks noChangeShapeType="1"/>
            </p:cNvSpPr>
            <p:nvPr/>
          </p:nvSpPr>
          <p:spPr bwMode="auto">
            <a:xfrm>
              <a:off x="3408" y="1572"/>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44" name="Rectangle 19">
              <a:extLst>
                <a:ext uri="{FF2B5EF4-FFF2-40B4-BE49-F238E27FC236}">
                  <a16:creationId xmlns:a16="http://schemas.microsoft.com/office/drawing/2014/main" id="{90A8715C-AA30-4FDF-AC0B-FC4D3A8281AA}"/>
                </a:ext>
              </a:extLst>
            </p:cNvPr>
            <p:cNvSpPr>
              <a:spLocks noChangeArrowheads="1"/>
            </p:cNvSpPr>
            <p:nvPr/>
          </p:nvSpPr>
          <p:spPr bwMode="auto">
            <a:xfrm>
              <a:off x="3552" y="900"/>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舒张压</a:t>
              </a:r>
            </a:p>
          </p:txBody>
        </p:sp>
        <p:sp>
          <p:nvSpPr>
            <p:cNvPr id="9245" name="Rectangle 20">
              <a:extLst>
                <a:ext uri="{FF2B5EF4-FFF2-40B4-BE49-F238E27FC236}">
                  <a16:creationId xmlns:a16="http://schemas.microsoft.com/office/drawing/2014/main" id="{9EAE2DF0-D42D-4C61-8C8D-50E8ED05C789}"/>
                </a:ext>
              </a:extLst>
            </p:cNvPr>
            <p:cNvSpPr>
              <a:spLocks noChangeArrowheads="1"/>
            </p:cNvSpPr>
            <p:nvPr/>
          </p:nvSpPr>
          <p:spPr bwMode="auto">
            <a:xfrm>
              <a:off x="3696" y="142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收缩压</a:t>
              </a:r>
            </a:p>
          </p:txBody>
        </p:sp>
        <p:sp>
          <p:nvSpPr>
            <p:cNvPr id="9246" name="AutoShape 21">
              <a:extLst>
                <a:ext uri="{FF2B5EF4-FFF2-40B4-BE49-F238E27FC236}">
                  <a16:creationId xmlns:a16="http://schemas.microsoft.com/office/drawing/2014/main" id="{A0BD99C9-0293-48FB-B5AD-9DBC2E2C9B71}"/>
                </a:ext>
              </a:extLst>
            </p:cNvPr>
            <p:cNvSpPr>
              <a:spLocks noChangeArrowheads="1"/>
            </p:cNvSpPr>
            <p:nvPr/>
          </p:nvSpPr>
          <p:spPr bwMode="auto">
            <a:xfrm>
              <a:off x="4320" y="1428"/>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47" name="AutoShape 22">
              <a:extLst>
                <a:ext uri="{FF2B5EF4-FFF2-40B4-BE49-F238E27FC236}">
                  <a16:creationId xmlns:a16="http://schemas.microsoft.com/office/drawing/2014/main" id="{2172C57D-98B5-4E59-80EB-7113283D333C}"/>
                </a:ext>
              </a:extLst>
            </p:cNvPr>
            <p:cNvSpPr>
              <a:spLocks noChangeArrowheads="1"/>
            </p:cNvSpPr>
            <p:nvPr/>
          </p:nvSpPr>
          <p:spPr bwMode="auto">
            <a:xfrm>
              <a:off x="4176" y="948"/>
              <a:ext cx="48" cy="240"/>
            </a:xfrm>
            <a:prstGeom prst="downArrow">
              <a:avLst>
                <a:gd name="adj1" fmla="val 50000"/>
                <a:gd name="adj2" fmla="val 1250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48" name="AutoShape 23">
              <a:extLst>
                <a:ext uri="{FF2B5EF4-FFF2-40B4-BE49-F238E27FC236}">
                  <a16:creationId xmlns:a16="http://schemas.microsoft.com/office/drawing/2014/main" id="{C9367640-9FFE-4B2B-876C-319E811F849A}"/>
                </a:ext>
              </a:extLst>
            </p:cNvPr>
            <p:cNvSpPr>
              <a:spLocks/>
            </p:cNvSpPr>
            <p:nvPr/>
          </p:nvSpPr>
          <p:spPr bwMode="auto">
            <a:xfrm>
              <a:off x="4464" y="1044"/>
              <a:ext cx="144" cy="528"/>
            </a:xfrm>
            <a:prstGeom prst="rightBrace">
              <a:avLst>
                <a:gd name="adj1" fmla="val 30556"/>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49" name="Text Box 24">
              <a:extLst>
                <a:ext uri="{FF2B5EF4-FFF2-40B4-BE49-F238E27FC236}">
                  <a16:creationId xmlns:a16="http://schemas.microsoft.com/office/drawing/2014/main" id="{2C4E0825-F0B9-4FF5-98ED-8BEE99A3C636}"/>
                </a:ext>
              </a:extLst>
            </p:cNvPr>
            <p:cNvSpPr txBox="1">
              <a:spLocks noChangeArrowheads="1"/>
            </p:cNvSpPr>
            <p:nvPr/>
          </p:nvSpPr>
          <p:spPr bwMode="auto">
            <a:xfrm>
              <a:off x="4560" y="1188"/>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ea typeface="楷体_GB2312" pitchFamily="49" charset="-122"/>
                </a:rPr>
                <a:t>脉压</a:t>
              </a:r>
            </a:p>
          </p:txBody>
        </p:sp>
        <p:sp>
          <p:nvSpPr>
            <p:cNvPr id="9250" name="AutoShape 25">
              <a:extLst>
                <a:ext uri="{FF2B5EF4-FFF2-40B4-BE49-F238E27FC236}">
                  <a16:creationId xmlns:a16="http://schemas.microsoft.com/office/drawing/2014/main" id="{9171CD5F-3712-4E6B-8DBC-A9652B595950}"/>
                </a:ext>
              </a:extLst>
            </p:cNvPr>
            <p:cNvSpPr>
              <a:spLocks noChangeArrowheads="1"/>
            </p:cNvSpPr>
            <p:nvPr/>
          </p:nvSpPr>
          <p:spPr bwMode="auto">
            <a:xfrm>
              <a:off x="4992" y="1188"/>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221" name="Rectangle 26">
            <a:extLst>
              <a:ext uri="{FF2B5EF4-FFF2-40B4-BE49-F238E27FC236}">
                <a16:creationId xmlns:a16="http://schemas.microsoft.com/office/drawing/2014/main" id="{5E43B11E-65E1-4282-B651-F632484C331D}"/>
              </a:ext>
            </a:extLst>
          </p:cNvPr>
          <p:cNvSpPr>
            <a:spLocks noChangeArrowheads="1"/>
          </p:cNvSpPr>
          <p:nvPr/>
        </p:nvSpPr>
        <p:spPr bwMode="auto">
          <a:xfrm>
            <a:off x="0" y="4581525"/>
            <a:ext cx="5508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A50021"/>
                </a:solidFill>
                <a:ea typeface="楷体_GB2312" pitchFamily="49" charset="-122"/>
              </a:rPr>
              <a:t> </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循环血量和血管系统容量的比例：</a:t>
            </a:r>
            <a:r>
              <a:rPr lang="zh-CN" altLang="en-US" sz="1100" b="0" dirty="0"/>
              <a:t> </a:t>
            </a:r>
            <a:endParaRPr lang="zh-CN" altLang="en-US" b="0" dirty="0"/>
          </a:p>
        </p:txBody>
      </p:sp>
      <p:grpSp>
        <p:nvGrpSpPr>
          <p:cNvPr id="9222" name="Group 27">
            <a:extLst>
              <a:ext uri="{FF2B5EF4-FFF2-40B4-BE49-F238E27FC236}">
                <a16:creationId xmlns:a16="http://schemas.microsoft.com/office/drawing/2014/main" id="{A0064944-12C7-4329-8E77-0040265306E3}"/>
              </a:ext>
            </a:extLst>
          </p:cNvPr>
          <p:cNvGrpSpPr>
            <a:grpSpLocks/>
          </p:cNvGrpSpPr>
          <p:nvPr/>
        </p:nvGrpSpPr>
        <p:grpSpPr bwMode="auto">
          <a:xfrm>
            <a:off x="971550" y="5300663"/>
            <a:ext cx="5791200" cy="990600"/>
            <a:chOff x="624" y="3216"/>
            <a:chExt cx="3648" cy="624"/>
          </a:xfrm>
        </p:grpSpPr>
        <p:sp>
          <p:nvSpPr>
            <p:cNvPr id="9225" name="Rectangle 28">
              <a:extLst>
                <a:ext uri="{FF2B5EF4-FFF2-40B4-BE49-F238E27FC236}">
                  <a16:creationId xmlns:a16="http://schemas.microsoft.com/office/drawing/2014/main" id="{BF0CD9AC-7B00-4F38-8C31-FE8CE183D179}"/>
                </a:ext>
              </a:extLst>
            </p:cNvPr>
            <p:cNvSpPr>
              <a:spLocks noChangeArrowheads="1"/>
            </p:cNvSpPr>
            <p:nvPr/>
          </p:nvSpPr>
          <p:spPr bwMode="auto">
            <a:xfrm>
              <a:off x="624" y="3216"/>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hlink"/>
                  </a:solidFill>
                  <a:ea typeface="楷体_GB2312" pitchFamily="49" charset="-122"/>
                </a:rPr>
                <a:t>循环血量</a:t>
              </a:r>
            </a:p>
          </p:txBody>
        </p:sp>
        <p:sp>
          <p:nvSpPr>
            <p:cNvPr id="9226" name="AutoShape 29">
              <a:extLst>
                <a:ext uri="{FF2B5EF4-FFF2-40B4-BE49-F238E27FC236}">
                  <a16:creationId xmlns:a16="http://schemas.microsoft.com/office/drawing/2014/main" id="{F19C4EF4-46C5-4E67-A1BC-55CE1BAD8428}"/>
                </a:ext>
              </a:extLst>
            </p:cNvPr>
            <p:cNvSpPr>
              <a:spLocks noChangeArrowheads="1"/>
            </p:cNvSpPr>
            <p:nvPr/>
          </p:nvSpPr>
          <p:spPr bwMode="auto">
            <a:xfrm rot="-10739637">
              <a:off x="1488" y="3264"/>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27" name="Line 30">
              <a:extLst>
                <a:ext uri="{FF2B5EF4-FFF2-40B4-BE49-F238E27FC236}">
                  <a16:creationId xmlns:a16="http://schemas.microsoft.com/office/drawing/2014/main" id="{1D63F8A7-206A-4AC0-AAD8-4D04829D2642}"/>
                </a:ext>
              </a:extLst>
            </p:cNvPr>
            <p:cNvSpPr>
              <a:spLocks noChangeShapeType="1"/>
            </p:cNvSpPr>
            <p:nvPr/>
          </p:nvSpPr>
          <p:spPr bwMode="auto">
            <a:xfrm>
              <a:off x="3552" y="3504"/>
              <a:ext cx="336"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28" name="Rectangle 31">
              <a:extLst>
                <a:ext uri="{FF2B5EF4-FFF2-40B4-BE49-F238E27FC236}">
                  <a16:creationId xmlns:a16="http://schemas.microsoft.com/office/drawing/2014/main" id="{A4ACF82B-51E6-4A15-AC07-FC548174050F}"/>
                </a:ext>
              </a:extLst>
            </p:cNvPr>
            <p:cNvSpPr>
              <a:spLocks noChangeArrowheads="1"/>
            </p:cNvSpPr>
            <p:nvPr/>
          </p:nvSpPr>
          <p:spPr bwMode="auto">
            <a:xfrm>
              <a:off x="624" y="3552"/>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hlink"/>
                  </a:solidFill>
                  <a:ea typeface="楷体_GB2312" pitchFamily="49" charset="-122"/>
                </a:rPr>
                <a:t>血管容量</a:t>
              </a:r>
            </a:p>
          </p:txBody>
        </p:sp>
        <p:sp>
          <p:nvSpPr>
            <p:cNvPr id="9229" name="AutoShape 32">
              <a:extLst>
                <a:ext uri="{FF2B5EF4-FFF2-40B4-BE49-F238E27FC236}">
                  <a16:creationId xmlns:a16="http://schemas.microsoft.com/office/drawing/2014/main" id="{970073C1-AEC3-44A2-AD4F-4B53636999A7}"/>
                </a:ext>
              </a:extLst>
            </p:cNvPr>
            <p:cNvSpPr>
              <a:spLocks noChangeArrowheads="1"/>
            </p:cNvSpPr>
            <p:nvPr/>
          </p:nvSpPr>
          <p:spPr bwMode="auto">
            <a:xfrm>
              <a:off x="1488" y="3552"/>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30" name="AutoShape 33">
              <a:extLst>
                <a:ext uri="{FF2B5EF4-FFF2-40B4-BE49-F238E27FC236}">
                  <a16:creationId xmlns:a16="http://schemas.microsoft.com/office/drawing/2014/main" id="{73F8C06E-0BB9-4344-8D2C-75FD242ED736}"/>
                </a:ext>
              </a:extLst>
            </p:cNvPr>
            <p:cNvSpPr>
              <a:spLocks/>
            </p:cNvSpPr>
            <p:nvPr/>
          </p:nvSpPr>
          <p:spPr bwMode="auto">
            <a:xfrm>
              <a:off x="1632" y="3312"/>
              <a:ext cx="144" cy="432"/>
            </a:xfrm>
            <a:prstGeom prst="rightBrace">
              <a:avLst>
                <a:gd name="adj1" fmla="val 2500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31" name="Rectangle 34">
              <a:extLst>
                <a:ext uri="{FF2B5EF4-FFF2-40B4-BE49-F238E27FC236}">
                  <a16:creationId xmlns:a16="http://schemas.microsoft.com/office/drawing/2014/main" id="{EDF8FDFE-CFF2-4F81-9D7D-D0A0B82AE9F8}"/>
                </a:ext>
              </a:extLst>
            </p:cNvPr>
            <p:cNvSpPr>
              <a:spLocks noChangeArrowheads="1"/>
            </p:cNvSpPr>
            <p:nvPr/>
          </p:nvSpPr>
          <p:spPr bwMode="auto">
            <a:xfrm>
              <a:off x="1776" y="3372"/>
              <a:ext cx="17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ea typeface="楷体_GB2312" pitchFamily="49" charset="-122"/>
                </a:rPr>
                <a:t>循环血量</a:t>
              </a:r>
              <a:r>
                <a:rPr lang="en-US" altLang="zh-CN">
                  <a:solidFill>
                    <a:schemeClr val="hlink"/>
                  </a:solidFill>
                  <a:ea typeface="楷体_GB2312" pitchFamily="49" charset="-122"/>
                </a:rPr>
                <a:t>&lt;</a:t>
              </a:r>
              <a:r>
                <a:rPr lang="zh-CN" altLang="en-US">
                  <a:ea typeface="楷体_GB2312" pitchFamily="49" charset="-122"/>
                </a:rPr>
                <a:t>血管容量</a:t>
              </a:r>
            </a:p>
          </p:txBody>
        </p:sp>
        <p:sp>
          <p:nvSpPr>
            <p:cNvPr id="9232" name="Text Box 35">
              <a:extLst>
                <a:ext uri="{FF2B5EF4-FFF2-40B4-BE49-F238E27FC236}">
                  <a16:creationId xmlns:a16="http://schemas.microsoft.com/office/drawing/2014/main" id="{9A464087-1A8C-4A98-9A89-40E6A3170146}"/>
                </a:ext>
              </a:extLst>
            </p:cNvPr>
            <p:cNvSpPr txBox="1">
              <a:spLocks noChangeArrowheads="1"/>
            </p:cNvSpPr>
            <p:nvPr/>
          </p:nvSpPr>
          <p:spPr bwMode="auto">
            <a:xfrm>
              <a:off x="3840" y="336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ea typeface="楷体_GB2312" pitchFamily="49" charset="-122"/>
                </a:rPr>
                <a:t>BP</a:t>
              </a:r>
            </a:p>
          </p:txBody>
        </p:sp>
        <p:sp>
          <p:nvSpPr>
            <p:cNvPr id="9233" name="AutoShape 36">
              <a:extLst>
                <a:ext uri="{FF2B5EF4-FFF2-40B4-BE49-F238E27FC236}">
                  <a16:creationId xmlns:a16="http://schemas.microsoft.com/office/drawing/2014/main" id="{BAD0F477-43F7-4C52-B1AC-E8C55A21EDEB}"/>
                </a:ext>
              </a:extLst>
            </p:cNvPr>
            <p:cNvSpPr>
              <a:spLocks noChangeArrowheads="1"/>
            </p:cNvSpPr>
            <p:nvPr/>
          </p:nvSpPr>
          <p:spPr bwMode="auto">
            <a:xfrm rot="-10739637">
              <a:off x="4176" y="3408"/>
              <a:ext cx="96" cy="240"/>
            </a:xfrm>
            <a:prstGeom prst="up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223" name="Rectangle 38">
            <a:extLst>
              <a:ext uri="{FF2B5EF4-FFF2-40B4-BE49-F238E27FC236}">
                <a16:creationId xmlns:a16="http://schemas.microsoft.com/office/drawing/2014/main" id="{2D0631FF-6D1E-4047-B796-1B0DB5E24DBC}"/>
              </a:ext>
            </a:extLst>
          </p:cNvPr>
          <p:cNvSpPr>
            <a:spLocks noChangeArrowheads="1"/>
          </p:cNvSpPr>
          <p:nvPr/>
        </p:nvSpPr>
        <p:spPr bwMode="auto">
          <a:xfrm>
            <a:off x="755650" y="3068638"/>
            <a:ext cx="45354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dirty="0">
                <a:solidFill>
                  <a:srgbClr val="FF66FF"/>
                </a:solidFill>
                <a:ea typeface="楷体_GB2312" pitchFamily="49" charset="-122"/>
              </a:rPr>
              <a:t>●</a:t>
            </a:r>
            <a:r>
              <a:rPr lang="zh-CN" altLang="en-US" dirty="0">
                <a:ea typeface="楷体_GB2312" pitchFamily="49" charset="-122"/>
              </a:rPr>
              <a:t>脉压的高低主要反映</a:t>
            </a:r>
            <a:r>
              <a:rPr lang="zh-CN" altLang="en-US" dirty="0">
                <a:solidFill>
                  <a:srgbClr val="FF0066"/>
                </a:solidFill>
                <a:ea typeface="楷体_GB2312" pitchFamily="49" charset="-122"/>
              </a:rPr>
              <a:t>大血管壁</a:t>
            </a:r>
            <a:r>
              <a:rPr lang="zh-CN" altLang="en-US" dirty="0">
                <a:ea typeface="楷体_GB2312" pitchFamily="49" charset="-122"/>
              </a:rPr>
              <a:t>的弹性。</a:t>
            </a:r>
            <a:endParaRPr lang="zh-CN" altLang="en-US" b="0" dirty="0"/>
          </a:p>
        </p:txBody>
      </p:sp>
      <p:graphicFrame>
        <p:nvGraphicFramePr>
          <p:cNvPr id="9218" name="Object 39">
            <a:extLst>
              <a:ext uri="{FF2B5EF4-FFF2-40B4-BE49-F238E27FC236}">
                <a16:creationId xmlns:a16="http://schemas.microsoft.com/office/drawing/2014/main" id="{932C260D-73D1-4AA5-8643-21645B2626B8}"/>
              </a:ext>
            </a:extLst>
          </p:cNvPr>
          <p:cNvGraphicFramePr>
            <a:graphicFrameLocks noChangeAspect="1"/>
          </p:cNvGraphicFramePr>
          <p:nvPr/>
        </p:nvGraphicFramePr>
        <p:xfrm>
          <a:off x="5364163" y="2708275"/>
          <a:ext cx="3419475" cy="2647950"/>
        </p:xfrm>
        <a:graphic>
          <a:graphicData uri="http://schemas.openxmlformats.org/presentationml/2006/ole">
            <mc:AlternateContent xmlns:mc="http://schemas.openxmlformats.org/markup-compatibility/2006">
              <mc:Choice xmlns:v="urn:schemas-microsoft-com:vml" Requires="v">
                <p:oleObj name="Image" r:id="rId2" imgW="3657143" imgH="2831746" progId="Photoshop.Image.9">
                  <p:embed/>
                </p:oleObj>
              </mc:Choice>
              <mc:Fallback>
                <p:oleObj name="Image" r:id="rId2" imgW="3657143" imgH="2831746" progId="Photoshop.Image.9">
                  <p:embed/>
                  <p:pic>
                    <p:nvPicPr>
                      <p:cNvPr id="9218" name="Object 39">
                        <a:extLst>
                          <a:ext uri="{FF2B5EF4-FFF2-40B4-BE49-F238E27FC236}">
                            <a16:creationId xmlns:a16="http://schemas.microsoft.com/office/drawing/2014/main" id="{932C260D-73D1-4AA5-8643-21645B262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2708275"/>
                        <a:ext cx="34194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4" name="TextBox 35">
            <a:extLst>
              <a:ext uri="{FF2B5EF4-FFF2-40B4-BE49-F238E27FC236}">
                <a16:creationId xmlns:a16="http://schemas.microsoft.com/office/drawing/2014/main" id="{8F5791C8-5566-4DC0-A8A7-F5850CA01C4C}"/>
              </a:ext>
            </a:extLst>
          </p:cNvPr>
          <p:cNvSpPr txBox="1">
            <a:spLocks noChangeArrowheads="1"/>
          </p:cNvSpPr>
          <p:nvPr/>
        </p:nvSpPr>
        <p:spPr bwMode="auto">
          <a:xfrm>
            <a:off x="4929188" y="428625"/>
            <a:ext cx="392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t>动脉粥样硬化，顺应性降低</a:t>
            </a:r>
          </a:p>
        </p:txBody>
      </p:sp>
    </p:spTree>
  </p:cSld>
  <p:clrMapOvr>
    <a:masterClrMapping/>
  </p:clrMapOvr>
  <p:transition advClick="0"/>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181" name="Group 85">
            <a:extLst>
              <a:ext uri="{FF2B5EF4-FFF2-40B4-BE49-F238E27FC236}">
                <a16:creationId xmlns:a16="http://schemas.microsoft.com/office/drawing/2014/main" id="{7834F2DD-F29E-43FE-BEC6-916C7A7EB6EC}"/>
              </a:ext>
            </a:extLst>
          </p:cNvPr>
          <p:cNvGraphicFramePr>
            <a:graphicFrameLocks noGrp="1"/>
          </p:cNvGraphicFramePr>
          <p:nvPr>
            <p:extLst>
              <p:ext uri="{D42A27DB-BD31-4B8C-83A1-F6EECF244321}">
                <p14:modId xmlns:p14="http://schemas.microsoft.com/office/powerpoint/2010/main" val="4092361141"/>
              </p:ext>
            </p:extLst>
          </p:nvPr>
        </p:nvGraphicFramePr>
        <p:xfrm>
          <a:off x="900113" y="1412875"/>
          <a:ext cx="7272337" cy="3819759"/>
        </p:xfrm>
        <a:graphic>
          <a:graphicData uri="http://schemas.openxmlformats.org/drawingml/2006/table">
            <a:tbl>
              <a:tblPr/>
              <a:tblGrid>
                <a:gridCol w="2306637">
                  <a:extLst>
                    <a:ext uri="{9D8B030D-6E8A-4147-A177-3AD203B41FA5}">
                      <a16:colId xmlns:a16="http://schemas.microsoft.com/office/drawing/2014/main" val="20000"/>
                    </a:ext>
                  </a:extLst>
                </a:gridCol>
                <a:gridCol w="1646238">
                  <a:extLst>
                    <a:ext uri="{9D8B030D-6E8A-4147-A177-3AD203B41FA5}">
                      <a16:colId xmlns:a16="http://schemas.microsoft.com/office/drawing/2014/main" val="20001"/>
                    </a:ext>
                  </a:extLst>
                </a:gridCol>
                <a:gridCol w="1563687">
                  <a:extLst>
                    <a:ext uri="{9D8B030D-6E8A-4147-A177-3AD203B41FA5}">
                      <a16:colId xmlns:a16="http://schemas.microsoft.com/office/drawing/2014/main" val="20002"/>
                    </a:ext>
                  </a:extLst>
                </a:gridCol>
                <a:gridCol w="1755775">
                  <a:extLst>
                    <a:ext uri="{9D8B030D-6E8A-4147-A177-3AD203B41FA5}">
                      <a16:colId xmlns:a16="http://schemas.microsoft.com/office/drawing/2014/main" val="20003"/>
                    </a:ext>
                  </a:extLst>
                </a:gridCol>
              </a:tblGrid>
              <a:tr h="57614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收缩压</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舒张压</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脉压</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0"/>
                  </a:ext>
                </a:extLst>
              </a:tr>
              <a:tr h="6428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搏出量↑</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571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外周阻力↑</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777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心  率↑</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697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大血管壁弹性↓</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folHlink"/>
                          </a:solidFill>
                          <a:effectLst/>
                          <a:latin typeface="微软雅黑" panose="020B0503020204020204" pitchFamily="34" charset="-122"/>
                          <a:ea typeface="微软雅黑" panose="020B0503020204020204" pitchFamily="34"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a:t>
                      </a:r>
                      <a:r>
                        <a:rPr kumimoji="1" lang="zh-CN" altLang="en-US"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老年人</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8959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循环血量</a:t>
                      </a:r>
                      <a:r>
                        <a:rPr kumimoji="1" lang="en-US" altLang="zh-CN"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血管容积↓</a:t>
                      </a:r>
                    </a:p>
                  </a:txBody>
                  <a:tcPr marT="45711" marB="4571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folHlink"/>
                          </a:solidFill>
                          <a:effectLst/>
                          <a:latin typeface="微软雅黑" panose="020B0503020204020204" pitchFamily="34" charset="-122"/>
                          <a:ea typeface="微软雅黑" panose="020B0503020204020204" pitchFamily="34" charset="-122"/>
                        </a:rPr>
                        <a:t>↓</a:t>
                      </a:r>
                    </a:p>
                  </a:txBody>
                  <a:tcPr marT="45711" marB="4571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42023" name="Text Box 72">
            <a:extLst>
              <a:ext uri="{FF2B5EF4-FFF2-40B4-BE49-F238E27FC236}">
                <a16:creationId xmlns:a16="http://schemas.microsoft.com/office/drawing/2014/main" id="{F5694B2E-9ED0-47D9-B008-72A35EA1A1AB}"/>
              </a:ext>
            </a:extLst>
          </p:cNvPr>
          <p:cNvSpPr txBox="1">
            <a:spLocks noChangeArrowheads="1"/>
          </p:cNvSpPr>
          <p:nvPr/>
        </p:nvSpPr>
        <p:spPr bwMode="auto">
          <a:xfrm>
            <a:off x="1908175" y="476250"/>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a:solidFill>
                <a:srgbClr val="FF0000"/>
              </a:solidFill>
            </a:endParaRPr>
          </a:p>
        </p:txBody>
      </p:sp>
      <p:sp>
        <p:nvSpPr>
          <p:cNvPr id="42024" name="Text Box 73">
            <a:extLst>
              <a:ext uri="{FF2B5EF4-FFF2-40B4-BE49-F238E27FC236}">
                <a16:creationId xmlns:a16="http://schemas.microsoft.com/office/drawing/2014/main" id="{66B33D30-0A49-42FE-8BF0-B793EE81748C}"/>
              </a:ext>
            </a:extLst>
          </p:cNvPr>
          <p:cNvSpPr txBox="1">
            <a:spLocks noChangeArrowheads="1"/>
          </p:cNvSpPr>
          <p:nvPr/>
        </p:nvSpPr>
        <p:spPr bwMode="auto">
          <a:xfrm>
            <a:off x="2843213" y="765175"/>
            <a:ext cx="2941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ea typeface="楷体_GB2312" pitchFamily="49" charset="-122"/>
              </a:rPr>
              <a:t>影响动脉血压的因素</a:t>
            </a:r>
          </a:p>
        </p:txBody>
      </p:sp>
    </p:spTree>
  </p:cSld>
  <p:clrMapOvr>
    <a:masterClrMapping/>
  </p:clrMapOvr>
  <p:transition advClick="0"/>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73E2C9E9-78FA-4AA3-B209-AC98FCEA6A7A}"/>
              </a:ext>
            </a:extLst>
          </p:cNvPr>
          <p:cNvSpPr>
            <a:spLocks noChangeArrowheads="1"/>
          </p:cNvSpPr>
          <p:nvPr/>
        </p:nvSpPr>
        <p:spPr bwMode="auto">
          <a:xfrm>
            <a:off x="411934" y="370200"/>
            <a:ext cx="8732066" cy="392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二</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动脉脉搏 </a:t>
            </a:r>
            <a:r>
              <a:rPr lang="en-US" altLang="zh-CN" sz="2800" dirty="0">
                <a:latin typeface="微软雅黑" panose="020B0503020204020204" pitchFamily="34" charset="-122"/>
                <a:ea typeface="微软雅黑" panose="020B0503020204020204" pitchFamily="34" charset="-122"/>
              </a:rPr>
              <a:t>(arterial pulse</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C00000"/>
                </a:solidFill>
                <a:latin typeface="微软雅黑" panose="020B0503020204020204" pitchFamily="34" charset="-122"/>
                <a:ea typeface="微软雅黑" panose="020B0503020204020204" pitchFamily="34" charset="-122"/>
              </a:rPr>
              <a:t>了解</a:t>
            </a:r>
            <a:r>
              <a:rPr lang="en-US" altLang="zh-CN" sz="2800" dirty="0">
                <a:solidFill>
                  <a:srgbClr val="C00000"/>
                </a:solidFill>
                <a:latin typeface="微软雅黑" panose="020B0503020204020204" pitchFamily="34" charset="-122"/>
                <a:ea typeface="微软雅黑" panose="020B0503020204020204" pitchFamily="34" charset="-122"/>
              </a:rPr>
              <a:t>) </a:t>
            </a:r>
          </a:p>
          <a:p>
            <a:pPr eaLnBrk="1" hangingPunct="1">
              <a:lnSpc>
                <a:spcPct val="110000"/>
              </a:lnSpc>
            </a:pPr>
            <a:r>
              <a:rPr lang="en-US" altLang="zh-CN" sz="2200" dirty="0">
                <a:solidFill>
                  <a:srgbClr val="000000"/>
                </a:solidFill>
                <a:latin typeface="微软雅黑" panose="020B0503020204020204" pitchFamily="34" charset="-122"/>
                <a:ea typeface="微软雅黑" panose="020B0503020204020204" pitchFamily="34" charset="-122"/>
              </a:rPr>
              <a:t> </a:t>
            </a:r>
            <a:r>
              <a:rPr lang="zh-CN" altLang="en-US" sz="2200" dirty="0">
                <a:solidFill>
                  <a:srgbClr val="FF3399"/>
                </a:solidFill>
                <a:latin typeface="微软雅黑" panose="020B0503020204020204" pitchFamily="34" charset="-122"/>
                <a:ea typeface="微软雅黑" panose="020B0503020204020204" pitchFamily="34" charset="-122"/>
              </a:rPr>
              <a:t>动脉脉搏：</a:t>
            </a:r>
            <a:r>
              <a:rPr lang="zh-CN" altLang="en-US" sz="2200" dirty="0">
                <a:solidFill>
                  <a:srgbClr val="000000"/>
                </a:solidFill>
                <a:latin typeface="微软雅黑" panose="020B0503020204020204" pitchFamily="34" charset="-122"/>
                <a:ea typeface="微软雅黑" panose="020B0503020204020204" pitchFamily="34" charset="-122"/>
              </a:rPr>
              <a:t>在每个心动周期中，动脉内的压力发生周期性的波动所引起动脉血管发生的搏动。用脉搏描记仪记录得到的人体浅表动脉搏动的脉搏波形图称为</a:t>
            </a:r>
            <a:r>
              <a:rPr lang="zh-CN" altLang="en-US" sz="2200" dirty="0">
                <a:solidFill>
                  <a:srgbClr val="FF3399"/>
                </a:solidFill>
                <a:latin typeface="微软雅黑" panose="020B0503020204020204" pitchFamily="34" charset="-122"/>
                <a:ea typeface="微软雅黑" panose="020B0503020204020204" pitchFamily="34" charset="-122"/>
              </a:rPr>
              <a:t>脉搏图</a:t>
            </a:r>
            <a:r>
              <a:rPr lang="zh-CN" altLang="en-US" sz="2200" dirty="0">
                <a:solidFill>
                  <a:srgbClr val="000000"/>
                </a:solidFill>
                <a:latin typeface="微软雅黑" panose="020B0503020204020204" pitchFamily="34" charset="-122"/>
                <a:ea typeface="微软雅黑" panose="020B0503020204020204" pitchFamily="34" charset="-122"/>
              </a:rPr>
              <a:t>。</a:t>
            </a:r>
          </a:p>
          <a:p>
            <a:pPr eaLnBrk="1" hangingPunct="1">
              <a:lnSpc>
                <a:spcPct val="110000"/>
              </a:lnSpc>
            </a:pPr>
            <a:r>
              <a:rPr lang="en-US" altLang="zh-CN"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动脉脉搏的波形 </a:t>
            </a:r>
          </a:p>
          <a:p>
            <a:pPr eaLnBrk="1" hangingPunct="1">
              <a:lnSpc>
                <a:spcPct val="110000"/>
              </a:lnSpc>
            </a:pPr>
            <a:r>
              <a:rPr lang="zh-CN" altLang="en-US" sz="2200" dirty="0">
                <a:solidFill>
                  <a:srgbClr val="A50021"/>
                </a:solidFill>
                <a:latin typeface="微软雅黑" panose="020B0503020204020204" pitchFamily="34" charset="-122"/>
                <a:ea typeface="微软雅黑" panose="020B0503020204020204" pitchFamily="34" charset="-122"/>
              </a:rPr>
              <a:t>  </a:t>
            </a:r>
            <a:r>
              <a:rPr lang="en-US" altLang="zh-CN" sz="2200" dirty="0">
                <a:solidFill>
                  <a:srgbClr val="FF3399"/>
                </a:solidFill>
                <a:latin typeface="微软雅黑" panose="020B0503020204020204" pitchFamily="34" charset="-122"/>
                <a:ea typeface="微软雅黑" panose="020B0503020204020204" pitchFamily="34" charset="-122"/>
              </a:rPr>
              <a:t>(1)</a:t>
            </a:r>
            <a:r>
              <a:rPr lang="zh-CN" altLang="en-US" sz="2200" dirty="0">
                <a:solidFill>
                  <a:srgbClr val="FF3399"/>
                </a:solidFill>
                <a:latin typeface="微软雅黑" panose="020B0503020204020204" pitchFamily="34" charset="-122"/>
                <a:ea typeface="微软雅黑" panose="020B0503020204020204" pitchFamily="34" charset="-122"/>
              </a:rPr>
              <a:t>上升支：</a:t>
            </a:r>
            <a:r>
              <a:rPr lang="zh-CN" altLang="en-US" sz="2200" dirty="0">
                <a:solidFill>
                  <a:srgbClr val="000000"/>
                </a:solidFill>
                <a:latin typeface="微软雅黑" panose="020B0503020204020204" pitchFamily="34" charset="-122"/>
                <a:ea typeface="微软雅黑" panose="020B0503020204020204" pitchFamily="34" charset="-122"/>
              </a:rPr>
              <a:t>心室快速射血期，动脉血压迅速上升，管壁被扩张所形成。斜率和幅度受</a:t>
            </a:r>
            <a:r>
              <a:rPr lang="zh-CN" altLang="en-US" sz="2200" dirty="0">
                <a:solidFill>
                  <a:srgbClr val="FF3399"/>
                </a:solidFill>
                <a:latin typeface="微软雅黑" panose="020B0503020204020204" pitchFamily="34" charset="-122"/>
                <a:ea typeface="微软雅黑" panose="020B0503020204020204" pitchFamily="34" charset="-122"/>
              </a:rPr>
              <a:t>射血速度、心输出量</a:t>
            </a:r>
            <a:r>
              <a:rPr lang="zh-CN" altLang="en-US" sz="2200" dirty="0">
                <a:solidFill>
                  <a:srgbClr val="000000"/>
                </a:solidFill>
                <a:latin typeface="微软雅黑" panose="020B0503020204020204" pitchFamily="34" charset="-122"/>
                <a:ea typeface="微软雅黑" panose="020B0503020204020204" pitchFamily="34" charset="-122"/>
              </a:rPr>
              <a:t>以及</a:t>
            </a:r>
            <a:r>
              <a:rPr lang="zh-CN" altLang="en-US" sz="2200" dirty="0">
                <a:solidFill>
                  <a:srgbClr val="FF3399"/>
                </a:solidFill>
                <a:latin typeface="微软雅黑" panose="020B0503020204020204" pitchFamily="34" charset="-122"/>
                <a:ea typeface="微软雅黑" panose="020B0503020204020204" pitchFamily="34" charset="-122"/>
              </a:rPr>
              <a:t>射血所遇的阻力</a:t>
            </a:r>
            <a:r>
              <a:rPr lang="zh-CN" altLang="en-US" sz="2200" dirty="0">
                <a:solidFill>
                  <a:srgbClr val="000000"/>
                </a:solidFill>
                <a:latin typeface="微软雅黑" panose="020B0503020204020204" pitchFamily="34" charset="-122"/>
                <a:ea typeface="微软雅黑" panose="020B0503020204020204" pitchFamily="34" charset="-122"/>
              </a:rPr>
              <a:t>的影响。</a:t>
            </a:r>
          </a:p>
          <a:p>
            <a:pPr eaLnBrk="1" hangingPunct="1">
              <a:lnSpc>
                <a:spcPct val="110000"/>
              </a:lnSpc>
            </a:pPr>
            <a:r>
              <a:rPr lang="zh-CN" altLang="en-US" sz="2200" dirty="0">
                <a:solidFill>
                  <a:srgbClr val="A50021"/>
                </a:solidFill>
                <a:latin typeface="微软雅黑" panose="020B0503020204020204" pitchFamily="34" charset="-122"/>
                <a:ea typeface="微软雅黑" panose="020B0503020204020204" pitchFamily="34" charset="-122"/>
              </a:rPr>
              <a:t>  </a:t>
            </a:r>
            <a:r>
              <a:rPr lang="en-US" altLang="zh-CN" sz="2200" dirty="0">
                <a:solidFill>
                  <a:srgbClr val="FF3399"/>
                </a:solidFill>
                <a:latin typeface="微软雅黑" panose="020B0503020204020204" pitchFamily="34" charset="-122"/>
                <a:ea typeface="微软雅黑" panose="020B0503020204020204" pitchFamily="34" charset="-122"/>
              </a:rPr>
              <a:t>(2)</a:t>
            </a:r>
            <a:r>
              <a:rPr lang="zh-CN" altLang="en-US" sz="2200" dirty="0">
                <a:solidFill>
                  <a:srgbClr val="FF3399"/>
                </a:solidFill>
                <a:latin typeface="微软雅黑" panose="020B0503020204020204" pitchFamily="34" charset="-122"/>
                <a:ea typeface="微软雅黑" panose="020B0503020204020204" pitchFamily="34" charset="-122"/>
              </a:rPr>
              <a:t>下降支：</a:t>
            </a:r>
            <a:r>
              <a:rPr lang="zh-CN" altLang="en-US" sz="2200" dirty="0">
                <a:solidFill>
                  <a:srgbClr val="000000"/>
                </a:solidFill>
                <a:latin typeface="微软雅黑" panose="020B0503020204020204" pitchFamily="34" charset="-122"/>
                <a:ea typeface="微软雅黑" panose="020B0503020204020204" pitchFamily="34" charset="-122"/>
              </a:rPr>
              <a:t>减慢射血期，射血速度减慢，动脉血压降低，形成脉搏波下降支的前段。心室舒张，动脉血压继续下降，形成下降支的其余部分。 </a:t>
            </a:r>
            <a:r>
              <a:rPr lang="zh-CN" altLang="en-US" sz="2200" dirty="0">
                <a:solidFill>
                  <a:srgbClr val="A50021"/>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rPr>
              <a:t> </a:t>
            </a:r>
          </a:p>
        </p:txBody>
      </p:sp>
      <p:sp>
        <p:nvSpPr>
          <p:cNvPr id="10244" name="Rectangle 4">
            <a:extLst>
              <a:ext uri="{FF2B5EF4-FFF2-40B4-BE49-F238E27FC236}">
                <a16:creationId xmlns:a16="http://schemas.microsoft.com/office/drawing/2014/main" id="{457087BF-CB4F-4227-832E-021C17F3DFC9}"/>
              </a:ext>
            </a:extLst>
          </p:cNvPr>
          <p:cNvSpPr>
            <a:spLocks noChangeArrowheads="1"/>
          </p:cNvSpPr>
          <p:nvPr/>
        </p:nvSpPr>
        <p:spPr bwMode="auto">
          <a:xfrm>
            <a:off x="457200" y="1524000"/>
            <a:ext cx="81534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a:solidFill>
                  <a:srgbClr val="FF3399"/>
                </a:solidFill>
                <a:ea typeface="楷体_GB2312" pitchFamily="49" charset="-122"/>
              </a:rPr>
              <a:t>   </a:t>
            </a:r>
            <a:endParaRPr lang="en-US" altLang="zh-CN">
              <a:solidFill>
                <a:srgbClr val="000000"/>
              </a:solidFill>
              <a:ea typeface="楷体_GB2312" pitchFamily="49" charset="-122"/>
            </a:endParaRPr>
          </a:p>
        </p:txBody>
      </p:sp>
      <p:grpSp>
        <p:nvGrpSpPr>
          <p:cNvPr id="10245" name="Group 5">
            <a:extLst>
              <a:ext uri="{FF2B5EF4-FFF2-40B4-BE49-F238E27FC236}">
                <a16:creationId xmlns:a16="http://schemas.microsoft.com/office/drawing/2014/main" id="{0D679FCE-2D4B-4197-8F49-9C6B850E704C}"/>
              </a:ext>
            </a:extLst>
          </p:cNvPr>
          <p:cNvGrpSpPr>
            <a:grpSpLocks/>
          </p:cNvGrpSpPr>
          <p:nvPr/>
        </p:nvGrpSpPr>
        <p:grpSpPr bwMode="auto">
          <a:xfrm>
            <a:off x="4572000" y="4292600"/>
            <a:ext cx="4343400" cy="2120900"/>
            <a:chOff x="2736" y="2880"/>
            <a:chExt cx="2736" cy="1124"/>
          </a:xfrm>
        </p:grpSpPr>
        <p:graphicFrame>
          <p:nvGraphicFramePr>
            <p:cNvPr id="10242" name="Object 6">
              <a:extLst>
                <a:ext uri="{FF2B5EF4-FFF2-40B4-BE49-F238E27FC236}">
                  <a16:creationId xmlns:a16="http://schemas.microsoft.com/office/drawing/2014/main" id="{978A1A55-79F3-4E4F-9B6D-DF40E1CE46CC}"/>
                </a:ext>
              </a:extLst>
            </p:cNvPr>
            <p:cNvGraphicFramePr>
              <a:graphicFrameLocks noChangeAspect="1"/>
            </p:cNvGraphicFramePr>
            <p:nvPr/>
          </p:nvGraphicFramePr>
          <p:xfrm>
            <a:off x="2736" y="2880"/>
            <a:ext cx="2736" cy="1099"/>
          </p:xfrm>
          <a:graphic>
            <a:graphicData uri="http://schemas.openxmlformats.org/presentationml/2006/ole">
              <mc:AlternateContent xmlns:mc="http://schemas.openxmlformats.org/markup-compatibility/2006">
                <mc:Choice xmlns:v="urn:schemas-microsoft-com:vml" Requires="v">
                  <p:oleObj name="位图图像" r:id="rId2" imgW="5076190" imgH="2657846" progId="Paint.Picture">
                    <p:embed/>
                  </p:oleObj>
                </mc:Choice>
                <mc:Fallback>
                  <p:oleObj name="位图图像" r:id="rId2" imgW="5076190" imgH="2657846" progId="Paint.Picture">
                    <p:embed/>
                    <p:pic>
                      <p:nvPicPr>
                        <p:cNvPr id="10242" name="Object 6">
                          <a:extLst>
                            <a:ext uri="{FF2B5EF4-FFF2-40B4-BE49-F238E27FC236}">
                              <a16:creationId xmlns:a16="http://schemas.microsoft.com/office/drawing/2014/main" id="{978A1A55-79F3-4E4F-9B6D-DF40E1CE4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2880"/>
                          <a:ext cx="2736" cy="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7" name="Text Box 7">
              <a:extLst>
                <a:ext uri="{FF2B5EF4-FFF2-40B4-BE49-F238E27FC236}">
                  <a16:creationId xmlns:a16="http://schemas.microsoft.com/office/drawing/2014/main" id="{118A65D1-EF39-4E19-9B90-326D1B998777}"/>
                </a:ext>
              </a:extLst>
            </p:cNvPr>
            <p:cNvSpPr txBox="1">
              <a:spLocks noChangeArrowheads="1"/>
            </p:cNvSpPr>
            <p:nvPr/>
          </p:nvSpPr>
          <p:spPr bwMode="auto">
            <a:xfrm>
              <a:off x="3307" y="3794"/>
              <a:ext cx="158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a:solidFill>
                    <a:srgbClr val="A50021"/>
                  </a:solidFill>
                  <a:latin typeface="Times New Roman" panose="02020603050405020304" pitchFamily="18" charset="0"/>
                  <a:ea typeface="楷体_GB2312" pitchFamily="49" charset="-122"/>
                </a:rPr>
                <a:t>正常颈总动脉脉搏图</a:t>
              </a:r>
            </a:p>
          </p:txBody>
        </p:sp>
      </p:grpSp>
      <p:sp>
        <p:nvSpPr>
          <p:cNvPr id="10246" name="Rectangle 8">
            <a:extLst>
              <a:ext uri="{FF2B5EF4-FFF2-40B4-BE49-F238E27FC236}">
                <a16:creationId xmlns:a16="http://schemas.microsoft.com/office/drawing/2014/main" id="{CFE1F015-C7B9-4B73-A913-0FEB395BFADE}"/>
              </a:ext>
            </a:extLst>
          </p:cNvPr>
          <p:cNvSpPr>
            <a:spLocks noChangeArrowheads="1"/>
          </p:cNvSpPr>
          <p:nvPr/>
        </p:nvSpPr>
        <p:spPr bwMode="auto">
          <a:xfrm>
            <a:off x="323850" y="4437063"/>
            <a:ext cx="4176713"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dirty="0">
                <a:solidFill>
                  <a:srgbClr val="FF3399"/>
                </a:solidFill>
                <a:latin typeface="微软雅黑" panose="020B0503020204020204" pitchFamily="34" charset="-122"/>
                <a:ea typeface="微软雅黑" panose="020B0503020204020204" pitchFamily="34" charset="-122"/>
              </a:rPr>
              <a:t>   </a:t>
            </a:r>
            <a:r>
              <a:rPr lang="zh-CN" altLang="en-US" dirty="0">
                <a:solidFill>
                  <a:srgbClr val="FF3399"/>
                </a:solidFill>
                <a:latin typeface="微软雅黑" panose="020B0503020204020204" pitchFamily="34" charset="-122"/>
                <a:ea typeface="微软雅黑" panose="020B0503020204020204" pitchFamily="34" charset="-122"/>
              </a:rPr>
              <a:t>降中峡</a:t>
            </a:r>
            <a:r>
              <a:rPr lang="en-US" altLang="zh-CN" dirty="0">
                <a:solidFill>
                  <a:srgbClr val="FF3399"/>
                </a:solidFill>
                <a:latin typeface="微软雅黑" panose="020B0503020204020204" pitchFamily="34" charset="-122"/>
                <a:ea typeface="微软雅黑" panose="020B0503020204020204" pitchFamily="34" charset="-122"/>
              </a:rPr>
              <a:t>(dicrotic notch)</a:t>
            </a:r>
            <a:r>
              <a:rPr lang="zh-CN" altLang="en-US" dirty="0">
                <a:solidFill>
                  <a:srgbClr val="FF3399"/>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发生在主动脉瓣关闭的瞬间 。</a:t>
            </a:r>
          </a:p>
          <a:p>
            <a:pPr eaLnBrk="1" hangingPunct="1">
              <a:lnSpc>
                <a:spcPct val="120000"/>
              </a:lnSpc>
            </a:pPr>
            <a:r>
              <a:rPr lang="zh-CN" altLang="en-US" dirty="0">
                <a:solidFill>
                  <a:srgbClr val="FF3399"/>
                </a:solidFill>
                <a:latin typeface="微软雅黑" panose="020B0503020204020204" pitchFamily="34" charset="-122"/>
                <a:ea typeface="微软雅黑" panose="020B0503020204020204" pitchFamily="34" charset="-122"/>
              </a:rPr>
              <a:t>   降中波：</a:t>
            </a:r>
            <a:r>
              <a:rPr lang="zh-CN" altLang="en-US" dirty="0">
                <a:solidFill>
                  <a:srgbClr val="000000"/>
                </a:solidFill>
                <a:latin typeface="微软雅黑" panose="020B0503020204020204" pitchFamily="34" charset="-122"/>
                <a:ea typeface="微软雅黑" panose="020B0503020204020204" pitchFamily="34" charset="-122"/>
              </a:rPr>
              <a:t>返折波 。下降支反映外周阻力的高低。  </a:t>
            </a:r>
            <a:r>
              <a:rPr lang="zh-CN" altLang="en-US" sz="1100" b="0" dirty="0">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7AA61AA-3E26-4494-9FBD-E56FCDED7220}"/>
              </a:ext>
            </a:extLst>
          </p:cNvPr>
          <p:cNvSpPr>
            <a:spLocks noChangeArrowheads="1"/>
          </p:cNvSpPr>
          <p:nvPr/>
        </p:nvSpPr>
        <p:spPr bwMode="auto">
          <a:xfrm>
            <a:off x="323850" y="333375"/>
            <a:ext cx="8208963" cy="617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chemeClr val="accent2"/>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2.</a:t>
            </a:r>
            <a:r>
              <a:rPr lang="zh-CN" altLang="en-US" sz="2800" dirty="0">
                <a:solidFill>
                  <a:srgbClr val="000000"/>
                </a:solidFill>
                <a:latin typeface="微软雅黑" panose="020B0503020204020204" pitchFamily="34" charset="-122"/>
                <a:ea typeface="微软雅黑" panose="020B0503020204020204" pitchFamily="34" charset="-122"/>
              </a:rPr>
              <a:t>动脉脉搏波的传播速度</a:t>
            </a:r>
            <a:r>
              <a:rPr lang="zh-CN" altLang="en-US" sz="2800" dirty="0">
                <a:latin typeface="微软雅黑" panose="020B0503020204020204" pitchFamily="34" charset="-122"/>
                <a:ea typeface="微软雅黑" panose="020B0503020204020204" pitchFamily="34" charset="-122"/>
              </a:rPr>
              <a:t>（</a:t>
            </a:r>
            <a:r>
              <a:rPr lang="zh-CN" altLang="en-US" sz="2800" dirty="0">
                <a:solidFill>
                  <a:srgbClr val="C00000"/>
                </a:solidFill>
                <a:latin typeface="微软雅黑" panose="020B0503020204020204" pitchFamily="34" charset="-122"/>
                <a:ea typeface="微软雅黑" panose="020B0503020204020204" pitchFamily="34" charset="-122"/>
              </a:rPr>
              <a:t>了解</a:t>
            </a:r>
            <a:r>
              <a:rPr lang="zh-CN" altLang="en-US" sz="2800" dirty="0">
                <a:latin typeface="微软雅黑" panose="020B0503020204020204" pitchFamily="34" charset="-122"/>
                <a:ea typeface="微软雅黑" panose="020B0503020204020204" pitchFamily="34" charset="-122"/>
              </a:rPr>
              <a:t>）</a:t>
            </a:r>
          </a:p>
          <a:p>
            <a:pPr eaLnBrk="1" hangingPunct="1">
              <a:lnSpc>
                <a:spcPct val="150000"/>
              </a:lnSpc>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动脉脉搏可以沿着动脉管壁向外周血管传播，其传播的速度</a:t>
            </a:r>
            <a:r>
              <a:rPr lang="zh-CN" altLang="en-US" dirty="0">
                <a:solidFill>
                  <a:srgbClr val="FF3399"/>
                </a:solidFill>
                <a:latin typeface="微软雅黑" panose="020B0503020204020204" pitchFamily="34" charset="-122"/>
                <a:ea typeface="微软雅黑" panose="020B0503020204020204" pitchFamily="34" charset="-122"/>
              </a:rPr>
              <a:t>远较血流的速度为快</a:t>
            </a:r>
            <a:r>
              <a:rPr lang="zh-CN" altLang="en-US" dirty="0">
                <a:solidFill>
                  <a:srgbClr val="0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dirty="0">
                <a:solidFill>
                  <a:srgbClr val="000000"/>
                </a:solidFill>
                <a:latin typeface="微软雅黑" panose="020B0503020204020204" pitchFamily="34" charset="-122"/>
                <a:ea typeface="微软雅黑" panose="020B0503020204020204" pitchFamily="34" charset="-122"/>
              </a:rPr>
              <a:t>    一般说来，</a:t>
            </a:r>
            <a:r>
              <a:rPr lang="zh-CN" altLang="en-US" dirty="0">
                <a:solidFill>
                  <a:srgbClr val="FF3399"/>
                </a:solidFill>
                <a:latin typeface="微软雅黑" panose="020B0503020204020204" pitchFamily="34" charset="-122"/>
                <a:ea typeface="微软雅黑" panose="020B0503020204020204" pitchFamily="34" charset="-122"/>
              </a:rPr>
              <a:t>动脉管壁的顺应性越大，脉搏波的传播速度就越慢。</a:t>
            </a:r>
          </a:p>
          <a:p>
            <a:pPr eaLnBrk="1" hangingPunct="1">
              <a:lnSpc>
                <a:spcPct val="150000"/>
              </a:lnSpc>
            </a:pPr>
            <a:r>
              <a:rPr lang="zh-CN" altLang="en-US" dirty="0">
                <a:solidFill>
                  <a:srgbClr val="000000"/>
                </a:solidFill>
                <a:latin typeface="微软雅黑" panose="020B0503020204020204" pitchFamily="34" charset="-122"/>
                <a:ea typeface="微软雅黑" panose="020B0503020204020204" pitchFamily="34" charset="-122"/>
              </a:rPr>
              <a:t>  主动脉的顺应性最大：约</a:t>
            </a:r>
            <a:r>
              <a:rPr lang="en-US" altLang="zh-CN" dirty="0">
                <a:solidFill>
                  <a:srgbClr val="000000"/>
                </a:solidFill>
                <a:latin typeface="微软雅黑" panose="020B0503020204020204" pitchFamily="34" charset="-122"/>
                <a:ea typeface="微软雅黑" panose="020B0503020204020204" pitchFamily="34" charset="-122"/>
              </a:rPr>
              <a:t>3</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5m</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a:t>
            </a:r>
          </a:p>
          <a:p>
            <a:pPr eaLnBrk="1" hangingPunct="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大动脉的传播速度：</a:t>
            </a:r>
            <a:r>
              <a:rPr lang="en-US" altLang="zh-CN" dirty="0">
                <a:solidFill>
                  <a:srgbClr val="000000"/>
                </a:solidFill>
                <a:latin typeface="微软雅黑" panose="020B0503020204020204" pitchFamily="34" charset="-122"/>
                <a:ea typeface="微软雅黑" panose="020B0503020204020204" pitchFamily="34" charset="-122"/>
              </a:rPr>
              <a:t>7</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10m</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a:t>
            </a:r>
          </a:p>
          <a:p>
            <a:pPr eaLnBrk="1" hangingPunct="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小动脉段：</a:t>
            </a:r>
            <a:r>
              <a:rPr lang="en-US" altLang="zh-CN" dirty="0">
                <a:solidFill>
                  <a:srgbClr val="000000"/>
                </a:solidFill>
                <a:latin typeface="微软雅黑" panose="020B0503020204020204" pitchFamily="34" charset="-122"/>
                <a:ea typeface="微软雅黑" panose="020B0503020204020204" pitchFamily="34" charset="-122"/>
              </a:rPr>
              <a:t>15</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35m</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a:t>
            </a:r>
          </a:p>
          <a:p>
            <a:pPr eaLnBrk="1" hangingPunct="1">
              <a:lnSpc>
                <a:spcPct val="150000"/>
              </a:lnSpc>
            </a:pPr>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老年人主动脉管壁的顺应性减小：大约</a:t>
            </a:r>
            <a:r>
              <a:rPr lang="en-US" altLang="zh-CN" dirty="0">
                <a:solidFill>
                  <a:srgbClr val="000000"/>
                </a:solidFill>
                <a:latin typeface="微软雅黑" panose="020B0503020204020204" pitchFamily="34" charset="-122"/>
                <a:ea typeface="微软雅黑" panose="020B0503020204020204" pitchFamily="34" charset="-122"/>
              </a:rPr>
              <a:t>10m</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s</a:t>
            </a:r>
            <a:r>
              <a:rPr lang="zh-CN" altLang="en-US" dirty="0">
                <a:solidFill>
                  <a:srgbClr val="0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dirty="0">
                <a:solidFill>
                  <a:srgbClr val="000000"/>
                </a:solidFill>
                <a:latin typeface="微软雅黑" panose="020B0503020204020204" pitchFamily="34" charset="-122"/>
                <a:ea typeface="微软雅黑" panose="020B0503020204020204" pitchFamily="34" charset="-122"/>
              </a:rPr>
              <a:t>  小动脉和微动脉对血流的阻力很大，在微动脉段以后脉搏波动即明显减弱。</a:t>
            </a:r>
            <a:r>
              <a:rPr lang="zh-CN" altLang="en-US" dirty="0">
                <a:solidFill>
                  <a:srgbClr val="FF3399"/>
                </a:solidFill>
                <a:latin typeface="微软雅黑" panose="020B0503020204020204" pitchFamily="34" charset="-122"/>
                <a:ea typeface="微软雅黑" panose="020B0503020204020204" pitchFamily="34" charset="-122"/>
              </a:rPr>
              <a:t>毛细血管，脉搏已基本消失。</a:t>
            </a:r>
            <a:r>
              <a:rPr lang="zh-CN" altLang="en-US" dirty="0">
                <a:solidFill>
                  <a:srgbClr val="000000"/>
                </a:solidFill>
                <a:latin typeface="微软雅黑" panose="020B0503020204020204" pitchFamily="34" charset="-122"/>
                <a:ea typeface="微软雅黑" panose="020B0503020204020204" pitchFamily="34" charset="-122"/>
              </a:rPr>
              <a:t>  </a:t>
            </a:r>
            <a:r>
              <a:rPr lang="zh-CN" altLang="en-US" dirty="0">
                <a:solidFill>
                  <a:srgbClr val="A50021"/>
                </a:solidFill>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a:extLst>
              <a:ext uri="{FF2B5EF4-FFF2-40B4-BE49-F238E27FC236}">
                <a16:creationId xmlns:a16="http://schemas.microsoft.com/office/drawing/2014/main" id="{B5D1F21A-D0C1-4B8A-BA15-8967AA546785}"/>
              </a:ext>
            </a:extLst>
          </p:cNvPr>
          <p:cNvSpPr>
            <a:spLocks noChangeArrowheads="1"/>
          </p:cNvSpPr>
          <p:nvPr/>
        </p:nvSpPr>
        <p:spPr bwMode="auto">
          <a:xfrm>
            <a:off x="684213" y="836613"/>
            <a:ext cx="7993062"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pPr>
            <a:r>
              <a:rPr lang="zh-CN" altLang="en-US" sz="2800" dirty="0">
                <a:solidFill>
                  <a:srgbClr val="000099"/>
                </a:solidFill>
                <a:latin typeface="微软雅黑" panose="020B0503020204020204" pitchFamily="34" charset="-122"/>
                <a:ea typeface="微软雅黑" panose="020B0503020204020204" pitchFamily="34" charset="-122"/>
              </a:rPr>
              <a:t>三、静脉血压和静脉回心血量</a:t>
            </a:r>
          </a:p>
          <a:p>
            <a:pPr eaLnBrk="1" hangingPunct="1">
              <a:lnSpc>
                <a:spcPct val="120000"/>
              </a:lnSpc>
              <a:spcBef>
                <a:spcPct val="10000"/>
              </a:spcBef>
            </a:pPr>
            <a:r>
              <a:rPr lang="zh-CN" altLang="en-US" sz="2800" dirty="0">
                <a:solidFill>
                  <a:srgbClr val="000000"/>
                </a:solidFill>
                <a:latin typeface="微软雅黑" panose="020B0503020204020204" pitchFamily="34" charset="-122"/>
                <a:ea typeface="微软雅黑" panose="020B0503020204020204" pitchFamily="34" charset="-122"/>
              </a:rPr>
              <a:t>    静脉系统在体内起着</a:t>
            </a:r>
            <a:r>
              <a:rPr lang="zh-CN" altLang="en-US" sz="2800" dirty="0">
                <a:solidFill>
                  <a:srgbClr val="FF3399"/>
                </a:solidFill>
                <a:latin typeface="微软雅黑" panose="020B0503020204020204" pitchFamily="34" charset="-122"/>
                <a:ea typeface="微软雅黑" panose="020B0503020204020204" pitchFamily="34" charset="-122"/>
              </a:rPr>
              <a:t>血液贮存库</a:t>
            </a:r>
            <a:r>
              <a:rPr lang="zh-CN" altLang="en-US" sz="2800" dirty="0">
                <a:solidFill>
                  <a:srgbClr val="000000"/>
                </a:solidFill>
                <a:latin typeface="微软雅黑" panose="020B0503020204020204" pitchFamily="34" charset="-122"/>
                <a:ea typeface="微软雅黑" panose="020B0503020204020204" pitchFamily="34" charset="-122"/>
              </a:rPr>
              <a:t>的作用。静脉系统内血容量的改变，可</a:t>
            </a:r>
            <a:r>
              <a:rPr lang="zh-CN" altLang="en-US" sz="2800" dirty="0">
                <a:solidFill>
                  <a:srgbClr val="FF3399"/>
                </a:solidFill>
                <a:latin typeface="微软雅黑" panose="020B0503020204020204" pitchFamily="34" charset="-122"/>
                <a:ea typeface="微软雅黑" panose="020B0503020204020204" pitchFamily="34" charset="-122"/>
              </a:rPr>
              <a:t>有效地调节回心血量和心输出量</a:t>
            </a:r>
            <a:r>
              <a:rPr lang="zh-CN" altLang="en-US" sz="2800" dirty="0">
                <a:solidFill>
                  <a:srgbClr val="000000"/>
                </a:solidFill>
                <a:latin typeface="微软雅黑" panose="020B0503020204020204" pitchFamily="34" charset="-122"/>
                <a:ea typeface="微软雅黑" panose="020B0503020204020204" pitchFamily="34" charset="-122"/>
              </a:rPr>
              <a:t>，使血液循环能够适应机体在各种生理状态时的需要。</a:t>
            </a:r>
            <a:endParaRPr lang="zh-CN" altLang="en-US" sz="2800" dirty="0">
              <a:solidFill>
                <a:srgbClr val="FF3399"/>
              </a:solidFill>
              <a:latin typeface="微软雅黑" panose="020B0503020204020204" pitchFamily="34" charset="-122"/>
              <a:ea typeface="微软雅黑" panose="020B0503020204020204" pitchFamily="34" charset="-122"/>
            </a:endParaRPr>
          </a:p>
          <a:p>
            <a:pPr eaLnBrk="1" hangingPunct="1">
              <a:lnSpc>
                <a:spcPct val="120000"/>
              </a:lnSpc>
              <a:spcBef>
                <a:spcPct val="10000"/>
              </a:spcBef>
            </a:pPr>
            <a:r>
              <a:rPr lang="en-US" altLang="zh-CN" sz="2800" dirty="0">
                <a:solidFill>
                  <a:srgbClr val="000099"/>
                </a:solidFill>
                <a:latin typeface="微软雅黑" panose="020B0503020204020204" pitchFamily="34" charset="-122"/>
                <a:ea typeface="微软雅黑" panose="020B0503020204020204" pitchFamily="34" charset="-122"/>
              </a:rPr>
              <a:t>(</a:t>
            </a:r>
            <a:r>
              <a:rPr lang="zh-CN" altLang="en-US" sz="2800" dirty="0">
                <a:solidFill>
                  <a:srgbClr val="000099"/>
                </a:solidFill>
                <a:latin typeface="微软雅黑" panose="020B0503020204020204" pitchFamily="34" charset="-122"/>
                <a:ea typeface="微软雅黑" panose="020B0503020204020204" pitchFamily="34" charset="-122"/>
              </a:rPr>
              <a:t>一</a:t>
            </a:r>
            <a:r>
              <a:rPr lang="en-US" altLang="zh-CN" sz="2800" dirty="0">
                <a:solidFill>
                  <a:srgbClr val="000099"/>
                </a:solidFill>
                <a:latin typeface="微软雅黑" panose="020B0503020204020204" pitchFamily="34" charset="-122"/>
                <a:ea typeface="微软雅黑" panose="020B0503020204020204" pitchFamily="34" charset="-122"/>
              </a:rPr>
              <a:t>)</a:t>
            </a:r>
            <a:r>
              <a:rPr lang="zh-CN" altLang="en-US" sz="2800" dirty="0">
                <a:solidFill>
                  <a:srgbClr val="000099"/>
                </a:solidFill>
                <a:latin typeface="微软雅黑" panose="020B0503020204020204" pitchFamily="34" charset="-122"/>
                <a:ea typeface="微软雅黑" panose="020B0503020204020204" pitchFamily="34" charset="-122"/>
              </a:rPr>
              <a:t>静脉血压</a:t>
            </a:r>
          </a:p>
          <a:p>
            <a:pPr eaLnBrk="1" hangingPunct="1">
              <a:lnSpc>
                <a:spcPct val="120000"/>
              </a:lnSpc>
              <a:spcBef>
                <a:spcPct val="10000"/>
              </a:spcBef>
            </a:pPr>
            <a:r>
              <a:rPr lang="zh-CN" altLang="en-US" sz="2800" dirty="0">
                <a:solidFill>
                  <a:srgbClr val="A50021"/>
                </a:solidFill>
                <a:latin typeface="微软雅黑" panose="020B0503020204020204" pitchFamily="34" charset="-122"/>
                <a:ea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rPr>
              <a:t>当体循环血液经过动脉、毛细血管到达微静脉时，血压降至</a:t>
            </a:r>
            <a:r>
              <a:rPr lang="en-US" altLang="zh-CN" sz="2800" dirty="0">
                <a:solidFill>
                  <a:srgbClr val="FF3399"/>
                </a:solidFill>
                <a:latin typeface="微软雅黑" panose="020B0503020204020204" pitchFamily="34" charset="-122"/>
                <a:ea typeface="微软雅黑" panose="020B0503020204020204" pitchFamily="34" charset="-122"/>
              </a:rPr>
              <a:t>15</a:t>
            </a:r>
            <a:r>
              <a:rPr lang="zh-CN" altLang="en-US" sz="2800" dirty="0">
                <a:solidFill>
                  <a:srgbClr val="FF3399"/>
                </a:solidFill>
                <a:latin typeface="微软雅黑" panose="020B0503020204020204" pitchFamily="34" charset="-122"/>
                <a:ea typeface="微软雅黑" panose="020B0503020204020204" pitchFamily="34" charset="-122"/>
              </a:rPr>
              <a:t>～</a:t>
            </a:r>
            <a:r>
              <a:rPr lang="en-US" altLang="zh-CN" sz="2800" dirty="0">
                <a:solidFill>
                  <a:srgbClr val="FF3399"/>
                </a:solidFill>
                <a:latin typeface="微软雅黑" panose="020B0503020204020204" pitchFamily="34" charset="-122"/>
                <a:ea typeface="微软雅黑" panose="020B0503020204020204" pitchFamily="34" charset="-122"/>
              </a:rPr>
              <a:t>20mmHg</a:t>
            </a:r>
            <a:r>
              <a:rPr lang="zh-CN" altLang="en-US" sz="2800" dirty="0">
                <a:solidFill>
                  <a:srgbClr val="000000"/>
                </a:solidFill>
                <a:latin typeface="微软雅黑" panose="020B0503020204020204" pitchFamily="34" charset="-122"/>
                <a:ea typeface="微软雅黑" panose="020B0503020204020204" pitchFamily="34" charset="-122"/>
              </a:rPr>
              <a:t>。到</a:t>
            </a:r>
            <a:r>
              <a:rPr lang="zh-CN" altLang="en-US" sz="2800" dirty="0">
                <a:solidFill>
                  <a:srgbClr val="FF0066"/>
                </a:solidFill>
                <a:latin typeface="微软雅黑" panose="020B0503020204020204" pitchFamily="34" charset="-122"/>
                <a:ea typeface="微软雅黑" panose="020B0503020204020204" pitchFamily="34" charset="-122"/>
              </a:rPr>
              <a:t>右心房</a:t>
            </a:r>
            <a:r>
              <a:rPr lang="zh-CN" altLang="en-US" sz="2800" dirty="0">
                <a:solidFill>
                  <a:srgbClr val="000000"/>
                </a:solidFill>
                <a:latin typeface="微软雅黑" panose="020B0503020204020204" pitchFamily="34" charset="-122"/>
                <a:ea typeface="微软雅黑" panose="020B0503020204020204" pitchFamily="34" charset="-122"/>
              </a:rPr>
              <a:t>血压降至最低，接近于</a:t>
            </a:r>
            <a:r>
              <a:rPr lang="en-US" altLang="zh-CN" sz="2800" dirty="0">
                <a:solidFill>
                  <a:srgbClr val="000000"/>
                </a:solidFill>
                <a:latin typeface="微软雅黑" panose="020B0503020204020204" pitchFamily="34" charset="-122"/>
                <a:ea typeface="微软雅黑" panose="020B0503020204020204" pitchFamily="34" charset="-122"/>
              </a:rPr>
              <a:t>0mmHg</a:t>
            </a:r>
            <a:r>
              <a:rPr lang="zh-CN" altLang="en-US" sz="2800" dirty="0">
                <a:solidFill>
                  <a:srgbClr val="000000"/>
                </a:solidFill>
                <a:latin typeface="微软雅黑" panose="020B0503020204020204" pitchFamily="34" charset="-122"/>
                <a:ea typeface="微软雅黑" panose="020B0503020204020204" pitchFamily="34" charset="-122"/>
              </a:rPr>
              <a:t>，即接近于大气压。</a:t>
            </a:r>
            <a:r>
              <a:rPr lang="zh-CN" altLang="en-US" dirty="0">
                <a:solidFill>
                  <a:srgbClr val="A50021"/>
                </a:solidFill>
                <a:latin typeface="微软雅黑" panose="020B0503020204020204" pitchFamily="34" charset="-122"/>
                <a:ea typeface="微软雅黑" panose="020B0503020204020204" pitchFamily="34" charset="-122"/>
              </a:rPr>
              <a:t> </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C8F2612E-4932-4634-9783-C92C59532305}"/>
              </a:ext>
            </a:extLst>
          </p:cNvPr>
          <p:cNvSpPr>
            <a:spLocks noChangeArrowheads="1"/>
          </p:cNvSpPr>
          <p:nvPr/>
        </p:nvSpPr>
        <p:spPr bwMode="auto">
          <a:xfrm>
            <a:off x="467544" y="383931"/>
            <a:ext cx="8640960" cy="2630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en-US" altLang="zh-CN" sz="2000" dirty="0">
                <a:solidFill>
                  <a:srgbClr val="FF3399"/>
                </a:solidFill>
                <a:latin typeface="微软雅黑" panose="020B0503020204020204" pitchFamily="34" charset="-122"/>
                <a:ea typeface="微软雅黑" panose="020B0503020204020204" pitchFamily="34" charset="-122"/>
              </a:rPr>
              <a:t>    </a:t>
            </a:r>
            <a:r>
              <a:rPr lang="en-US" altLang="zh-CN" sz="2000" dirty="0">
                <a:solidFill>
                  <a:srgbClr val="000099"/>
                </a:solidFill>
                <a:latin typeface="微软雅黑" panose="020B0503020204020204" pitchFamily="34" charset="-122"/>
                <a:ea typeface="微软雅黑" panose="020B0503020204020204" pitchFamily="34" charset="-122"/>
              </a:rPr>
              <a:t>●</a:t>
            </a:r>
            <a:r>
              <a:rPr lang="zh-CN" altLang="en-US" sz="2000" dirty="0">
                <a:solidFill>
                  <a:srgbClr val="000099"/>
                </a:solidFill>
                <a:latin typeface="微软雅黑" panose="020B0503020204020204" pitchFamily="34" charset="-122"/>
                <a:ea typeface="微软雅黑" panose="020B0503020204020204" pitchFamily="34" charset="-122"/>
              </a:rPr>
              <a:t>中心静脉压</a:t>
            </a:r>
            <a:r>
              <a:rPr lang="en-US" altLang="zh-CN" sz="2000" dirty="0">
                <a:solidFill>
                  <a:srgbClr val="000099"/>
                </a:solidFill>
                <a:latin typeface="微软雅黑" panose="020B0503020204020204" pitchFamily="34" charset="-122"/>
                <a:ea typeface="微软雅黑" panose="020B0503020204020204" pitchFamily="34" charset="-122"/>
              </a:rPr>
              <a:t>(central venous pressure</a:t>
            </a:r>
            <a:r>
              <a:rPr lang="zh-CN" altLang="en-US" sz="2000" dirty="0">
                <a:solidFill>
                  <a:srgbClr val="000099"/>
                </a:solidFill>
                <a:latin typeface="微软雅黑" panose="020B0503020204020204" pitchFamily="34" charset="-122"/>
                <a:ea typeface="微软雅黑" panose="020B0503020204020204" pitchFamily="34" charset="-122"/>
              </a:rPr>
              <a:t>，</a:t>
            </a:r>
            <a:r>
              <a:rPr lang="en-US" altLang="zh-CN" sz="2000" dirty="0">
                <a:solidFill>
                  <a:srgbClr val="000099"/>
                </a:solidFill>
                <a:latin typeface="微软雅黑" panose="020B0503020204020204" pitchFamily="34" charset="-122"/>
                <a:ea typeface="微软雅黑" panose="020B0503020204020204" pitchFamily="34" charset="-122"/>
              </a:rPr>
              <a:t>CVP)</a:t>
            </a:r>
            <a:r>
              <a:rPr lang="zh-CN" altLang="en-US" sz="2000" dirty="0">
                <a:solidFill>
                  <a:srgbClr val="000099"/>
                </a:solidFill>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右心房和胸腔内大静脉的血压。</a:t>
            </a:r>
          </a:p>
          <a:p>
            <a:pPr eaLnBrk="1" hangingPunct="1">
              <a:lnSpc>
                <a:spcPct val="140000"/>
              </a:lnSpc>
            </a:pPr>
            <a:r>
              <a:rPr lang="zh-CN" altLang="en-US"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FF3399"/>
                </a:solidFill>
                <a:latin typeface="微软雅黑" panose="020B0503020204020204" pitchFamily="34" charset="-122"/>
                <a:ea typeface="微软雅黑" panose="020B0503020204020204" pitchFamily="34" charset="-122"/>
              </a:rPr>
              <a:t>正常值：</a:t>
            </a:r>
            <a:r>
              <a:rPr lang="en-US" altLang="zh-CN" sz="2000" dirty="0">
                <a:solidFill>
                  <a:srgbClr val="0000FF"/>
                </a:solidFill>
                <a:latin typeface="微软雅黑" panose="020B0503020204020204" pitchFamily="34" charset="-122"/>
                <a:ea typeface="微软雅黑" panose="020B0503020204020204" pitchFamily="34" charset="-122"/>
              </a:rPr>
              <a:t>4-12 </a:t>
            </a:r>
            <a:r>
              <a:rPr lang="en-US" altLang="zh-CN" sz="2000" dirty="0">
                <a:solidFill>
                  <a:srgbClr val="C00000"/>
                </a:solidFill>
                <a:latin typeface="微软雅黑" panose="020B0503020204020204" pitchFamily="34" charset="-122"/>
                <a:ea typeface="微软雅黑" panose="020B0503020204020204" pitchFamily="34" charset="-122"/>
              </a:rPr>
              <a:t>cmH</a:t>
            </a:r>
            <a:r>
              <a:rPr lang="en-US" altLang="zh-CN" sz="2000" baseline="-25000" dirty="0">
                <a:solidFill>
                  <a:srgbClr val="C00000"/>
                </a:solidFill>
                <a:latin typeface="微软雅黑" panose="020B0503020204020204" pitchFamily="34" charset="-122"/>
                <a:ea typeface="微软雅黑" panose="020B0503020204020204" pitchFamily="34" charset="-122"/>
              </a:rPr>
              <a:t>2</a:t>
            </a:r>
            <a:r>
              <a:rPr lang="en-US" altLang="zh-CN" sz="2000" dirty="0">
                <a:solidFill>
                  <a:srgbClr val="C00000"/>
                </a:solidFill>
                <a:latin typeface="微软雅黑" panose="020B0503020204020204" pitchFamily="34" charset="-122"/>
                <a:ea typeface="微软雅黑" panose="020B0503020204020204" pitchFamily="34" charset="-122"/>
              </a:rPr>
              <a:t>O </a:t>
            </a:r>
            <a:r>
              <a:rPr lang="en-US" altLang="zh-CN" sz="2000" dirty="0">
                <a:solidFill>
                  <a:srgbClr val="FF3399"/>
                </a:solidFill>
                <a:latin typeface="微软雅黑" panose="020B0503020204020204" pitchFamily="34" charset="-122"/>
                <a:ea typeface="微软雅黑" panose="020B0503020204020204" pitchFamily="34" charset="-122"/>
              </a:rPr>
              <a:t>  </a:t>
            </a:r>
            <a:endParaRPr lang="en-US" altLang="zh-CN" sz="2000" dirty="0">
              <a:solidFill>
                <a:srgbClr val="000000"/>
              </a:solidFill>
              <a:latin typeface="微软雅黑" panose="020B0503020204020204" pitchFamily="34" charset="-122"/>
              <a:ea typeface="微软雅黑" panose="020B0503020204020204" pitchFamily="34" charset="-122"/>
            </a:endParaRPr>
          </a:p>
          <a:p>
            <a:pPr eaLnBrk="1" hangingPunct="1">
              <a:lnSpc>
                <a:spcPct val="140000"/>
              </a:lnSpc>
            </a:pPr>
            <a:r>
              <a:rPr lang="zh-CN" altLang="en-US" sz="2000" dirty="0">
                <a:solidFill>
                  <a:srgbClr val="000099"/>
                </a:solidFill>
                <a:latin typeface="微软雅黑" panose="020B0503020204020204" pitchFamily="34" charset="-122"/>
                <a:ea typeface="微软雅黑" panose="020B0503020204020204" pitchFamily="34" charset="-122"/>
              </a:rPr>
              <a:t>中心静脉压的意义：</a:t>
            </a:r>
            <a:r>
              <a:rPr lang="zh-CN" altLang="en-US" sz="2000" dirty="0">
                <a:solidFill>
                  <a:srgbClr val="000000"/>
                </a:solidFill>
                <a:latin typeface="微软雅黑" panose="020B0503020204020204" pitchFamily="34" charset="-122"/>
                <a:ea typeface="微软雅黑" panose="020B0503020204020204" pitchFamily="34" charset="-122"/>
              </a:rPr>
              <a:t>反映心脏射血能力</a:t>
            </a:r>
            <a:r>
              <a:rPr lang="zh-CN" altLang="en-US" sz="2000" dirty="0">
                <a:solidFill>
                  <a:srgbClr val="C00000"/>
                </a:solidFill>
                <a:latin typeface="微软雅黑" panose="020B0503020204020204" pitchFamily="34" charset="-122"/>
                <a:ea typeface="微软雅黑" panose="020B0503020204020204" pitchFamily="34" charset="-122"/>
              </a:rPr>
              <a:t>与</a:t>
            </a:r>
            <a:r>
              <a:rPr lang="zh-CN" altLang="en-US" sz="2000" dirty="0">
                <a:solidFill>
                  <a:srgbClr val="000000"/>
                </a:solidFill>
                <a:latin typeface="微软雅黑" panose="020B0503020204020204" pitchFamily="34" charset="-122"/>
                <a:ea typeface="微软雅黑" panose="020B0503020204020204" pitchFamily="34" charset="-122"/>
              </a:rPr>
              <a:t>静脉回心血量的关系。是衡量心血管功能及血量的重要指标。</a:t>
            </a:r>
            <a:endParaRPr lang="zh-CN" altLang="en-US" sz="2000" dirty="0">
              <a:solidFill>
                <a:srgbClr val="FF66FF"/>
              </a:solidFill>
              <a:latin typeface="微软雅黑" panose="020B0503020204020204" pitchFamily="34" charset="-122"/>
              <a:ea typeface="微软雅黑" panose="020B0503020204020204" pitchFamily="34" charset="-122"/>
            </a:endParaRPr>
          </a:p>
          <a:p>
            <a:pPr eaLnBrk="1" hangingPunct="1">
              <a:lnSpc>
                <a:spcPct val="140000"/>
              </a:lnSpc>
            </a:pPr>
            <a:r>
              <a:rPr lang="zh-CN" altLang="en-US" sz="2000" dirty="0">
                <a:solidFill>
                  <a:srgbClr val="FF66FF"/>
                </a:solidFill>
                <a:latin typeface="微软雅黑" panose="020B0503020204020204" pitchFamily="34" charset="-122"/>
                <a:ea typeface="微软雅黑" panose="020B0503020204020204" pitchFamily="34" charset="-122"/>
              </a:rPr>
              <a:t>●</a:t>
            </a:r>
            <a:r>
              <a:rPr lang="zh-CN" altLang="en-US" sz="2000" dirty="0">
                <a:solidFill>
                  <a:srgbClr val="FF3399"/>
                </a:solidFill>
                <a:latin typeface="微软雅黑" panose="020B0503020204020204" pitchFamily="34" charset="-122"/>
                <a:ea typeface="微软雅黑" panose="020B0503020204020204" pitchFamily="34" charset="-122"/>
              </a:rPr>
              <a:t>外周静脉压</a:t>
            </a:r>
            <a:r>
              <a:rPr lang="en-US" altLang="zh-CN" sz="2000" dirty="0">
                <a:solidFill>
                  <a:srgbClr val="FF3399"/>
                </a:solidFill>
                <a:latin typeface="微软雅黑" panose="020B0503020204020204" pitchFamily="34" charset="-122"/>
                <a:ea typeface="微软雅黑" panose="020B0503020204020204" pitchFamily="34" charset="-122"/>
              </a:rPr>
              <a:t>(peripheral venous pressure)  </a:t>
            </a:r>
            <a:r>
              <a:rPr lang="zh-CN" altLang="en-US" sz="2000" dirty="0">
                <a:solidFill>
                  <a:srgbClr val="FF3399"/>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各器官静脉的血压。</a:t>
            </a:r>
          </a:p>
        </p:txBody>
      </p:sp>
      <p:sp>
        <p:nvSpPr>
          <p:cNvPr id="46083" name="Text Box 4">
            <a:extLst>
              <a:ext uri="{FF2B5EF4-FFF2-40B4-BE49-F238E27FC236}">
                <a16:creationId xmlns:a16="http://schemas.microsoft.com/office/drawing/2014/main" id="{132525CA-3F51-4E80-9E12-2278DBBCEC59}"/>
              </a:ext>
            </a:extLst>
          </p:cNvPr>
          <p:cNvSpPr txBox="1">
            <a:spLocks noChangeArrowheads="1"/>
          </p:cNvSpPr>
          <p:nvPr/>
        </p:nvSpPr>
        <p:spPr bwMode="auto">
          <a:xfrm>
            <a:off x="3995936" y="1250251"/>
            <a:ext cx="532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dirty="0">
                <a:solidFill>
                  <a:srgbClr val="0000FF"/>
                </a:solidFill>
              </a:rPr>
              <a:t>1 mmHg = 1.36 cmH</a:t>
            </a:r>
            <a:r>
              <a:rPr lang="en-US" altLang="zh-CN" baseline="-25000" dirty="0">
                <a:solidFill>
                  <a:srgbClr val="0000FF"/>
                </a:solidFill>
              </a:rPr>
              <a:t>2</a:t>
            </a:r>
            <a:r>
              <a:rPr lang="en-US" altLang="zh-CN" dirty="0">
                <a:solidFill>
                  <a:srgbClr val="0000FF"/>
                </a:solidFill>
              </a:rPr>
              <a:t>O</a:t>
            </a:r>
          </a:p>
        </p:txBody>
      </p:sp>
      <p:pic>
        <p:nvPicPr>
          <p:cNvPr id="3" name="图片 2">
            <a:extLst>
              <a:ext uri="{FF2B5EF4-FFF2-40B4-BE49-F238E27FC236}">
                <a16:creationId xmlns:a16="http://schemas.microsoft.com/office/drawing/2014/main" id="{F753E09C-9A8B-4F1F-B184-30D030342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461" y="3433919"/>
            <a:ext cx="4139952" cy="3100238"/>
          </a:xfrm>
          <a:prstGeom prst="rect">
            <a:avLst/>
          </a:prstGeom>
        </p:spPr>
      </p:pic>
      <p:sp>
        <p:nvSpPr>
          <p:cNvPr id="7" name="文本框 6">
            <a:extLst>
              <a:ext uri="{FF2B5EF4-FFF2-40B4-BE49-F238E27FC236}">
                <a16:creationId xmlns:a16="http://schemas.microsoft.com/office/drawing/2014/main" id="{99DCF2F6-DE37-46CE-A458-5B06B8C6077B}"/>
              </a:ext>
            </a:extLst>
          </p:cNvPr>
          <p:cNvSpPr txBox="1"/>
          <p:nvPr/>
        </p:nvSpPr>
        <p:spPr>
          <a:xfrm>
            <a:off x="5004048" y="3309474"/>
            <a:ext cx="3960440" cy="1884618"/>
          </a:xfrm>
          <a:prstGeom prst="rect">
            <a:avLst/>
          </a:prstGeom>
          <a:noFill/>
        </p:spPr>
        <p:txBody>
          <a:bodyPr wrap="square">
            <a:spAutoFit/>
          </a:bodyPr>
          <a:lstStyle/>
          <a:p>
            <a:pPr>
              <a:lnSpc>
                <a:spcPct val="150000"/>
              </a:lnSpc>
            </a:pPr>
            <a:r>
              <a:rPr lang="en-US" altLang="zh-CN" sz="2000" b="1" dirty="0">
                <a:solidFill>
                  <a:schemeClr val="tx2"/>
                </a:solidFill>
                <a:latin typeface="微软雅黑" panose="020B0503020204020204" pitchFamily="34" charset="-122"/>
                <a:ea typeface="微软雅黑" panose="020B0503020204020204" pitchFamily="34" charset="-122"/>
              </a:rPr>
              <a:t>CVP</a:t>
            </a:r>
            <a:r>
              <a:rPr lang="zh-CN" altLang="en-US" sz="2000" b="1" dirty="0">
                <a:solidFill>
                  <a:srgbClr val="C00000"/>
                </a:solidFill>
                <a:latin typeface="微软雅黑" panose="020B0503020204020204" pitchFamily="34" charset="-122"/>
                <a:ea typeface="微软雅黑" panose="020B0503020204020204" pitchFamily="34" charset="-122"/>
              </a:rPr>
              <a:t>测定常用于</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急性心力衰竭</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大量输液或心脏病人输液时；</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危重病人或体外循环手术时。</a:t>
            </a:r>
          </a:p>
        </p:txBody>
      </p:sp>
      <p:sp>
        <p:nvSpPr>
          <p:cNvPr id="4" name="文本框 3">
            <a:extLst>
              <a:ext uri="{FF2B5EF4-FFF2-40B4-BE49-F238E27FC236}">
                <a16:creationId xmlns:a16="http://schemas.microsoft.com/office/drawing/2014/main" id="{223098E6-4128-5AAF-EB24-FF97DDDCA9D7}"/>
              </a:ext>
            </a:extLst>
          </p:cNvPr>
          <p:cNvSpPr txBox="1"/>
          <p:nvPr/>
        </p:nvSpPr>
        <p:spPr>
          <a:xfrm>
            <a:off x="4790678" y="5488658"/>
            <a:ext cx="4165054" cy="707886"/>
          </a:xfrm>
          <a:prstGeom prst="rect">
            <a:avLst/>
          </a:prstGeom>
          <a:noFill/>
        </p:spPr>
        <p:txBody>
          <a:bodyPr wrap="square">
            <a:spAutoFit/>
          </a:bodyPr>
          <a:lstStyle/>
          <a:p>
            <a:r>
              <a:rPr lang="zh-CN" altLang="en-US" sz="2000" b="1" dirty="0">
                <a:latin typeface="微软雅黑" panose="020B0503020204020204" pitchFamily="34" charset="-122"/>
                <a:ea typeface="微软雅黑" panose="020B0503020204020204" pitchFamily="34" charset="-122"/>
              </a:rPr>
              <a:t>经</a:t>
            </a:r>
            <a:r>
              <a:rPr lang="zh-CN" altLang="en-US" sz="2000" b="1" dirty="0">
                <a:solidFill>
                  <a:srgbClr val="C00000"/>
                </a:solidFill>
                <a:latin typeface="微软雅黑" panose="020B0503020204020204" pitchFamily="34" charset="-122"/>
                <a:ea typeface="微软雅黑" panose="020B0503020204020204" pitchFamily="34" charset="-122"/>
              </a:rPr>
              <a:t>锁骨下静脉</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C00000"/>
                </a:solidFill>
                <a:latin typeface="微软雅黑" panose="020B0503020204020204" pitchFamily="34" charset="-122"/>
                <a:ea typeface="微软雅黑" panose="020B0503020204020204" pitchFamily="34" charset="-122"/>
              </a:rPr>
              <a:t>右颈内静脉</a:t>
            </a:r>
            <a:r>
              <a:rPr lang="zh-CN" altLang="en-US" sz="2000" b="1" dirty="0">
                <a:latin typeface="微软雅黑" panose="020B0503020204020204" pitchFamily="34" charset="-122"/>
                <a:ea typeface="微软雅黑" panose="020B0503020204020204" pitchFamily="34" charset="-122"/>
              </a:rPr>
              <a:t>穿刺插管至</a:t>
            </a:r>
            <a:r>
              <a:rPr lang="zh-CN" altLang="en-US" sz="2000" b="1" dirty="0">
                <a:solidFill>
                  <a:srgbClr val="C00000"/>
                </a:solidFill>
                <a:latin typeface="微软雅黑" panose="020B0503020204020204" pitchFamily="34" charset="-122"/>
                <a:ea typeface="微软雅黑" panose="020B0503020204020204" pitchFamily="34" charset="-122"/>
              </a:rPr>
              <a:t>上腔静脉</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p:transition spd="med" advClick="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1">
            <a:extLst>
              <a:ext uri="{FF2B5EF4-FFF2-40B4-BE49-F238E27FC236}">
                <a16:creationId xmlns:a16="http://schemas.microsoft.com/office/drawing/2014/main" id="{C47AEC6B-188F-4825-8634-8F1B60719C12}"/>
              </a:ext>
            </a:extLst>
          </p:cNvPr>
          <p:cNvSpPr>
            <a:spLocks noChangeArrowheads="1"/>
          </p:cNvSpPr>
          <p:nvPr/>
        </p:nvSpPr>
        <p:spPr bwMode="auto">
          <a:xfrm>
            <a:off x="362914" y="3036727"/>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C00000"/>
                </a:solidFill>
                <a:latin typeface="微软雅黑" panose="020B0503020204020204" pitchFamily="34" charset="-122"/>
                <a:ea typeface="微软雅黑" panose="020B0503020204020204" pitchFamily="34" charset="-122"/>
              </a:rPr>
              <a:t> 2.</a:t>
            </a:r>
            <a:r>
              <a:rPr lang="zh-CN" altLang="en-US" dirty="0">
                <a:solidFill>
                  <a:srgbClr val="C00000"/>
                </a:solidFill>
                <a:latin typeface="微软雅黑" panose="020B0503020204020204" pitchFamily="34" charset="-122"/>
                <a:ea typeface="微软雅黑" panose="020B0503020204020204" pitchFamily="34" charset="-122"/>
              </a:rPr>
              <a:t>心脏收缩力</a:t>
            </a:r>
            <a:endParaRPr lang="zh-CN" altLang="en-US" b="0" dirty="0">
              <a:solidFill>
                <a:srgbClr val="C00000"/>
              </a:solidFill>
              <a:latin typeface="微软雅黑" panose="020B0503020204020204" pitchFamily="34" charset="-122"/>
              <a:ea typeface="微软雅黑" panose="020B0503020204020204" pitchFamily="34" charset="-122"/>
            </a:endParaRPr>
          </a:p>
        </p:txBody>
      </p:sp>
      <p:grpSp>
        <p:nvGrpSpPr>
          <p:cNvPr id="49155" name="Group 28">
            <a:extLst>
              <a:ext uri="{FF2B5EF4-FFF2-40B4-BE49-F238E27FC236}">
                <a16:creationId xmlns:a16="http://schemas.microsoft.com/office/drawing/2014/main" id="{736E5055-2FDE-48E4-92D1-651835C6712F}"/>
              </a:ext>
            </a:extLst>
          </p:cNvPr>
          <p:cNvGrpSpPr>
            <a:grpSpLocks/>
          </p:cNvGrpSpPr>
          <p:nvPr/>
        </p:nvGrpSpPr>
        <p:grpSpPr bwMode="auto">
          <a:xfrm>
            <a:off x="990600" y="3649501"/>
            <a:ext cx="7162800" cy="2286000"/>
            <a:chOff x="612" y="2341"/>
            <a:chExt cx="4512" cy="1440"/>
          </a:xfrm>
        </p:grpSpPr>
        <p:sp>
          <p:nvSpPr>
            <p:cNvPr id="49163" name="Text Box 12">
              <a:extLst>
                <a:ext uri="{FF2B5EF4-FFF2-40B4-BE49-F238E27FC236}">
                  <a16:creationId xmlns:a16="http://schemas.microsoft.com/office/drawing/2014/main" id="{8BA81C78-9EB7-46E4-A944-8D8BC816EE68}"/>
                </a:ext>
              </a:extLst>
            </p:cNvPr>
            <p:cNvSpPr txBox="1">
              <a:spLocks noChangeArrowheads="1"/>
            </p:cNvSpPr>
            <p:nvPr/>
          </p:nvSpPr>
          <p:spPr bwMode="auto">
            <a:xfrm>
              <a:off x="612" y="2341"/>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微软雅黑" panose="020B0503020204020204" pitchFamily="34" charset="-122"/>
                  <a:ea typeface="微软雅黑" panose="020B0503020204020204" pitchFamily="34" charset="-122"/>
                </a:rPr>
                <a:t>心收缩力量</a:t>
              </a:r>
            </a:p>
          </p:txBody>
        </p:sp>
        <p:sp>
          <p:nvSpPr>
            <p:cNvPr id="49164" name="AutoShape 13">
              <a:extLst>
                <a:ext uri="{FF2B5EF4-FFF2-40B4-BE49-F238E27FC236}">
                  <a16:creationId xmlns:a16="http://schemas.microsoft.com/office/drawing/2014/main" id="{0E278EBF-2300-42B7-9095-683541EC762C}"/>
                </a:ext>
              </a:extLst>
            </p:cNvPr>
            <p:cNvSpPr>
              <a:spLocks noChangeArrowheads="1"/>
            </p:cNvSpPr>
            <p:nvPr/>
          </p:nvSpPr>
          <p:spPr bwMode="auto">
            <a:xfrm>
              <a:off x="1668" y="2341"/>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9165" name="Line 14">
              <a:extLst>
                <a:ext uri="{FF2B5EF4-FFF2-40B4-BE49-F238E27FC236}">
                  <a16:creationId xmlns:a16="http://schemas.microsoft.com/office/drawing/2014/main" id="{9921B1B9-DB04-4DEF-9E83-9A2DCE24D226}"/>
                </a:ext>
              </a:extLst>
            </p:cNvPr>
            <p:cNvSpPr>
              <a:spLocks noChangeShapeType="1"/>
            </p:cNvSpPr>
            <p:nvPr/>
          </p:nvSpPr>
          <p:spPr bwMode="auto">
            <a:xfrm>
              <a:off x="1812" y="2485"/>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9166" name="Text Box 15">
              <a:extLst>
                <a:ext uri="{FF2B5EF4-FFF2-40B4-BE49-F238E27FC236}">
                  <a16:creationId xmlns:a16="http://schemas.microsoft.com/office/drawing/2014/main" id="{3D921A70-E0B9-45F0-B47E-8799D721132D}"/>
                </a:ext>
              </a:extLst>
            </p:cNvPr>
            <p:cNvSpPr txBox="1">
              <a:spLocks noChangeArrowheads="1"/>
            </p:cNvSpPr>
            <p:nvPr/>
          </p:nvSpPr>
          <p:spPr bwMode="auto">
            <a:xfrm>
              <a:off x="2100" y="2341"/>
              <a:ext cx="2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心舒期室内容积（压力）</a:t>
              </a:r>
            </a:p>
          </p:txBody>
        </p:sp>
        <p:sp>
          <p:nvSpPr>
            <p:cNvPr id="49167" name="AutoShape 16">
              <a:extLst>
                <a:ext uri="{FF2B5EF4-FFF2-40B4-BE49-F238E27FC236}">
                  <a16:creationId xmlns:a16="http://schemas.microsoft.com/office/drawing/2014/main" id="{A539D738-3E9F-4FC6-8ACD-5D78D3F6E6F5}"/>
                </a:ext>
              </a:extLst>
            </p:cNvPr>
            <p:cNvSpPr>
              <a:spLocks noChangeArrowheads="1"/>
            </p:cNvSpPr>
            <p:nvPr/>
          </p:nvSpPr>
          <p:spPr bwMode="auto">
            <a:xfrm>
              <a:off x="4241" y="2387"/>
              <a:ext cx="96" cy="240"/>
            </a:xfrm>
            <a:prstGeom prst="down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9168" name="Text Box 17">
              <a:extLst>
                <a:ext uri="{FF2B5EF4-FFF2-40B4-BE49-F238E27FC236}">
                  <a16:creationId xmlns:a16="http://schemas.microsoft.com/office/drawing/2014/main" id="{E7990CA5-4312-43B9-8555-03EA8120B7A1}"/>
                </a:ext>
              </a:extLst>
            </p:cNvPr>
            <p:cNvSpPr txBox="1">
              <a:spLocks noChangeArrowheads="1"/>
            </p:cNvSpPr>
            <p:nvPr/>
          </p:nvSpPr>
          <p:spPr bwMode="auto">
            <a:xfrm>
              <a:off x="2064" y="2840"/>
              <a:ext cx="163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微软雅黑" panose="020B0503020204020204" pitchFamily="34" charset="-122"/>
                  <a:ea typeface="微软雅黑" panose="020B0503020204020204" pitchFamily="34" charset="-122"/>
                </a:rPr>
                <a:t>对心房和大静脉血液的回吸力</a:t>
              </a:r>
            </a:p>
          </p:txBody>
        </p:sp>
        <p:sp>
          <p:nvSpPr>
            <p:cNvPr id="49169" name="Line 18">
              <a:extLst>
                <a:ext uri="{FF2B5EF4-FFF2-40B4-BE49-F238E27FC236}">
                  <a16:creationId xmlns:a16="http://schemas.microsoft.com/office/drawing/2014/main" id="{C9D7A97C-78B9-4B3D-ACEA-B648803B9C94}"/>
                </a:ext>
              </a:extLst>
            </p:cNvPr>
            <p:cNvSpPr>
              <a:spLocks noChangeShapeType="1"/>
            </p:cNvSpPr>
            <p:nvPr/>
          </p:nvSpPr>
          <p:spPr bwMode="auto">
            <a:xfrm>
              <a:off x="2724" y="2629"/>
              <a:ext cx="0" cy="24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9170" name="AutoShape 19">
              <a:extLst>
                <a:ext uri="{FF2B5EF4-FFF2-40B4-BE49-F238E27FC236}">
                  <a16:creationId xmlns:a16="http://schemas.microsoft.com/office/drawing/2014/main" id="{409CDFB4-9E2A-45E9-9A06-B27F11202E3D}"/>
                </a:ext>
              </a:extLst>
            </p:cNvPr>
            <p:cNvSpPr>
              <a:spLocks noChangeArrowheads="1"/>
            </p:cNvSpPr>
            <p:nvPr/>
          </p:nvSpPr>
          <p:spPr bwMode="auto">
            <a:xfrm>
              <a:off x="3492" y="3013"/>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9171" name="Line 20">
              <a:extLst>
                <a:ext uri="{FF2B5EF4-FFF2-40B4-BE49-F238E27FC236}">
                  <a16:creationId xmlns:a16="http://schemas.microsoft.com/office/drawing/2014/main" id="{517451BD-D136-4FE8-AC10-952EEA963CE3}"/>
                </a:ext>
              </a:extLst>
            </p:cNvPr>
            <p:cNvSpPr>
              <a:spLocks noChangeShapeType="1"/>
            </p:cNvSpPr>
            <p:nvPr/>
          </p:nvSpPr>
          <p:spPr bwMode="auto">
            <a:xfrm>
              <a:off x="3636" y="3157"/>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9172" name="Text Box 21">
              <a:extLst>
                <a:ext uri="{FF2B5EF4-FFF2-40B4-BE49-F238E27FC236}">
                  <a16:creationId xmlns:a16="http://schemas.microsoft.com/office/drawing/2014/main" id="{E990EB73-2802-4258-BFD5-9D2E797725EE}"/>
                </a:ext>
              </a:extLst>
            </p:cNvPr>
            <p:cNvSpPr txBox="1">
              <a:spLocks noChangeArrowheads="1"/>
            </p:cNvSpPr>
            <p:nvPr/>
          </p:nvSpPr>
          <p:spPr bwMode="auto">
            <a:xfrm>
              <a:off x="3972" y="3013"/>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中心静脉压</a:t>
              </a:r>
            </a:p>
          </p:txBody>
        </p:sp>
        <p:sp>
          <p:nvSpPr>
            <p:cNvPr id="49173" name="AutoShape 22">
              <a:extLst>
                <a:ext uri="{FF2B5EF4-FFF2-40B4-BE49-F238E27FC236}">
                  <a16:creationId xmlns:a16="http://schemas.microsoft.com/office/drawing/2014/main" id="{4BA279E0-A168-4DF5-BE46-A40AC18A6200}"/>
                </a:ext>
              </a:extLst>
            </p:cNvPr>
            <p:cNvSpPr>
              <a:spLocks noChangeArrowheads="1"/>
            </p:cNvSpPr>
            <p:nvPr/>
          </p:nvSpPr>
          <p:spPr bwMode="auto">
            <a:xfrm>
              <a:off x="5028" y="3013"/>
              <a:ext cx="96" cy="240"/>
            </a:xfrm>
            <a:prstGeom prst="down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9174" name="Rectangle 23">
              <a:extLst>
                <a:ext uri="{FF2B5EF4-FFF2-40B4-BE49-F238E27FC236}">
                  <a16:creationId xmlns:a16="http://schemas.microsoft.com/office/drawing/2014/main" id="{50353763-65DC-4C3D-A29F-EF0101470722}"/>
                </a:ext>
              </a:extLst>
            </p:cNvPr>
            <p:cNvSpPr>
              <a:spLocks noChangeArrowheads="1"/>
            </p:cNvSpPr>
            <p:nvPr/>
          </p:nvSpPr>
          <p:spPr bwMode="auto">
            <a:xfrm>
              <a:off x="4068" y="3493"/>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回心血量</a:t>
              </a:r>
            </a:p>
          </p:txBody>
        </p:sp>
        <p:sp>
          <p:nvSpPr>
            <p:cNvPr id="49175" name="Line 24">
              <a:extLst>
                <a:ext uri="{FF2B5EF4-FFF2-40B4-BE49-F238E27FC236}">
                  <a16:creationId xmlns:a16="http://schemas.microsoft.com/office/drawing/2014/main" id="{0F7F784A-E8DA-44DD-ABA7-F819CC6EEFC3}"/>
                </a:ext>
              </a:extLst>
            </p:cNvPr>
            <p:cNvSpPr>
              <a:spLocks noChangeShapeType="1"/>
            </p:cNvSpPr>
            <p:nvPr/>
          </p:nvSpPr>
          <p:spPr bwMode="auto">
            <a:xfrm>
              <a:off x="4500" y="3301"/>
              <a:ext cx="0" cy="24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微软雅黑" panose="020B0503020204020204" pitchFamily="34" charset="-122"/>
                <a:ea typeface="微软雅黑" panose="020B0503020204020204" pitchFamily="34" charset="-122"/>
              </a:endParaRPr>
            </a:p>
          </p:txBody>
        </p:sp>
        <p:sp>
          <p:nvSpPr>
            <p:cNvPr id="49176" name="AutoShape 25">
              <a:extLst>
                <a:ext uri="{FF2B5EF4-FFF2-40B4-BE49-F238E27FC236}">
                  <a16:creationId xmlns:a16="http://schemas.microsoft.com/office/drawing/2014/main" id="{C8F342EC-43A3-4B28-ADC6-0E5E9C5ED2C8}"/>
                </a:ext>
              </a:extLst>
            </p:cNvPr>
            <p:cNvSpPr>
              <a:spLocks noChangeArrowheads="1"/>
            </p:cNvSpPr>
            <p:nvPr/>
          </p:nvSpPr>
          <p:spPr bwMode="auto">
            <a:xfrm>
              <a:off x="4932" y="3493"/>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sp>
        <p:nvSpPr>
          <p:cNvPr id="49156" name="Text Box 26">
            <a:extLst>
              <a:ext uri="{FF2B5EF4-FFF2-40B4-BE49-F238E27FC236}">
                <a16:creationId xmlns:a16="http://schemas.microsoft.com/office/drawing/2014/main" id="{92BD9785-5277-4561-B178-D19C7B7BE9C0}"/>
              </a:ext>
            </a:extLst>
          </p:cNvPr>
          <p:cNvSpPr txBox="1">
            <a:spLocks noChangeArrowheads="1"/>
          </p:cNvSpPr>
          <p:nvPr/>
        </p:nvSpPr>
        <p:spPr bwMode="auto">
          <a:xfrm>
            <a:off x="539552" y="6140450"/>
            <a:ext cx="820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dirty="0">
                <a:solidFill>
                  <a:srgbClr val="FF0000"/>
                </a:solidFill>
                <a:latin typeface="微软雅黑" panose="020B0503020204020204" pitchFamily="34" charset="-122"/>
                <a:ea typeface="微软雅黑" panose="020B0503020204020204" pitchFamily="34" charset="-122"/>
              </a:rPr>
              <a:t>右心衰竭 ：</a:t>
            </a:r>
            <a:r>
              <a:rPr lang="zh-CN" altLang="en-US" dirty="0">
                <a:solidFill>
                  <a:srgbClr val="000000"/>
                </a:solidFill>
                <a:latin typeface="微软雅黑" panose="020B0503020204020204" pitchFamily="34" charset="-122"/>
                <a:ea typeface="微软雅黑" panose="020B0503020204020204" pitchFamily="34" charset="-122"/>
              </a:rPr>
              <a:t>体循环淤血       </a:t>
            </a:r>
            <a:r>
              <a:rPr lang="zh-CN" altLang="en-US" dirty="0">
                <a:solidFill>
                  <a:srgbClr val="FF0000"/>
                </a:solidFill>
                <a:latin typeface="微软雅黑" panose="020B0503020204020204" pitchFamily="34" charset="-122"/>
                <a:ea typeface="微软雅黑" panose="020B0503020204020204" pitchFamily="34" charset="-122"/>
              </a:rPr>
              <a:t>左心衰竭：</a:t>
            </a:r>
            <a:r>
              <a:rPr lang="zh-CN" altLang="en-US" dirty="0">
                <a:solidFill>
                  <a:srgbClr val="000000"/>
                </a:solidFill>
                <a:latin typeface="微软雅黑" panose="020B0503020204020204" pitchFamily="34" charset="-122"/>
                <a:ea typeface="微软雅黑" panose="020B0503020204020204" pitchFamily="34" charset="-122"/>
              </a:rPr>
              <a:t>肺淤血、肺水</a:t>
            </a:r>
            <a:r>
              <a:rPr lang="zh-CN" altLang="en-US" dirty="0">
                <a:latin typeface="微软雅黑" panose="020B0503020204020204" pitchFamily="34" charset="-122"/>
                <a:ea typeface="微软雅黑" panose="020B0503020204020204" pitchFamily="34" charset="-122"/>
              </a:rPr>
              <a:t>肿</a:t>
            </a:r>
          </a:p>
        </p:txBody>
      </p:sp>
      <p:sp>
        <p:nvSpPr>
          <p:cNvPr id="49157" name="Rectangle 27">
            <a:extLst>
              <a:ext uri="{FF2B5EF4-FFF2-40B4-BE49-F238E27FC236}">
                <a16:creationId xmlns:a16="http://schemas.microsoft.com/office/drawing/2014/main" id="{93483512-7938-46DC-926A-3E7FD57F3B39}"/>
              </a:ext>
            </a:extLst>
          </p:cNvPr>
          <p:cNvSpPr>
            <a:spLocks noChangeArrowheads="1"/>
          </p:cNvSpPr>
          <p:nvPr/>
        </p:nvSpPr>
        <p:spPr bwMode="auto">
          <a:xfrm>
            <a:off x="430213" y="260350"/>
            <a:ext cx="802957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二</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静脉回心血量及其影响因素</a:t>
            </a:r>
          </a:p>
        </p:txBody>
      </p:sp>
      <p:grpSp>
        <p:nvGrpSpPr>
          <p:cNvPr id="49158" name="Group 33">
            <a:extLst>
              <a:ext uri="{FF2B5EF4-FFF2-40B4-BE49-F238E27FC236}">
                <a16:creationId xmlns:a16="http://schemas.microsoft.com/office/drawing/2014/main" id="{BCC970D0-2132-4AFD-A8AA-616FE81C92E5}"/>
              </a:ext>
            </a:extLst>
          </p:cNvPr>
          <p:cNvGrpSpPr>
            <a:grpSpLocks/>
          </p:cNvGrpSpPr>
          <p:nvPr/>
        </p:nvGrpSpPr>
        <p:grpSpPr bwMode="auto">
          <a:xfrm>
            <a:off x="1042988" y="981075"/>
            <a:ext cx="6911975" cy="1144588"/>
            <a:chOff x="295" y="618"/>
            <a:chExt cx="4354" cy="721"/>
          </a:xfrm>
        </p:grpSpPr>
        <p:sp>
          <p:nvSpPr>
            <p:cNvPr id="49159" name="Rectangle 29">
              <a:extLst>
                <a:ext uri="{FF2B5EF4-FFF2-40B4-BE49-F238E27FC236}">
                  <a16:creationId xmlns:a16="http://schemas.microsoft.com/office/drawing/2014/main" id="{0C79A058-D3B0-41E5-A97A-FDC9C03B7503}"/>
                </a:ext>
              </a:extLst>
            </p:cNvPr>
            <p:cNvSpPr>
              <a:spLocks noChangeArrowheads="1"/>
            </p:cNvSpPr>
            <p:nvPr/>
          </p:nvSpPr>
          <p:spPr bwMode="auto">
            <a:xfrm>
              <a:off x="295" y="754"/>
              <a:ext cx="1747"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静脉回心血量</a:t>
              </a:r>
              <a:r>
                <a:rPr lang="zh-CN" altLang="en-US" dirty="0">
                  <a:solidFill>
                    <a:srgbClr val="000000"/>
                  </a:solidFill>
                  <a:latin typeface="微软雅黑" panose="020B0503020204020204" pitchFamily="34" charset="-122"/>
                  <a:ea typeface="微软雅黑" panose="020B0503020204020204" pitchFamily="34" charset="-122"/>
                </a:rPr>
                <a:t> </a:t>
              </a:r>
              <a:r>
                <a:rPr lang="en-US"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49160" name="Rectangle 30">
              <a:extLst>
                <a:ext uri="{FF2B5EF4-FFF2-40B4-BE49-F238E27FC236}">
                  <a16:creationId xmlns:a16="http://schemas.microsoft.com/office/drawing/2014/main" id="{6D42AA85-7618-4E71-BD43-22545588BBB8}"/>
                </a:ext>
              </a:extLst>
            </p:cNvPr>
            <p:cNvSpPr>
              <a:spLocks noChangeArrowheads="1"/>
            </p:cNvSpPr>
            <p:nvPr/>
          </p:nvSpPr>
          <p:spPr bwMode="auto">
            <a:xfrm>
              <a:off x="2490" y="1026"/>
              <a:ext cx="166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dirty="0">
                  <a:latin typeface="微软雅黑" panose="020B0503020204020204" pitchFamily="34" charset="-122"/>
                  <a:ea typeface="微软雅黑" panose="020B0503020204020204" pitchFamily="34" charset="-122"/>
                </a:rPr>
                <a:t>静脉对血流的阻力</a:t>
              </a:r>
            </a:p>
          </p:txBody>
        </p:sp>
        <p:sp>
          <p:nvSpPr>
            <p:cNvPr id="49161" name="Rectangle 31">
              <a:extLst>
                <a:ext uri="{FF2B5EF4-FFF2-40B4-BE49-F238E27FC236}">
                  <a16:creationId xmlns:a16="http://schemas.microsoft.com/office/drawing/2014/main" id="{8A961DEF-5DE5-4035-AA25-03EB6E2E4016}"/>
                </a:ext>
              </a:extLst>
            </p:cNvPr>
            <p:cNvSpPr>
              <a:spLocks noChangeArrowheads="1"/>
            </p:cNvSpPr>
            <p:nvPr/>
          </p:nvSpPr>
          <p:spPr bwMode="auto">
            <a:xfrm>
              <a:off x="2200" y="618"/>
              <a:ext cx="2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外周静脉压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中心静脉压</a:t>
              </a:r>
            </a:p>
          </p:txBody>
        </p:sp>
        <p:sp>
          <p:nvSpPr>
            <p:cNvPr id="49162" name="Line 32">
              <a:extLst>
                <a:ext uri="{FF2B5EF4-FFF2-40B4-BE49-F238E27FC236}">
                  <a16:creationId xmlns:a16="http://schemas.microsoft.com/office/drawing/2014/main" id="{469D90C2-A652-4D45-B489-09E2F2313B64}"/>
                </a:ext>
              </a:extLst>
            </p:cNvPr>
            <p:cNvSpPr>
              <a:spLocks noChangeShapeType="1"/>
            </p:cNvSpPr>
            <p:nvPr/>
          </p:nvSpPr>
          <p:spPr bwMode="auto">
            <a:xfrm>
              <a:off x="2155" y="981"/>
              <a:ext cx="249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5" name="Rectangle 14">
            <a:extLst>
              <a:ext uri="{FF2B5EF4-FFF2-40B4-BE49-F238E27FC236}">
                <a16:creationId xmlns:a16="http://schemas.microsoft.com/office/drawing/2014/main" id="{5DEE0FA6-D003-4515-B594-4A016913965D}"/>
              </a:ext>
            </a:extLst>
          </p:cNvPr>
          <p:cNvSpPr>
            <a:spLocks noChangeArrowheads="1"/>
          </p:cNvSpPr>
          <p:nvPr/>
        </p:nvSpPr>
        <p:spPr bwMode="auto">
          <a:xfrm>
            <a:off x="471518" y="2014539"/>
            <a:ext cx="8440114" cy="9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体循环平均充盈压</a:t>
            </a:r>
          </a:p>
          <a:p>
            <a:pPr eaLnBrk="1" hangingPunct="1">
              <a:lnSpc>
                <a:spcPct val="120000"/>
              </a:lnSpc>
            </a:pP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血管系统内血液充盈程度愈高，静脉回心血量也就愈多。</a:t>
            </a:r>
            <a:endParaRPr lang="zh-CN" altLang="en-US" b="0" dirty="0">
              <a:latin typeface="微软雅黑" panose="020B0503020204020204" pitchFamily="34" charset="-122"/>
              <a:ea typeface="微软雅黑" panose="020B0503020204020204" pitchFamily="34" charset="-122"/>
            </a:endParaRPr>
          </a:p>
        </p:txBody>
      </p:sp>
    </p:spTree>
  </p:cSld>
  <p:clrMapOvr>
    <a:masterClrMapping/>
  </p:clrMapOvr>
  <p:transition advClick="0"/>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2BE8F04C-63A5-4ED3-9B4E-BA6E4979629C}"/>
              </a:ext>
            </a:extLst>
          </p:cNvPr>
          <p:cNvSpPr>
            <a:spLocks noChangeArrowheads="1"/>
          </p:cNvSpPr>
          <p:nvPr/>
        </p:nvSpPr>
        <p:spPr bwMode="auto">
          <a:xfrm>
            <a:off x="323850" y="404813"/>
            <a:ext cx="5651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C00000"/>
                </a:solidFill>
                <a:latin typeface="微软雅黑" panose="020B0503020204020204" pitchFamily="34" charset="-122"/>
                <a:ea typeface="微软雅黑" panose="020B0503020204020204" pitchFamily="34" charset="-122"/>
              </a:rPr>
              <a:t>  3.</a:t>
            </a:r>
            <a:r>
              <a:rPr lang="zh-CN" altLang="en-US" sz="2800" dirty="0">
                <a:solidFill>
                  <a:srgbClr val="C00000"/>
                </a:solidFill>
                <a:latin typeface="微软雅黑" panose="020B0503020204020204" pitchFamily="34" charset="-122"/>
                <a:ea typeface="微软雅黑" panose="020B0503020204020204" pitchFamily="34" charset="-122"/>
              </a:rPr>
              <a:t>体位改变</a:t>
            </a:r>
            <a:endParaRPr lang="zh-CN" altLang="en-US" sz="2800" b="0" dirty="0">
              <a:solidFill>
                <a:srgbClr val="C00000"/>
              </a:solidFill>
              <a:latin typeface="微软雅黑" panose="020B0503020204020204" pitchFamily="34" charset="-122"/>
              <a:ea typeface="微软雅黑" panose="020B0503020204020204" pitchFamily="34" charset="-122"/>
            </a:endParaRPr>
          </a:p>
        </p:txBody>
      </p:sp>
      <p:grpSp>
        <p:nvGrpSpPr>
          <p:cNvPr id="14340" name="Group 25">
            <a:extLst>
              <a:ext uri="{FF2B5EF4-FFF2-40B4-BE49-F238E27FC236}">
                <a16:creationId xmlns:a16="http://schemas.microsoft.com/office/drawing/2014/main" id="{92145821-4748-4B44-806C-03EB2565CB38}"/>
              </a:ext>
            </a:extLst>
          </p:cNvPr>
          <p:cNvGrpSpPr>
            <a:grpSpLocks/>
          </p:cNvGrpSpPr>
          <p:nvPr/>
        </p:nvGrpSpPr>
        <p:grpSpPr bwMode="auto">
          <a:xfrm>
            <a:off x="611188" y="1052513"/>
            <a:ext cx="6345237" cy="1720850"/>
            <a:chOff x="249" y="663"/>
            <a:chExt cx="3997" cy="1084"/>
          </a:xfrm>
        </p:grpSpPr>
        <p:sp>
          <p:nvSpPr>
            <p:cNvPr id="14350" name="Rectangle 3">
              <a:extLst>
                <a:ext uri="{FF2B5EF4-FFF2-40B4-BE49-F238E27FC236}">
                  <a16:creationId xmlns:a16="http://schemas.microsoft.com/office/drawing/2014/main" id="{037866F8-CFDD-47AF-A19F-5FA74DF2A5DB}"/>
                </a:ext>
              </a:extLst>
            </p:cNvPr>
            <p:cNvSpPr>
              <a:spLocks noChangeArrowheads="1"/>
            </p:cNvSpPr>
            <p:nvPr/>
          </p:nvSpPr>
          <p:spPr bwMode="auto">
            <a:xfrm>
              <a:off x="249" y="753"/>
              <a:ext cx="771"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楷体_GB2312" pitchFamily="49" charset="-122"/>
                </a:rPr>
                <a:t>从</a:t>
              </a:r>
              <a:r>
                <a:rPr lang="zh-CN" altLang="en-US">
                  <a:solidFill>
                    <a:srgbClr val="FF3300"/>
                  </a:solidFill>
                  <a:latin typeface="Times New Roman" panose="02020603050405020304" pitchFamily="18" charset="0"/>
                  <a:ea typeface="楷体_GB2312" pitchFamily="49" charset="-122"/>
                </a:rPr>
                <a:t>卧位</a:t>
              </a:r>
              <a:r>
                <a:rPr lang="zh-CN" altLang="en-US">
                  <a:solidFill>
                    <a:srgbClr val="000000"/>
                  </a:solidFill>
                  <a:latin typeface="Times New Roman" panose="02020603050405020304" pitchFamily="18" charset="0"/>
                  <a:ea typeface="楷体_GB2312" pitchFamily="49" charset="-122"/>
                </a:rPr>
                <a:t>变为</a:t>
              </a:r>
            </a:p>
            <a:p>
              <a:pPr eaLnBrk="1" hangingPunct="1"/>
              <a:r>
                <a:rPr lang="zh-CN" altLang="en-US">
                  <a:solidFill>
                    <a:srgbClr val="FF3300"/>
                  </a:solidFill>
                  <a:latin typeface="Times New Roman" panose="02020603050405020304" pitchFamily="18" charset="0"/>
                  <a:ea typeface="楷体_GB2312" pitchFamily="49" charset="-122"/>
                </a:rPr>
                <a:t>立位</a:t>
              </a:r>
              <a:endParaRPr lang="zh-CN" altLang="en-US" b="0">
                <a:solidFill>
                  <a:srgbClr val="FF3300"/>
                </a:solidFill>
                <a:latin typeface="Times New Roman" panose="02020603050405020304" pitchFamily="18" charset="0"/>
              </a:endParaRPr>
            </a:p>
          </p:txBody>
        </p:sp>
        <p:sp>
          <p:nvSpPr>
            <p:cNvPr id="14351" name="Rectangle 4">
              <a:extLst>
                <a:ext uri="{FF2B5EF4-FFF2-40B4-BE49-F238E27FC236}">
                  <a16:creationId xmlns:a16="http://schemas.microsoft.com/office/drawing/2014/main" id="{95C4B151-0404-47B6-98E9-50FDECEA2671}"/>
                </a:ext>
              </a:extLst>
            </p:cNvPr>
            <p:cNvSpPr>
              <a:spLocks noChangeArrowheads="1"/>
            </p:cNvSpPr>
            <p:nvPr/>
          </p:nvSpPr>
          <p:spPr bwMode="auto">
            <a:xfrm>
              <a:off x="1338" y="663"/>
              <a:ext cx="1406"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0000"/>
                  </a:solidFill>
                  <a:latin typeface="Times New Roman" panose="02020603050405020304" pitchFamily="18" charset="0"/>
                  <a:ea typeface="楷体_GB2312" pitchFamily="49" charset="-122"/>
                </a:rPr>
                <a:t>低垂部分的静脉跨壁压增大、扩张，容纳的血量增多</a:t>
              </a:r>
            </a:p>
            <a:p>
              <a:pPr eaLnBrk="1" hangingPunct="1"/>
              <a:r>
                <a:rPr lang="zh-CN" altLang="en-US" sz="1100" b="0" dirty="0">
                  <a:latin typeface="Times New Roman" panose="02020603050405020304" pitchFamily="18" charset="0"/>
                </a:rPr>
                <a:t> </a:t>
              </a:r>
            </a:p>
          </p:txBody>
        </p:sp>
        <p:sp>
          <p:nvSpPr>
            <p:cNvPr id="14352" name="Line 5">
              <a:extLst>
                <a:ext uri="{FF2B5EF4-FFF2-40B4-BE49-F238E27FC236}">
                  <a16:creationId xmlns:a16="http://schemas.microsoft.com/office/drawing/2014/main" id="{EC416308-2E22-4DD9-A52B-5590FDBAAC72}"/>
                </a:ext>
              </a:extLst>
            </p:cNvPr>
            <p:cNvSpPr>
              <a:spLocks noChangeShapeType="1"/>
            </p:cNvSpPr>
            <p:nvPr/>
          </p:nvSpPr>
          <p:spPr bwMode="auto">
            <a:xfrm>
              <a:off x="975" y="1047"/>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53" name="Line 6">
              <a:extLst>
                <a:ext uri="{FF2B5EF4-FFF2-40B4-BE49-F238E27FC236}">
                  <a16:creationId xmlns:a16="http://schemas.microsoft.com/office/drawing/2014/main" id="{06C7ED8D-950B-4E99-AA5E-1516EC0FA9ED}"/>
                </a:ext>
              </a:extLst>
            </p:cNvPr>
            <p:cNvSpPr>
              <a:spLocks noChangeShapeType="1"/>
            </p:cNvSpPr>
            <p:nvPr/>
          </p:nvSpPr>
          <p:spPr bwMode="auto">
            <a:xfrm>
              <a:off x="2835" y="1047"/>
              <a:ext cx="33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54" name="Rectangle 7">
              <a:extLst>
                <a:ext uri="{FF2B5EF4-FFF2-40B4-BE49-F238E27FC236}">
                  <a16:creationId xmlns:a16="http://schemas.microsoft.com/office/drawing/2014/main" id="{7AF673B0-E340-403A-9167-88A7DF67B99B}"/>
                </a:ext>
              </a:extLst>
            </p:cNvPr>
            <p:cNvSpPr>
              <a:spLocks noChangeArrowheads="1"/>
            </p:cNvSpPr>
            <p:nvPr/>
          </p:nvSpPr>
          <p:spPr bwMode="auto">
            <a:xfrm>
              <a:off x="3243" y="903"/>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楷体_GB2312" pitchFamily="49" charset="-122"/>
                </a:rPr>
                <a:t>回心血量</a:t>
              </a:r>
            </a:p>
          </p:txBody>
        </p:sp>
        <p:sp>
          <p:nvSpPr>
            <p:cNvPr id="14355" name="AutoShape 8">
              <a:extLst>
                <a:ext uri="{FF2B5EF4-FFF2-40B4-BE49-F238E27FC236}">
                  <a16:creationId xmlns:a16="http://schemas.microsoft.com/office/drawing/2014/main" id="{4BF684B0-5262-401C-814C-9225714EF17C}"/>
                </a:ext>
              </a:extLst>
            </p:cNvPr>
            <p:cNvSpPr>
              <a:spLocks noChangeArrowheads="1"/>
            </p:cNvSpPr>
            <p:nvPr/>
          </p:nvSpPr>
          <p:spPr bwMode="auto">
            <a:xfrm>
              <a:off x="4150" y="935"/>
              <a:ext cx="96" cy="240"/>
            </a:xfrm>
            <a:prstGeom prst="down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14338" name="Object 27">
            <a:extLst>
              <a:ext uri="{FF2B5EF4-FFF2-40B4-BE49-F238E27FC236}">
                <a16:creationId xmlns:a16="http://schemas.microsoft.com/office/drawing/2014/main" id="{F60BC079-67E5-4079-AA8E-6FCE354F0375}"/>
              </a:ext>
            </a:extLst>
          </p:cNvPr>
          <p:cNvGraphicFramePr>
            <a:graphicFrameLocks noChangeAspect="1"/>
          </p:cNvGraphicFramePr>
          <p:nvPr>
            <p:extLst>
              <p:ext uri="{D42A27DB-BD31-4B8C-83A1-F6EECF244321}">
                <p14:modId xmlns:p14="http://schemas.microsoft.com/office/powerpoint/2010/main" val="877999827"/>
              </p:ext>
            </p:extLst>
          </p:nvPr>
        </p:nvGraphicFramePr>
        <p:xfrm>
          <a:off x="7123163" y="125412"/>
          <a:ext cx="1524000" cy="5905500"/>
        </p:xfrm>
        <a:graphic>
          <a:graphicData uri="http://schemas.openxmlformats.org/presentationml/2006/ole">
            <mc:AlternateContent xmlns:mc="http://schemas.openxmlformats.org/markup-compatibility/2006">
              <mc:Choice xmlns:v="urn:schemas-microsoft-com:vml" Requires="v">
                <p:oleObj name="Image" r:id="rId2" imgW="1523272" imgH="5904762" progId="Photoshop.Image.9">
                  <p:embed/>
                </p:oleObj>
              </mc:Choice>
              <mc:Fallback>
                <p:oleObj name="Image" r:id="rId2" imgW="1523272" imgH="5904762" progId="Photoshop.Image.9">
                  <p:embed/>
                  <p:pic>
                    <p:nvPicPr>
                      <p:cNvPr id="14338" name="Object 27">
                        <a:extLst>
                          <a:ext uri="{FF2B5EF4-FFF2-40B4-BE49-F238E27FC236}">
                            <a16:creationId xmlns:a16="http://schemas.microsoft.com/office/drawing/2014/main" id="{F60BC079-67E5-4079-AA8E-6FCE354F0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163" y="125412"/>
                        <a:ext cx="1524000"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Rectangle 10">
            <a:extLst>
              <a:ext uri="{FF2B5EF4-FFF2-40B4-BE49-F238E27FC236}">
                <a16:creationId xmlns:a16="http://schemas.microsoft.com/office/drawing/2014/main" id="{BB46B223-2BBD-4B4C-B7E3-5113CB50B484}"/>
              </a:ext>
            </a:extLst>
          </p:cNvPr>
          <p:cNvSpPr>
            <a:spLocks noChangeArrowheads="1"/>
          </p:cNvSpPr>
          <p:nvPr/>
        </p:nvSpPr>
        <p:spPr bwMode="auto">
          <a:xfrm>
            <a:off x="367895" y="2849563"/>
            <a:ext cx="4895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rgbClr val="C00000"/>
                </a:solidFill>
                <a:latin typeface="微软雅黑" panose="020B0503020204020204" pitchFamily="34" charset="-122"/>
                <a:ea typeface="微软雅黑" panose="020B0503020204020204" pitchFamily="34" charset="-122"/>
              </a:rPr>
              <a:t>  4.</a:t>
            </a:r>
            <a:r>
              <a:rPr lang="zh-CN" altLang="en-US" sz="2800" dirty="0">
                <a:solidFill>
                  <a:srgbClr val="C00000"/>
                </a:solidFill>
                <a:latin typeface="微软雅黑" panose="020B0503020204020204" pitchFamily="34" charset="-122"/>
                <a:ea typeface="微软雅黑" panose="020B0503020204020204" pitchFamily="34" charset="-122"/>
              </a:rPr>
              <a:t>骨骼肌的挤压作用</a:t>
            </a:r>
            <a:endParaRPr lang="zh-CN" altLang="en-US" sz="2800" b="0" dirty="0">
              <a:solidFill>
                <a:srgbClr val="C00000"/>
              </a:solidFill>
              <a:latin typeface="微软雅黑" panose="020B0503020204020204" pitchFamily="34" charset="-122"/>
              <a:ea typeface="微软雅黑" panose="020B0503020204020204" pitchFamily="34" charset="-122"/>
            </a:endParaRPr>
          </a:p>
        </p:txBody>
      </p:sp>
      <p:sp>
        <p:nvSpPr>
          <p:cNvPr id="21" name="Rectangle 12">
            <a:extLst>
              <a:ext uri="{FF2B5EF4-FFF2-40B4-BE49-F238E27FC236}">
                <a16:creationId xmlns:a16="http://schemas.microsoft.com/office/drawing/2014/main" id="{E12DD720-B353-4AD4-9BFC-BA3C66B8BA4E}"/>
              </a:ext>
            </a:extLst>
          </p:cNvPr>
          <p:cNvSpPr>
            <a:spLocks noChangeArrowheads="1"/>
          </p:cNvSpPr>
          <p:nvPr/>
        </p:nvSpPr>
        <p:spPr bwMode="auto">
          <a:xfrm>
            <a:off x="247982" y="3576579"/>
            <a:ext cx="4219575" cy="280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dirty="0">
                <a:solidFill>
                  <a:srgbClr val="000000"/>
                </a:solidFill>
                <a:latin typeface="Times New Roman" panose="02020603050405020304" pitchFamily="18" charset="0"/>
                <a:ea typeface="楷体_GB2312" pitchFamily="49" charset="-122"/>
              </a:rPr>
              <a:t>     </a:t>
            </a:r>
            <a:r>
              <a:rPr lang="zh-CN" altLang="en-US" sz="2000" dirty="0">
                <a:solidFill>
                  <a:srgbClr val="000000"/>
                </a:solidFill>
                <a:latin typeface="Times New Roman" panose="02020603050405020304" pitchFamily="18" charset="0"/>
                <a:ea typeface="楷体_GB2312" pitchFamily="49" charset="-122"/>
              </a:rPr>
              <a:t>下肢肌肉收缩对肌肉内和肌肉间的静脉发生挤压（</a:t>
            </a:r>
            <a:r>
              <a:rPr lang="zh-CN" altLang="en-US" sz="2000" dirty="0">
                <a:solidFill>
                  <a:srgbClr val="FF00FF"/>
                </a:solidFill>
                <a:latin typeface="Times New Roman" panose="02020603050405020304" pitchFamily="18" charset="0"/>
                <a:ea typeface="楷体_GB2312" pitchFamily="49" charset="-122"/>
              </a:rPr>
              <a:t>外周静脉压升高和降低</a:t>
            </a:r>
            <a:r>
              <a:rPr lang="zh-CN" altLang="en-US" sz="2000" dirty="0">
                <a:solidFill>
                  <a:srgbClr val="000000"/>
                </a:solidFill>
                <a:latin typeface="Times New Roman" panose="02020603050405020304" pitchFamily="18" charset="0"/>
                <a:ea typeface="楷体_GB2312" pitchFamily="49" charset="-122"/>
              </a:rPr>
              <a:t>），加上</a:t>
            </a:r>
            <a:r>
              <a:rPr lang="zh-CN" altLang="en-US" sz="2000" dirty="0">
                <a:solidFill>
                  <a:srgbClr val="FF0000"/>
                </a:solidFill>
                <a:latin typeface="Times New Roman" panose="02020603050405020304" pitchFamily="18" charset="0"/>
                <a:ea typeface="楷体_GB2312" pitchFamily="49" charset="-122"/>
              </a:rPr>
              <a:t>静脉瓣</a:t>
            </a:r>
            <a:r>
              <a:rPr lang="zh-CN" altLang="en-US" sz="2000" dirty="0">
                <a:solidFill>
                  <a:srgbClr val="000000"/>
                </a:solidFill>
                <a:latin typeface="Times New Roman" panose="02020603050405020304" pitchFamily="18" charset="0"/>
                <a:ea typeface="楷体_GB2312" pitchFamily="49" charset="-122"/>
              </a:rPr>
              <a:t>的作用，使静脉内的血液只能向心脏方向流动而不能倒流，称为“</a:t>
            </a:r>
            <a:r>
              <a:rPr lang="zh-CN" altLang="en-US" sz="2000" dirty="0">
                <a:solidFill>
                  <a:srgbClr val="FF3300"/>
                </a:solidFill>
                <a:latin typeface="Times New Roman" panose="02020603050405020304" pitchFamily="18" charset="0"/>
                <a:ea typeface="楷体_GB2312" pitchFamily="49" charset="-122"/>
              </a:rPr>
              <a:t>肌肉泵</a:t>
            </a:r>
            <a:r>
              <a:rPr lang="zh-CN" altLang="en-US" sz="2000" dirty="0">
                <a:solidFill>
                  <a:srgbClr val="000000"/>
                </a:solidFill>
                <a:latin typeface="Times New Roman" panose="02020603050405020304" pitchFamily="18" charset="0"/>
                <a:ea typeface="楷体_GB2312" pitchFamily="49" charset="-122"/>
              </a:rPr>
              <a:t>”或</a:t>
            </a:r>
            <a:r>
              <a:rPr lang="zh-CN" altLang="en-US" sz="2000" dirty="0">
                <a:latin typeface="Times New Roman" panose="02020603050405020304" pitchFamily="18" charset="0"/>
                <a:ea typeface="楷体_GB2312" pitchFamily="49" charset="-122"/>
              </a:rPr>
              <a:t>“</a:t>
            </a:r>
            <a:r>
              <a:rPr lang="zh-CN" altLang="en-US" sz="2000" dirty="0">
                <a:solidFill>
                  <a:srgbClr val="FF3300"/>
                </a:solidFill>
                <a:latin typeface="Times New Roman" panose="02020603050405020304" pitchFamily="18" charset="0"/>
                <a:ea typeface="楷体_GB2312" pitchFamily="49" charset="-122"/>
              </a:rPr>
              <a:t>静脉泵”</a:t>
            </a:r>
            <a:r>
              <a:rPr lang="zh-CN" altLang="en-US" sz="2000" dirty="0">
                <a:solidFill>
                  <a:srgbClr val="000000"/>
                </a:solidFill>
                <a:latin typeface="Times New Roman" panose="02020603050405020304" pitchFamily="18" charset="0"/>
                <a:ea typeface="楷体_GB2312" pitchFamily="49" charset="-122"/>
              </a:rPr>
              <a:t>。使静脉血流加快。</a:t>
            </a:r>
          </a:p>
        </p:txBody>
      </p:sp>
      <p:graphicFrame>
        <p:nvGraphicFramePr>
          <p:cNvPr id="22" name="Object 11">
            <a:extLst>
              <a:ext uri="{FF2B5EF4-FFF2-40B4-BE49-F238E27FC236}">
                <a16:creationId xmlns:a16="http://schemas.microsoft.com/office/drawing/2014/main" id="{2FD4C557-C9E4-4B75-B752-22AFDC26B319}"/>
              </a:ext>
            </a:extLst>
          </p:cNvPr>
          <p:cNvGraphicFramePr>
            <a:graphicFrameLocks noChangeAspect="1"/>
          </p:cNvGraphicFramePr>
          <p:nvPr>
            <p:extLst>
              <p:ext uri="{D42A27DB-BD31-4B8C-83A1-F6EECF244321}">
                <p14:modId xmlns:p14="http://schemas.microsoft.com/office/powerpoint/2010/main" val="1406315940"/>
              </p:ext>
            </p:extLst>
          </p:nvPr>
        </p:nvGraphicFramePr>
        <p:xfrm>
          <a:off x="4523617" y="3078162"/>
          <a:ext cx="2232026" cy="3445422"/>
        </p:xfrm>
        <a:graphic>
          <a:graphicData uri="http://schemas.openxmlformats.org/presentationml/2006/ole">
            <mc:AlternateContent xmlns:mc="http://schemas.openxmlformats.org/markup-compatibility/2006">
              <mc:Choice xmlns:v="urn:schemas-microsoft-com:vml" Requires="v">
                <p:oleObj name="位图图像" r:id="rId4" imgW="2704762" imgH="4563112" progId="Paint.Picture">
                  <p:embed/>
                </p:oleObj>
              </mc:Choice>
              <mc:Fallback>
                <p:oleObj name="位图图像" r:id="rId4" imgW="2704762" imgH="4563112" progId="Paint.Picture">
                  <p:embed/>
                  <p:pic>
                    <p:nvPicPr>
                      <p:cNvPr id="13314" name="Object 11">
                        <a:extLst>
                          <a:ext uri="{FF2B5EF4-FFF2-40B4-BE49-F238E27FC236}">
                            <a16:creationId xmlns:a16="http://schemas.microsoft.com/office/drawing/2014/main" id="{DDE02D5B-52E0-484A-956C-D8CCB24054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3617" y="3078162"/>
                        <a:ext cx="2232026" cy="3445422"/>
                      </a:xfrm>
                      <a:prstGeom prst="rect">
                        <a:avLst/>
                      </a:prstGeom>
                      <a:noFill/>
                      <a:ln>
                        <a:noFill/>
                      </a:ln>
                      <a:effectLst/>
                    </p:spPr>
                  </p:pic>
                </p:oleObj>
              </mc:Fallback>
            </mc:AlternateContent>
          </a:graphicData>
        </a:graphic>
      </p:graphicFrame>
    </p:spTree>
  </p:cSld>
  <p:clrMapOvr>
    <a:masterClrMapping/>
  </p:clrMapOvr>
  <p:transition advClick="0"/>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ACDF6728-AD95-47B0-A1F1-25870071667D}"/>
              </a:ext>
            </a:extLst>
          </p:cNvPr>
          <p:cNvSpPr>
            <a:spLocks noChangeArrowheads="1"/>
          </p:cNvSpPr>
          <p:nvPr/>
        </p:nvSpPr>
        <p:spPr bwMode="auto">
          <a:xfrm>
            <a:off x="468313" y="404813"/>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C00000"/>
                </a:solidFill>
                <a:latin typeface="黑体" panose="02010609060101010101" pitchFamily="49" charset="-122"/>
                <a:ea typeface="黑体" panose="02010609060101010101" pitchFamily="49" charset="-122"/>
              </a:rPr>
              <a:t>  5.</a:t>
            </a:r>
            <a:r>
              <a:rPr lang="zh-CN" altLang="en-US" dirty="0">
                <a:solidFill>
                  <a:srgbClr val="C00000"/>
                </a:solidFill>
                <a:latin typeface="黑体" panose="02010609060101010101" pitchFamily="49" charset="-122"/>
                <a:ea typeface="黑体" panose="02010609060101010101" pitchFamily="49" charset="-122"/>
              </a:rPr>
              <a:t>呼吸运动</a:t>
            </a:r>
            <a:endParaRPr lang="zh-CN" altLang="en-US" b="0" dirty="0">
              <a:solidFill>
                <a:srgbClr val="C00000"/>
              </a:solidFill>
              <a:latin typeface="黑体" panose="02010609060101010101" pitchFamily="49" charset="-122"/>
              <a:ea typeface="黑体" panose="02010609060101010101" pitchFamily="49" charset="-122"/>
            </a:endParaRPr>
          </a:p>
        </p:txBody>
      </p:sp>
      <p:grpSp>
        <p:nvGrpSpPr>
          <p:cNvPr id="12292" name="Group 3">
            <a:extLst>
              <a:ext uri="{FF2B5EF4-FFF2-40B4-BE49-F238E27FC236}">
                <a16:creationId xmlns:a16="http://schemas.microsoft.com/office/drawing/2014/main" id="{623E5206-29B2-454C-9A28-FCD9C6DF0785}"/>
              </a:ext>
            </a:extLst>
          </p:cNvPr>
          <p:cNvGrpSpPr>
            <a:grpSpLocks/>
          </p:cNvGrpSpPr>
          <p:nvPr/>
        </p:nvGrpSpPr>
        <p:grpSpPr bwMode="auto">
          <a:xfrm>
            <a:off x="900113" y="981075"/>
            <a:ext cx="7772400" cy="1828800"/>
            <a:chOff x="576" y="864"/>
            <a:chExt cx="4896" cy="1152"/>
          </a:xfrm>
        </p:grpSpPr>
        <p:sp>
          <p:nvSpPr>
            <p:cNvPr id="12294" name="Text Box 4">
              <a:extLst>
                <a:ext uri="{FF2B5EF4-FFF2-40B4-BE49-F238E27FC236}">
                  <a16:creationId xmlns:a16="http://schemas.microsoft.com/office/drawing/2014/main" id="{B1CDF1A2-6917-4EF6-8183-497777634FE5}"/>
                </a:ext>
              </a:extLst>
            </p:cNvPr>
            <p:cNvSpPr txBox="1">
              <a:spLocks noChangeArrowheads="1"/>
            </p:cNvSpPr>
            <p:nvPr/>
          </p:nvSpPr>
          <p:spPr bwMode="auto">
            <a:xfrm>
              <a:off x="576" y="86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ea typeface="楷体_GB2312" pitchFamily="49" charset="-122"/>
                </a:rPr>
                <a:t>吸气</a:t>
              </a:r>
            </a:p>
          </p:txBody>
        </p:sp>
        <p:sp>
          <p:nvSpPr>
            <p:cNvPr id="12295" name="Line 5">
              <a:extLst>
                <a:ext uri="{FF2B5EF4-FFF2-40B4-BE49-F238E27FC236}">
                  <a16:creationId xmlns:a16="http://schemas.microsoft.com/office/drawing/2014/main" id="{F61BF137-5404-42C0-B922-8DEBE4F904D6}"/>
                </a:ext>
              </a:extLst>
            </p:cNvPr>
            <p:cNvSpPr>
              <a:spLocks noChangeShapeType="1"/>
            </p:cNvSpPr>
            <p:nvPr/>
          </p:nvSpPr>
          <p:spPr bwMode="auto">
            <a:xfrm>
              <a:off x="1056" y="1008"/>
              <a:ext cx="28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6" name="Text Box 6">
              <a:extLst>
                <a:ext uri="{FF2B5EF4-FFF2-40B4-BE49-F238E27FC236}">
                  <a16:creationId xmlns:a16="http://schemas.microsoft.com/office/drawing/2014/main" id="{03988E55-AB50-4441-8CCB-58B944638A2F}"/>
                </a:ext>
              </a:extLst>
            </p:cNvPr>
            <p:cNvSpPr txBox="1">
              <a:spLocks noChangeArrowheads="1"/>
            </p:cNvSpPr>
            <p:nvPr/>
          </p:nvSpPr>
          <p:spPr bwMode="auto">
            <a:xfrm>
              <a:off x="1296" y="86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FF0000"/>
                  </a:solidFill>
                  <a:latin typeface="Times New Roman" panose="02020603050405020304" pitchFamily="18" charset="0"/>
                  <a:ea typeface="楷体_GB2312" pitchFamily="49" charset="-122"/>
                </a:rPr>
                <a:t>胸膜腔</a:t>
              </a:r>
              <a:r>
                <a:rPr lang="zh-CN" altLang="en-US">
                  <a:latin typeface="Times New Roman" panose="02020603050405020304" pitchFamily="18" charset="0"/>
                  <a:ea typeface="楷体_GB2312" pitchFamily="49" charset="-122"/>
                </a:rPr>
                <a:t>负压增大</a:t>
              </a:r>
            </a:p>
          </p:txBody>
        </p:sp>
        <p:sp>
          <p:nvSpPr>
            <p:cNvPr id="12297" name="Line 7">
              <a:extLst>
                <a:ext uri="{FF2B5EF4-FFF2-40B4-BE49-F238E27FC236}">
                  <a16:creationId xmlns:a16="http://schemas.microsoft.com/office/drawing/2014/main" id="{6BA72DCF-0CE8-47CA-BD20-2A4563BDD346}"/>
                </a:ext>
              </a:extLst>
            </p:cNvPr>
            <p:cNvSpPr>
              <a:spLocks noChangeShapeType="1"/>
            </p:cNvSpPr>
            <p:nvPr/>
          </p:nvSpPr>
          <p:spPr bwMode="auto">
            <a:xfrm>
              <a:off x="2736" y="1008"/>
              <a:ext cx="288"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298" name="Text Box 8">
              <a:extLst>
                <a:ext uri="{FF2B5EF4-FFF2-40B4-BE49-F238E27FC236}">
                  <a16:creationId xmlns:a16="http://schemas.microsoft.com/office/drawing/2014/main" id="{8411D88E-3DCC-4F44-8D01-80A68B9CCD30}"/>
                </a:ext>
              </a:extLst>
            </p:cNvPr>
            <p:cNvSpPr txBox="1">
              <a:spLocks noChangeArrowheads="1"/>
            </p:cNvSpPr>
            <p:nvPr/>
          </p:nvSpPr>
          <p:spPr bwMode="auto">
            <a:xfrm>
              <a:off x="2928" y="864"/>
              <a:ext cx="2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dirty="0">
                  <a:latin typeface="Times New Roman" panose="02020603050405020304" pitchFamily="18" charset="0"/>
                  <a:ea typeface="楷体_GB2312" pitchFamily="49" charset="-122"/>
                </a:rPr>
                <a:t>大静脉及</a:t>
              </a:r>
              <a:r>
                <a:rPr lang="zh-CN" altLang="en-US" dirty="0">
                  <a:solidFill>
                    <a:srgbClr val="C00000"/>
                  </a:solidFill>
                  <a:latin typeface="Times New Roman" panose="02020603050405020304" pitchFamily="18" charset="0"/>
                  <a:ea typeface="楷体_GB2312" pitchFamily="49" charset="-122"/>
                </a:rPr>
                <a:t>右心房</a:t>
              </a:r>
              <a:r>
                <a:rPr lang="zh-CN" altLang="en-US" dirty="0">
                  <a:latin typeface="Times New Roman" panose="02020603050405020304" pitchFamily="18" charset="0"/>
                  <a:ea typeface="楷体_GB2312" pitchFamily="49" charset="-122"/>
                </a:rPr>
                <a:t>被牵拉扩张</a:t>
              </a:r>
            </a:p>
          </p:txBody>
        </p:sp>
        <p:sp>
          <p:nvSpPr>
            <p:cNvPr id="12299" name="Line 9">
              <a:extLst>
                <a:ext uri="{FF2B5EF4-FFF2-40B4-BE49-F238E27FC236}">
                  <a16:creationId xmlns:a16="http://schemas.microsoft.com/office/drawing/2014/main" id="{DD0AE12F-5647-4A4E-9D58-BD314B7F0240}"/>
                </a:ext>
              </a:extLst>
            </p:cNvPr>
            <p:cNvSpPr>
              <a:spLocks noChangeShapeType="1"/>
            </p:cNvSpPr>
            <p:nvPr/>
          </p:nvSpPr>
          <p:spPr bwMode="auto">
            <a:xfrm>
              <a:off x="3936" y="1104"/>
              <a:ext cx="0" cy="24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00" name="Text Box 10">
              <a:extLst>
                <a:ext uri="{FF2B5EF4-FFF2-40B4-BE49-F238E27FC236}">
                  <a16:creationId xmlns:a16="http://schemas.microsoft.com/office/drawing/2014/main" id="{6076BAA6-FAAA-4CD8-A9AB-765B91943DBE}"/>
                </a:ext>
              </a:extLst>
            </p:cNvPr>
            <p:cNvSpPr txBox="1">
              <a:spLocks noChangeArrowheads="1"/>
            </p:cNvSpPr>
            <p:nvPr/>
          </p:nvSpPr>
          <p:spPr bwMode="auto">
            <a:xfrm>
              <a:off x="3408" y="1296"/>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ea typeface="楷体_GB2312" pitchFamily="49" charset="-122"/>
                </a:rPr>
                <a:t>中心静脉压</a:t>
              </a:r>
            </a:p>
          </p:txBody>
        </p:sp>
        <p:sp>
          <p:nvSpPr>
            <p:cNvPr id="12301" name="AutoShape 11">
              <a:extLst>
                <a:ext uri="{FF2B5EF4-FFF2-40B4-BE49-F238E27FC236}">
                  <a16:creationId xmlns:a16="http://schemas.microsoft.com/office/drawing/2014/main" id="{A5BC91D6-42E0-489B-9836-85D5DC4254CF}"/>
                </a:ext>
              </a:extLst>
            </p:cNvPr>
            <p:cNvSpPr>
              <a:spLocks noChangeArrowheads="1"/>
            </p:cNvSpPr>
            <p:nvPr/>
          </p:nvSpPr>
          <p:spPr bwMode="auto">
            <a:xfrm>
              <a:off x="4464" y="1344"/>
              <a:ext cx="96" cy="240"/>
            </a:xfrm>
            <a:prstGeom prst="downArrow">
              <a:avLst>
                <a:gd name="adj1" fmla="val 50000"/>
                <a:gd name="adj2" fmla="val 62500"/>
              </a:avLst>
            </a:prstGeom>
            <a:solidFill>
              <a:srgbClr val="0099FF"/>
            </a:solidFill>
            <a:ln w="9525">
              <a:solidFill>
                <a:srgbClr val="0099FF"/>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0">
                <a:solidFill>
                  <a:srgbClr val="FF3399"/>
                </a:solidFill>
                <a:latin typeface="Times New Roman" panose="02020603050405020304" pitchFamily="18" charset="0"/>
              </a:endParaRPr>
            </a:p>
          </p:txBody>
        </p:sp>
        <p:sp>
          <p:nvSpPr>
            <p:cNvPr id="12302" name="Line 12">
              <a:extLst>
                <a:ext uri="{FF2B5EF4-FFF2-40B4-BE49-F238E27FC236}">
                  <a16:creationId xmlns:a16="http://schemas.microsoft.com/office/drawing/2014/main" id="{C3F930C9-06E7-421C-8437-6B6DCCE1F044}"/>
                </a:ext>
              </a:extLst>
            </p:cNvPr>
            <p:cNvSpPr>
              <a:spLocks noChangeShapeType="1"/>
            </p:cNvSpPr>
            <p:nvPr/>
          </p:nvSpPr>
          <p:spPr bwMode="auto">
            <a:xfrm>
              <a:off x="3936" y="1536"/>
              <a:ext cx="0" cy="24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303" name="Text Box 13">
              <a:extLst>
                <a:ext uri="{FF2B5EF4-FFF2-40B4-BE49-F238E27FC236}">
                  <a16:creationId xmlns:a16="http://schemas.microsoft.com/office/drawing/2014/main" id="{94A1FB0D-5599-4736-AC2D-C14FB5D2967C}"/>
                </a:ext>
              </a:extLst>
            </p:cNvPr>
            <p:cNvSpPr txBox="1">
              <a:spLocks noChangeArrowheads="1"/>
            </p:cNvSpPr>
            <p:nvPr/>
          </p:nvSpPr>
          <p:spPr bwMode="auto">
            <a:xfrm>
              <a:off x="3504" y="1728"/>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ea typeface="楷体_GB2312" pitchFamily="49" charset="-122"/>
                </a:rPr>
                <a:t>回心血量</a:t>
              </a:r>
            </a:p>
          </p:txBody>
        </p:sp>
        <p:sp>
          <p:nvSpPr>
            <p:cNvPr id="12304" name="AutoShape 14">
              <a:extLst>
                <a:ext uri="{FF2B5EF4-FFF2-40B4-BE49-F238E27FC236}">
                  <a16:creationId xmlns:a16="http://schemas.microsoft.com/office/drawing/2014/main" id="{A4CC2D94-38AA-4468-8D7E-E1DC2E6CD4EB}"/>
                </a:ext>
              </a:extLst>
            </p:cNvPr>
            <p:cNvSpPr>
              <a:spLocks noChangeArrowheads="1"/>
            </p:cNvSpPr>
            <p:nvPr/>
          </p:nvSpPr>
          <p:spPr bwMode="auto">
            <a:xfrm>
              <a:off x="4368" y="1728"/>
              <a:ext cx="96" cy="240"/>
            </a:xfrm>
            <a:prstGeom prst="upArrow">
              <a:avLst>
                <a:gd name="adj1" fmla="val 50000"/>
                <a:gd name="adj2" fmla="val 62500"/>
              </a:avLst>
            </a:prstGeom>
            <a:solidFill>
              <a:srgbClr val="FF3399"/>
            </a:solidFill>
            <a:ln w="9525">
              <a:solidFill>
                <a:schemeClr val="hlink"/>
              </a:solidFill>
              <a:miter lim="800000"/>
              <a:headEnd/>
              <a:tailEnd/>
            </a:ln>
          </p:spPr>
          <p:txBody>
            <a:bodyPr vert="eaVert" wrap="none" anchor="ct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2293" name="Text Box 15">
            <a:extLst>
              <a:ext uri="{FF2B5EF4-FFF2-40B4-BE49-F238E27FC236}">
                <a16:creationId xmlns:a16="http://schemas.microsoft.com/office/drawing/2014/main" id="{98734511-5D12-4BBF-A85D-8A72A749E864}"/>
              </a:ext>
            </a:extLst>
          </p:cNvPr>
          <p:cNvSpPr txBox="1">
            <a:spLocks noChangeArrowheads="1"/>
          </p:cNvSpPr>
          <p:nvPr/>
        </p:nvSpPr>
        <p:spPr bwMode="auto">
          <a:xfrm>
            <a:off x="4284663" y="3500438"/>
            <a:ext cx="41910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dirty="0">
                <a:solidFill>
                  <a:srgbClr val="A50021"/>
                </a:solidFill>
                <a:latin typeface="Times New Roman" panose="02020603050405020304" pitchFamily="18" charset="0"/>
                <a:ea typeface="楷体_GB2312" pitchFamily="49" charset="-122"/>
              </a:rPr>
              <a:t>      </a:t>
            </a:r>
            <a:r>
              <a:rPr lang="en-US" altLang="zh-CN" sz="2000" dirty="0">
                <a:solidFill>
                  <a:srgbClr val="FF66FF"/>
                </a:solidFill>
                <a:ea typeface="楷体_GB2312" pitchFamily="49" charset="-122"/>
              </a:rPr>
              <a:t>●</a:t>
            </a:r>
            <a:r>
              <a:rPr lang="zh-CN" altLang="en-US" dirty="0">
                <a:latin typeface="Times New Roman" panose="02020603050405020304" pitchFamily="18" charset="0"/>
                <a:ea typeface="楷体_GB2312" pitchFamily="49" charset="-122"/>
              </a:rPr>
              <a:t>对于</a:t>
            </a:r>
            <a:r>
              <a:rPr lang="zh-CN" altLang="en-US" dirty="0">
                <a:solidFill>
                  <a:srgbClr val="C00000"/>
                </a:solidFill>
                <a:latin typeface="Times New Roman" panose="02020603050405020304" pitchFamily="18" charset="0"/>
                <a:ea typeface="楷体_GB2312" pitchFamily="49" charset="-122"/>
              </a:rPr>
              <a:t>左心</a:t>
            </a:r>
            <a:r>
              <a:rPr lang="zh-CN" altLang="en-US" dirty="0">
                <a:latin typeface="Times New Roman" panose="02020603050405020304" pitchFamily="18" charset="0"/>
                <a:ea typeface="楷体_GB2312" pitchFamily="49" charset="-122"/>
              </a:rPr>
              <a:t>，由于肺血管在</a:t>
            </a:r>
            <a:r>
              <a:rPr lang="zh-CN" altLang="en-US" dirty="0">
                <a:solidFill>
                  <a:srgbClr val="C00000"/>
                </a:solidFill>
                <a:latin typeface="Times New Roman" panose="02020603050405020304" pitchFamily="18" charset="0"/>
                <a:ea typeface="楷体_GB2312" pitchFamily="49" charset="-122"/>
              </a:rPr>
              <a:t>吸气</a:t>
            </a:r>
            <a:r>
              <a:rPr lang="zh-CN" altLang="en-US" dirty="0">
                <a:latin typeface="Times New Roman" panose="02020603050405020304" pitchFamily="18" charset="0"/>
                <a:ea typeface="楷体_GB2312" pitchFamily="49" charset="-122"/>
              </a:rPr>
              <a:t>时扩张，容积增大，使肺部血储存量增大，可能</a:t>
            </a:r>
            <a:r>
              <a:rPr lang="zh-CN" altLang="en-US" dirty="0">
                <a:solidFill>
                  <a:srgbClr val="FF0000"/>
                </a:solidFill>
                <a:latin typeface="Times New Roman" panose="02020603050405020304" pitchFamily="18" charset="0"/>
                <a:ea typeface="楷体_GB2312" pitchFamily="49" charset="-122"/>
              </a:rPr>
              <a:t>减少左心</a:t>
            </a:r>
            <a:r>
              <a:rPr lang="zh-CN" altLang="en-US" dirty="0">
                <a:latin typeface="Times New Roman" panose="02020603050405020304" pitchFamily="18" charset="0"/>
                <a:ea typeface="楷体_GB2312" pitchFamily="49" charset="-122"/>
              </a:rPr>
              <a:t>的充盈。</a:t>
            </a:r>
          </a:p>
        </p:txBody>
      </p:sp>
      <p:graphicFrame>
        <p:nvGraphicFramePr>
          <p:cNvPr id="12290" name="Object 16">
            <a:extLst>
              <a:ext uri="{FF2B5EF4-FFF2-40B4-BE49-F238E27FC236}">
                <a16:creationId xmlns:a16="http://schemas.microsoft.com/office/drawing/2014/main" id="{58184366-82BC-48E7-AB4C-606983146C64}"/>
              </a:ext>
            </a:extLst>
          </p:cNvPr>
          <p:cNvGraphicFramePr>
            <a:graphicFrameLocks noChangeAspect="1"/>
          </p:cNvGraphicFramePr>
          <p:nvPr/>
        </p:nvGraphicFramePr>
        <p:xfrm>
          <a:off x="684213" y="1700213"/>
          <a:ext cx="2955925" cy="4400550"/>
        </p:xfrm>
        <a:graphic>
          <a:graphicData uri="http://schemas.openxmlformats.org/presentationml/2006/ole">
            <mc:AlternateContent xmlns:mc="http://schemas.openxmlformats.org/markup-compatibility/2006">
              <mc:Choice xmlns:v="urn:schemas-microsoft-com:vml" Requires="v">
                <p:oleObj name="Image" r:id="rId2" imgW="2742857" imgH="4800000" progId="Photoshop.Image.6">
                  <p:embed/>
                </p:oleObj>
              </mc:Choice>
              <mc:Fallback>
                <p:oleObj name="Image" r:id="rId2" imgW="2742857" imgH="4800000" progId="Photoshop.Image.6">
                  <p:embed/>
                  <p:pic>
                    <p:nvPicPr>
                      <p:cNvPr id="12290" name="Object 16">
                        <a:extLst>
                          <a:ext uri="{FF2B5EF4-FFF2-40B4-BE49-F238E27FC236}">
                            <a16:creationId xmlns:a16="http://schemas.microsoft.com/office/drawing/2014/main" id="{58184366-82BC-48E7-AB4C-606983146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00213"/>
                        <a:ext cx="295592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923" t="19138" r="5837" b="3707"/>
          <a:stretch/>
        </p:blipFill>
        <p:spPr>
          <a:xfrm>
            <a:off x="0" y="510339"/>
            <a:ext cx="8941152" cy="4348178"/>
          </a:xfrm>
          <a:prstGeom prst="rect">
            <a:avLst/>
          </a:prstGeom>
        </p:spPr>
      </p:pic>
      <p:graphicFrame>
        <p:nvGraphicFramePr>
          <p:cNvPr id="2" name="Object 5">
            <a:extLst>
              <a:ext uri="{FF2B5EF4-FFF2-40B4-BE49-F238E27FC236}">
                <a16:creationId xmlns:a16="http://schemas.microsoft.com/office/drawing/2014/main" id="{B22B9B73-0663-9843-EEB6-5C6ED159C5BD}"/>
              </a:ext>
            </a:extLst>
          </p:cNvPr>
          <p:cNvGraphicFramePr>
            <a:graphicFrameLocks noChangeAspect="1"/>
          </p:cNvGraphicFramePr>
          <p:nvPr>
            <p:extLst>
              <p:ext uri="{D42A27DB-BD31-4B8C-83A1-F6EECF244321}">
                <p14:modId xmlns:p14="http://schemas.microsoft.com/office/powerpoint/2010/main" val="284923925"/>
              </p:ext>
            </p:extLst>
          </p:nvPr>
        </p:nvGraphicFramePr>
        <p:xfrm>
          <a:off x="3972763" y="1772816"/>
          <a:ext cx="4968389" cy="3926773"/>
        </p:xfrm>
        <a:graphic>
          <a:graphicData uri="http://schemas.openxmlformats.org/presentationml/2006/ole">
            <mc:AlternateContent xmlns:mc="http://schemas.openxmlformats.org/markup-compatibility/2006">
              <mc:Choice xmlns:v="urn:schemas-microsoft-com:vml" Requires="v">
                <p:oleObj name="Image" r:id="rId3" imgW="4882492" imgH="4492381" progId="Photoshop.Image.6">
                  <p:embed/>
                </p:oleObj>
              </mc:Choice>
              <mc:Fallback>
                <p:oleObj name="Image" r:id="rId3" imgW="4882492" imgH="4492381" progId="Photoshop.Image.6">
                  <p:embed/>
                  <p:pic>
                    <p:nvPicPr>
                      <p:cNvPr id="15362" name="Object 5">
                        <a:extLst>
                          <a:ext uri="{FF2B5EF4-FFF2-40B4-BE49-F238E27FC236}">
                            <a16:creationId xmlns:a16="http://schemas.microsoft.com/office/drawing/2014/main" id="{D2C99561-392A-4346-B1DA-B6F9CC5707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2763" y="1772816"/>
                        <a:ext cx="4968389" cy="3926773"/>
                      </a:xfrm>
                      <a:prstGeom prst="rect">
                        <a:avLst/>
                      </a:prstGeom>
                      <a:noFill/>
                      <a:ln>
                        <a:noFill/>
                      </a:ln>
                      <a:effectLst/>
                    </p:spPr>
                  </p:pic>
                </p:oleObj>
              </mc:Fallback>
            </mc:AlternateContent>
          </a:graphicData>
        </a:graphic>
      </p:graphicFrame>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16</a:t>
            </a:fld>
            <a:endParaRPr lang="en-US" altLang="zh-CN" sz="1400" b="0" dirty="0">
              <a:ea typeface="宋体" panose="02010600030101010101" pitchFamily="2" charset="-122"/>
            </a:endParaRPr>
          </a:p>
        </p:txBody>
      </p:sp>
      <p:sp>
        <p:nvSpPr>
          <p:cNvPr id="130052" name="Rectangle 4"/>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三条沟</a:t>
            </a:r>
            <a:r>
              <a:rPr lang="zh-CN" altLang="en-US" dirty="0">
                <a:solidFill>
                  <a:schemeClr val="tx1"/>
                </a:solidFill>
                <a:latin typeface="宋体" panose="02010600030101010101" pitchFamily="2" charset="-122"/>
              </a:rPr>
              <a:t> </a:t>
            </a:r>
          </a:p>
        </p:txBody>
      </p:sp>
      <p:sp>
        <p:nvSpPr>
          <p:cNvPr id="130053" name="Rectangle 5"/>
          <p:cNvSpPr>
            <a:spLocks noGrp="1"/>
          </p:cNvSpPr>
          <p:nvPr>
            <p:ph type="body" sz="half" idx="1"/>
          </p:nvPr>
        </p:nvSpPr>
        <p:spPr>
          <a:xfrm>
            <a:off x="3851275" y="260350"/>
            <a:ext cx="4321175" cy="1563688"/>
          </a:xfrm>
          <a:solidFill>
            <a:schemeClr val="bg1">
              <a:alpha val="100000"/>
            </a:schemeClr>
          </a:solidFill>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冠状沟</a:t>
            </a:r>
            <a:endParaRPr lang="zh-CN" altLang="en-US" dirty="0"/>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前室间沟</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后室间沟</a:t>
            </a:r>
          </a:p>
        </p:txBody>
      </p:sp>
      <p:pic>
        <p:nvPicPr>
          <p:cNvPr id="130054" name="Picture 6" descr="心前面观"/>
          <p:cNvPicPr>
            <a:picLocks noChangeAspect="1"/>
          </p:cNvPicPr>
          <p:nvPr/>
        </p:nvPicPr>
        <p:blipFill>
          <a:blip r:embed="rId2">
            <a:lum bright="-6000" contrast="18000"/>
          </a:blip>
          <a:stretch>
            <a:fillRect/>
          </a:stretch>
        </p:blipFill>
        <p:spPr>
          <a:xfrm>
            <a:off x="900113" y="1916113"/>
            <a:ext cx="3182937" cy="4465637"/>
          </a:xfrm>
          <a:prstGeom prst="rect">
            <a:avLst/>
          </a:prstGeom>
          <a:noFill/>
          <a:ln w="9525">
            <a:noFill/>
          </a:ln>
        </p:spPr>
      </p:pic>
      <p:pic>
        <p:nvPicPr>
          <p:cNvPr id="130055" name="Picture 7" descr="心后面观"/>
          <p:cNvPicPr>
            <a:picLocks noChangeAspect="1"/>
          </p:cNvPicPr>
          <p:nvPr/>
        </p:nvPicPr>
        <p:blipFill>
          <a:blip r:embed="rId3">
            <a:lum bright="-12000" contrast="36000"/>
          </a:blip>
          <a:stretch>
            <a:fillRect/>
          </a:stretch>
        </p:blipFill>
        <p:spPr>
          <a:xfrm rot="617501">
            <a:off x="4859338" y="2133600"/>
            <a:ext cx="3394075" cy="4437063"/>
          </a:xfrm>
          <a:prstGeom prst="rect">
            <a:avLst/>
          </a:prstGeom>
          <a:noFill/>
          <a:ln w="9525">
            <a:noFill/>
          </a:ln>
        </p:spPr>
      </p:pic>
      <p:sp>
        <p:nvSpPr>
          <p:cNvPr id="130057" name="Freeform 9"/>
          <p:cNvSpPr/>
          <p:nvPr/>
        </p:nvSpPr>
        <p:spPr>
          <a:xfrm>
            <a:off x="1258888" y="3933825"/>
            <a:ext cx="936625" cy="1582738"/>
          </a:xfrm>
          <a:custGeom>
            <a:avLst/>
            <a:gdLst>
              <a:gd name="txL" fmla="*/ 0 w 545"/>
              <a:gd name="txT" fmla="*/ 0 h 952"/>
              <a:gd name="txR" fmla="*/ 545 w 545"/>
              <a:gd name="txB" fmla="*/ 952 h 952"/>
            </a:gdLst>
            <a:ahLst/>
            <a:cxnLst>
              <a:cxn ang="0">
                <a:pos x="2147483646" y="0"/>
              </a:cxn>
              <a:cxn ang="0">
                <a:pos x="2147483646" y="2147483646"/>
              </a:cxn>
              <a:cxn ang="0">
                <a:pos x="2147483646" y="2147483646"/>
              </a:cxn>
              <a:cxn ang="0">
                <a:pos x="2147483646" y="2147483646"/>
              </a:cxn>
              <a:cxn ang="0">
                <a:pos x="2147483646" y="2147483646"/>
              </a:cxn>
              <a:cxn ang="0">
                <a:pos x="0" y="2147483646"/>
              </a:cxn>
            </a:cxnLst>
            <a:rect l="txL" t="txT" r="txR" b="txB"/>
            <a:pathLst>
              <a:path w="545" h="952">
                <a:moveTo>
                  <a:pt x="545" y="0"/>
                </a:moveTo>
                <a:cubicBezTo>
                  <a:pt x="514" y="23"/>
                  <a:pt x="484" y="46"/>
                  <a:pt x="454" y="91"/>
                </a:cubicBezTo>
                <a:cubicBezTo>
                  <a:pt x="424" y="136"/>
                  <a:pt x="408" y="212"/>
                  <a:pt x="363" y="272"/>
                </a:cubicBezTo>
                <a:cubicBezTo>
                  <a:pt x="318" y="332"/>
                  <a:pt x="227" y="393"/>
                  <a:pt x="182" y="453"/>
                </a:cubicBezTo>
                <a:cubicBezTo>
                  <a:pt x="137" y="513"/>
                  <a:pt x="121" y="552"/>
                  <a:pt x="91" y="635"/>
                </a:cubicBezTo>
                <a:cubicBezTo>
                  <a:pt x="61" y="718"/>
                  <a:pt x="30" y="835"/>
                  <a:pt x="0" y="952"/>
                </a:cubicBezTo>
              </a:path>
            </a:pathLst>
          </a:custGeom>
          <a:noFill/>
          <a:ln w="762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30058" name="Freeform 10"/>
          <p:cNvSpPr/>
          <p:nvPr/>
        </p:nvSpPr>
        <p:spPr>
          <a:xfrm>
            <a:off x="5435600" y="3824288"/>
            <a:ext cx="2449513" cy="1573212"/>
          </a:xfrm>
          <a:custGeom>
            <a:avLst/>
            <a:gdLst>
              <a:gd name="txL" fmla="*/ 0 w 1543"/>
              <a:gd name="txT" fmla="*/ 0 h 991"/>
              <a:gd name="txR" fmla="*/ 1543 w 1543"/>
              <a:gd name="txB" fmla="*/ 991 h 991"/>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43" h="991">
                <a:moveTo>
                  <a:pt x="0" y="23"/>
                </a:moveTo>
                <a:cubicBezTo>
                  <a:pt x="49" y="11"/>
                  <a:pt x="99" y="0"/>
                  <a:pt x="182" y="23"/>
                </a:cubicBezTo>
                <a:cubicBezTo>
                  <a:pt x="265" y="46"/>
                  <a:pt x="393" y="83"/>
                  <a:pt x="499" y="159"/>
                </a:cubicBezTo>
                <a:cubicBezTo>
                  <a:pt x="605" y="235"/>
                  <a:pt x="741" y="386"/>
                  <a:pt x="817" y="477"/>
                </a:cubicBezTo>
                <a:cubicBezTo>
                  <a:pt x="893" y="568"/>
                  <a:pt x="915" y="636"/>
                  <a:pt x="953" y="704"/>
                </a:cubicBezTo>
                <a:cubicBezTo>
                  <a:pt x="991" y="772"/>
                  <a:pt x="984" y="840"/>
                  <a:pt x="1044" y="885"/>
                </a:cubicBezTo>
                <a:cubicBezTo>
                  <a:pt x="1104" y="930"/>
                  <a:pt x="1233" y="961"/>
                  <a:pt x="1316" y="976"/>
                </a:cubicBezTo>
                <a:cubicBezTo>
                  <a:pt x="1399" y="991"/>
                  <a:pt x="1505" y="976"/>
                  <a:pt x="1543" y="976"/>
                </a:cubicBezTo>
              </a:path>
            </a:pathLst>
          </a:custGeom>
          <a:noFill/>
          <a:ln w="762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30059" name="Freeform 11"/>
          <p:cNvSpPr/>
          <p:nvPr/>
        </p:nvSpPr>
        <p:spPr>
          <a:xfrm>
            <a:off x="3059113" y="3860800"/>
            <a:ext cx="371475" cy="2305050"/>
          </a:xfrm>
          <a:custGeom>
            <a:avLst/>
            <a:gdLst>
              <a:gd name="txL" fmla="*/ 0 w 234"/>
              <a:gd name="txT" fmla="*/ 0 h 1452"/>
              <a:gd name="txR" fmla="*/ 234 w 234"/>
              <a:gd name="txB" fmla="*/ 1452 h 1452"/>
            </a:gdLst>
            <a:ahLst/>
            <a:cxnLst>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234" h="1452">
                <a:moveTo>
                  <a:pt x="0" y="0"/>
                </a:moveTo>
                <a:cubicBezTo>
                  <a:pt x="49" y="68"/>
                  <a:pt x="99" y="136"/>
                  <a:pt x="137" y="227"/>
                </a:cubicBezTo>
                <a:cubicBezTo>
                  <a:pt x="175" y="318"/>
                  <a:pt x="220" y="446"/>
                  <a:pt x="227" y="544"/>
                </a:cubicBezTo>
                <a:cubicBezTo>
                  <a:pt x="234" y="642"/>
                  <a:pt x="197" y="734"/>
                  <a:pt x="182" y="817"/>
                </a:cubicBezTo>
                <a:cubicBezTo>
                  <a:pt x="167" y="900"/>
                  <a:pt x="144" y="937"/>
                  <a:pt x="137" y="1043"/>
                </a:cubicBezTo>
                <a:cubicBezTo>
                  <a:pt x="130" y="1149"/>
                  <a:pt x="130" y="1384"/>
                  <a:pt x="137" y="1452"/>
                </a:cubicBezTo>
              </a:path>
            </a:pathLst>
          </a:custGeom>
          <a:noFill/>
          <a:ln w="762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30060" name="Freeform 12"/>
          <p:cNvSpPr/>
          <p:nvPr/>
        </p:nvSpPr>
        <p:spPr>
          <a:xfrm>
            <a:off x="5580063" y="5013325"/>
            <a:ext cx="1296987" cy="1295400"/>
          </a:xfrm>
          <a:custGeom>
            <a:avLst/>
            <a:gdLst>
              <a:gd name="txL" fmla="*/ 0 w 817"/>
              <a:gd name="txT" fmla="*/ 0 h 816"/>
              <a:gd name="txR" fmla="*/ 817 w 817"/>
              <a:gd name="txB" fmla="*/ 816 h 816"/>
            </a:gdLst>
            <a:ahLst/>
            <a:cxnLst>
              <a:cxn ang="0">
                <a:pos x="2147483646" y="0"/>
              </a:cxn>
              <a:cxn ang="0">
                <a:pos x="2147483646" y="2147483646"/>
              </a:cxn>
              <a:cxn ang="0">
                <a:pos x="2147483646" y="2147483646"/>
              </a:cxn>
              <a:cxn ang="0">
                <a:pos x="2147483646" y="2147483646"/>
              </a:cxn>
              <a:cxn ang="0">
                <a:pos x="0" y="2147483646"/>
              </a:cxn>
            </a:cxnLst>
            <a:rect l="txL" t="txT" r="txR" b="txB"/>
            <a:pathLst>
              <a:path w="817" h="816">
                <a:moveTo>
                  <a:pt x="817" y="0"/>
                </a:moveTo>
                <a:cubicBezTo>
                  <a:pt x="801" y="45"/>
                  <a:pt x="786" y="91"/>
                  <a:pt x="726" y="136"/>
                </a:cubicBezTo>
                <a:cubicBezTo>
                  <a:pt x="666" y="181"/>
                  <a:pt x="545" y="204"/>
                  <a:pt x="454" y="272"/>
                </a:cubicBezTo>
                <a:cubicBezTo>
                  <a:pt x="363" y="340"/>
                  <a:pt x="257" y="453"/>
                  <a:pt x="181" y="544"/>
                </a:cubicBezTo>
                <a:cubicBezTo>
                  <a:pt x="105" y="635"/>
                  <a:pt x="30" y="763"/>
                  <a:pt x="0" y="816"/>
                </a:cubicBezTo>
              </a:path>
            </a:pathLst>
          </a:custGeom>
          <a:noFill/>
          <a:ln w="76200" cap="flat" cmpd="sng">
            <a:solidFill>
              <a:srgbClr val="00FF00">
                <a:alpha val="100000"/>
              </a:srgbClr>
            </a:solidFill>
            <a:prstDash val="solid"/>
            <a:miter lim="800000"/>
            <a:headEnd type="none" w="med" len="med"/>
            <a:tailEnd type="none" w="med" len="med"/>
          </a:ln>
        </p:spPr>
        <p:txBody>
          <a:bodyPr/>
          <a:lstStyle/>
          <a:p>
            <a:endParaRPr lang="zh-CN" altLang="en-US"/>
          </a:p>
        </p:txBody>
      </p:sp>
    </p:spTree>
    <p:extLst>
      <p:ext uri="{BB962C8B-B14F-4D97-AF65-F5344CB8AC3E}">
        <p14:creationId xmlns:p14="http://schemas.microsoft.com/office/powerpoint/2010/main" val="1730780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2"/>
                                        </p:tgtEl>
                                        <p:attrNameLst>
                                          <p:attrName>style.visibility</p:attrName>
                                        </p:attrNameLst>
                                      </p:cBhvr>
                                      <p:to>
                                        <p:strVal val="visible"/>
                                      </p:to>
                                    </p:set>
                                    <p:animEffect transition="in" filter="wipe(left)">
                                      <p:cBhvr>
                                        <p:cTn id="7" dur="500"/>
                                        <p:tgtEl>
                                          <p:spTgt spid="1300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30054"/>
                                        </p:tgtEl>
                                        <p:attrNameLst>
                                          <p:attrName>style.visibility</p:attrName>
                                        </p:attrNameLst>
                                      </p:cBhvr>
                                      <p:to>
                                        <p:strVal val="visible"/>
                                      </p:to>
                                    </p:set>
                                    <p:animEffect transition="in" filter="blinds(vertical)">
                                      <p:cBhvr>
                                        <p:cTn id="12" dur="500"/>
                                        <p:tgtEl>
                                          <p:spTgt spid="130054"/>
                                        </p:tgtEl>
                                      </p:cBhvr>
                                    </p:animEffect>
                                  </p:childTnLst>
                                </p:cTn>
                              </p:par>
                              <p:par>
                                <p:cTn id="13" presetID="3" presetClass="entr" presetSubtype="5" fill="hold" nodeType="withEffect">
                                  <p:stCondLst>
                                    <p:cond delay="0"/>
                                  </p:stCondLst>
                                  <p:childTnLst>
                                    <p:set>
                                      <p:cBhvr>
                                        <p:cTn id="14" dur="1" fill="hold">
                                          <p:stCondLst>
                                            <p:cond delay="0"/>
                                          </p:stCondLst>
                                        </p:cTn>
                                        <p:tgtEl>
                                          <p:spTgt spid="130055"/>
                                        </p:tgtEl>
                                        <p:attrNameLst>
                                          <p:attrName>style.visibility</p:attrName>
                                        </p:attrNameLst>
                                      </p:cBhvr>
                                      <p:to>
                                        <p:strVal val="visible"/>
                                      </p:to>
                                    </p:set>
                                    <p:animEffect transition="in" filter="blinds(vertical)">
                                      <p:cBhvr>
                                        <p:cTn id="15" dur="500"/>
                                        <p:tgtEl>
                                          <p:spTgt spid="13005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0053">
                                            <p:bg/>
                                          </p:spTgt>
                                        </p:tgtEl>
                                        <p:attrNameLst>
                                          <p:attrName>style.visibility</p:attrName>
                                        </p:attrNameLst>
                                      </p:cBhvr>
                                      <p:to>
                                        <p:strVal val="visible"/>
                                      </p:to>
                                    </p:set>
                                    <p:animEffect transition="in" filter="wipe(left)">
                                      <p:cBhvr>
                                        <p:cTn id="20" dur="500"/>
                                        <p:tgtEl>
                                          <p:spTgt spid="130053">
                                            <p:bg/>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0053">
                                            <p:txEl>
                                              <p:pRg st="0" end="0"/>
                                            </p:txEl>
                                          </p:spTgt>
                                        </p:tgtEl>
                                        <p:attrNameLst>
                                          <p:attrName>style.visibility</p:attrName>
                                        </p:attrNameLst>
                                      </p:cBhvr>
                                      <p:to>
                                        <p:strVal val="visible"/>
                                      </p:to>
                                    </p:set>
                                    <p:animEffect transition="in" filter="wipe(left)">
                                      <p:cBhvr>
                                        <p:cTn id="25" dur="500"/>
                                        <p:tgtEl>
                                          <p:spTgt spid="13005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30057"/>
                                        </p:tgtEl>
                                        <p:attrNameLst>
                                          <p:attrName>style.visibility</p:attrName>
                                        </p:attrNameLst>
                                      </p:cBhvr>
                                      <p:to>
                                        <p:strVal val="visible"/>
                                      </p:to>
                                    </p:set>
                                    <p:animEffect transition="in" filter="wipe(up)">
                                      <p:cBhvr>
                                        <p:cTn id="30" dur="500"/>
                                        <p:tgtEl>
                                          <p:spTgt spid="13005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30058"/>
                                        </p:tgtEl>
                                        <p:attrNameLst>
                                          <p:attrName>style.visibility</p:attrName>
                                        </p:attrNameLst>
                                      </p:cBhvr>
                                      <p:to>
                                        <p:strVal val="visible"/>
                                      </p:to>
                                    </p:set>
                                    <p:animEffect transition="in" filter="wipe(right)">
                                      <p:cBhvr>
                                        <p:cTn id="35" dur="500"/>
                                        <p:tgtEl>
                                          <p:spTgt spid="13005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0053">
                                            <p:txEl>
                                              <p:pRg st="1" end="1"/>
                                            </p:txEl>
                                          </p:spTgt>
                                        </p:tgtEl>
                                        <p:attrNameLst>
                                          <p:attrName>style.visibility</p:attrName>
                                        </p:attrNameLst>
                                      </p:cBhvr>
                                      <p:to>
                                        <p:strVal val="visible"/>
                                      </p:to>
                                    </p:set>
                                    <p:animEffect transition="in" filter="wipe(left)">
                                      <p:cBhvr>
                                        <p:cTn id="40" dur="500"/>
                                        <p:tgtEl>
                                          <p:spTgt spid="13005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0059"/>
                                        </p:tgtEl>
                                        <p:attrNameLst>
                                          <p:attrName>style.visibility</p:attrName>
                                        </p:attrNameLst>
                                      </p:cBhvr>
                                      <p:to>
                                        <p:strVal val="visible"/>
                                      </p:to>
                                    </p:set>
                                    <p:animEffect transition="in" filter="wipe(up)">
                                      <p:cBhvr>
                                        <p:cTn id="45" dur="500"/>
                                        <p:tgtEl>
                                          <p:spTgt spid="1300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0053">
                                            <p:txEl>
                                              <p:pRg st="2" end="2"/>
                                            </p:txEl>
                                          </p:spTgt>
                                        </p:tgtEl>
                                        <p:attrNameLst>
                                          <p:attrName>style.visibility</p:attrName>
                                        </p:attrNameLst>
                                      </p:cBhvr>
                                      <p:to>
                                        <p:strVal val="visible"/>
                                      </p:to>
                                    </p:set>
                                    <p:animEffect transition="in" filter="wipe(left)">
                                      <p:cBhvr>
                                        <p:cTn id="50" dur="500"/>
                                        <p:tgtEl>
                                          <p:spTgt spid="130053">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30060"/>
                                        </p:tgtEl>
                                        <p:attrNameLst>
                                          <p:attrName>style.visibility</p:attrName>
                                        </p:attrNameLst>
                                      </p:cBhvr>
                                      <p:to>
                                        <p:strVal val="visible"/>
                                      </p:to>
                                    </p:set>
                                    <p:animEffect transition="in" filter="wipe(up)">
                                      <p:cBhvr>
                                        <p:cTn id="55" dur="500"/>
                                        <p:tgtEl>
                                          <p:spTgt spid="130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p:bldP spid="130053" grpId="0" build="p"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6AB243E-E236-8D1F-62E5-9B8A4B412524}"/>
              </a:ext>
            </a:extLst>
          </p:cNvPr>
          <p:cNvPicPr>
            <a:picLocks noChangeAspect="1"/>
          </p:cNvPicPr>
          <p:nvPr/>
        </p:nvPicPr>
        <p:blipFill rotWithShape="1">
          <a:blip r:embed="rId2">
            <a:extLst>
              <a:ext uri="{28A0092B-C50C-407E-A947-70E740481C1C}">
                <a14:useLocalDpi xmlns:a14="http://schemas.microsoft.com/office/drawing/2010/main" val="0"/>
              </a:ext>
            </a:extLst>
          </a:blip>
          <a:srcRect l="22026" t="16184" r="21986" b="5844"/>
          <a:stretch/>
        </p:blipFill>
        <p:spPr>
          <a:xfrm>
            <a:off x="323527" y="980728"/>
            <a:ext cx="8360929" cy="5472608"/>
          </a:xfrm>
          <a:prstGeom prst="rect">
            <a:avLst/>
          </a:prstGeom>
        </p:spPr>
      </p:pic>
      <p:sp>
        <p:nvSpPr>
          <p:cNvPr id="5" name="文本框 4">
            <a:extLst>
              <a:ext uri="{FF2B5EF4-FFF2-40B4-BE49-F238E27FC236}">
                <a16:creationId xmlns:a16="http://schemas.microsoft.com/office/drawing/2014/main" id="{85D3F8DC-A4C5-4DCF-6B61-E6D2C66634A5}"/>
              </a:ext>
            </a:extLst>
          </p:cNvPr>
          <p:cNvSpPr txBox="1"/>
          <p:nvPr/>
        </p:nvSpPr>
        <p:spPr>
          <a:xfrm>
            <a:off x="107504" y="260648"/>
            <a:ext cx="6336704" cy="523220"/>
          </a:xfrm>
          <a:prstGeom prst="rect">
            <a:avLst/>
          </a:prstGeom>
          <a:noFill/>
        </p:spPr>
        <p:txBody>
          <a:bodyPr wrap="square">
            <a:spAutoFit/>
          </a:bodyPr>
          <a:lstStyle/>
          <a:p>
            <a:r>
              <a:rPr lang="en-US" altLang="zh-CN" sz="2800" b="1" dirty="0">
                <a:solidFill>
                  <a:srgbClr val="C00000"/>
                </a:solidFill>
                <a:latin typeface="黑体" panose="02010609060101010101" pitchFamily="49" charset="-122"/>
                <a:ea typeface="黑体" panose="02010609060101010101" pitchFamily="49" charset="-122"/>
              </a:rPr>
              <a:t> </a:t>
            </a:r>
            <a:r>
              <a:rPr lang="zh-CN" altLang="en-US" sz="2800" b="1" dirty="0">
                <a:solidFill>
                  <a:srgbClr val="C00000"/>
                </a:solidFill>
                <a:latin typeface="黑体" panose="02010609060101010101" pitchFamily="49" charset="-122"/>
                <a:ea typeface="黑体" panose="02010609060101010101" pitchFamily="49" charset="-122"/>
              </a:rPr>
              <a:t>（二）微循环的血流通路及功能</a:t>
            </a:r>
            <a:endParaRPr lang="zh-CN" altLang="en-US" sz="2800" b="1" dirty="0">
              <a:solidFill>
                <a:srgbClr val="C00000"/>
              </a:solidFill>
            </a:endParaRPr>
          </a:p>
        </p:txBody>
      </p:sp>
      <p:graphicFrame>
        <p:nvGraphicFramePr>
          <p:cNvPr id="6" name="Object 3">
            <a:extLst>
              <a:ext uri="{FF2B5EF4-FFF2-40B4-BE49-F238E27FC236}">
                <a16:creationId xmlns:a16="http://schemas.microsoft.com/office/drawing/2014/main" id="{4E43DEBF-1847-90DC-D3A7-997931820695}"/>
              </a:ext>
            </a:extLst>
          </p:cNvPr>
          <p:cNvGraphicFramePr>
            <a:graphicFrameLocks noChangeAspect="1"/>
          </p:cNvGraphicFramePr>
          <p:nvPr>
            <p:extLst>
              <p:ext uri="{D42A27DB-BD31-4B8C-83A1-F6EECF244321}">
                <p14:modId xmlns:p14="http://schemas.microsoft.com/office/powerpoint/2010/main" val="1429459407"/>
              </p:ext>
            </p:extLst>
          </p:nvPr>
        </p:nvGraphicFramePr>
        <p:xfrm>
          <a:off x="6444208" y="4741522"/>
          <a:ext cx="2503280" cy="1874094"/>
        </p:xfrm>
        <a:graphic>
          <a:graphicData uri="http://schemas.openxmlformats.org/presentationml/2006/ole">
            <mc:AlternateContent xmlns:mc="http://schemas.openxmlformats.org/markup-compatibility/2006">
              <mc:Choice xmlns:v="urn:schemas-microsoft-com:vml" Requires="v">
                <p:oleObj name="Image" r:id="rId3" imgW="4882492" imgH="4492381" progId="Photoshop.Image.6">
                  <p:embed/>
                </p:oleObj>
              </mc:Choice>
              <mc:Fallback>
                <p:oleObj name="Image" r:id="rId3" imgW="4882492" imgH="4492381" progId="Photoshop.Image.6">
                  <p:embed/>
                  <p:pic>
                    <p:nvPicPr>
                      <p:cNvPr id="16386" name="Object 3">
                        <a:extLst>
                          <a:ext uri="{FF2B5EF4-FFF2-40B4-BE49-F238E27FC236}">
                            <a16:creationId xmlns:a16="http://schemas.microsoft.com/office/drawing/2014/main" id="{80706643-57EB-4F3E-9151-2E3E51019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741522"/>
                        <a:ext cx="2503280" cy="187409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25265111"/>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4D42D4A-406A-44E6-9818-84D1F94725BB}"/>
              </a:ext>
            </a:extLst>
          </p:cNvPr>
          <p:cNvSpPr>
            <a:spLocks noGrp="1" noChangeArrowheads="1"/>
          </p:cNvSpPr>
          <p:nvPr>
            <p:ph type="title"/>
          </p:nvPr>
        </p:nvSpPr>
        <p:spPr bwMode="auto">
          <a:xfrm>
            <a:off x="614363" y="188640"/>
            <a:ext cx="77724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200" dirty="0">
                <a:solidFill>
                  <a:srgbClr val="C00000"/>
                </a:solidFill>
                <a:latin typeface="微软雅黑" panose="020B0503020204020204" pitchFamily="34" charset="-122"/>
                <a:ea typeface="微软雅黑" panose="020B0503020204020204" pitchFamily="34" charset="-122"/>
              </a:rPr>
              <a:t>(三)微循环的血流动力学</a:t>
            </a:r>
          </a:p>
        </p:txBody>
      </p:sp>
      <p:sp>
        <p:nvSpPr>
          <p:cNvPr id="118787" name="Rectangle 3">
            <a:extLst>
              <a:ext uri="{FF2B5EF4-FFF2-40B4-BE49-F238E27FC236}">
                <a16:creationId xmlns:a16="http://schemas.microsoft.com/office/drawing/2014/main" id="{339B308B-0587-4083-8EDA-84D46502FCA9}"/>
              </a:ext>
            </a:extLst>
          </p:cNvPr>
          <p:cNvSpPr>
            <a:spLocks noGrp="1" noChangeArrowheads="1"/>
          </p:cNvSpPr>
          <p:nvPr>
            <p:ph type="body" idx="1"/>
          </p:nvPr>
        </p:nvSpPr>
        <p:spPr>
          <a:xfrm>
            <a:off x="419100" y="1196752"/>
            <a:ext cx="8305800" cy="3581400"/>
          </a:xfrm>
        </p:spPr>
        <p:txBody>
          <a:bodyPr/>
          <a:lstStyle/>
          <a:p>
            <a:pPr algn="just" eaLnBrk="1" hangingPunct="1">
              <a:lnSpc>
                <a:spcPct val="120000"/>
              </a:lnSpc>
              <a:buFont typeface="Monotype Sorts" pitchFamily="2" charset="2"/>
              <a:buNone/>
              <a:defRPr/>
            </a:pPr>
            <a:r>
              <a:rPr lang="zh-CN" altLang="en-US" sz="2800" b="1" dirty="0">
                <a:latin typeface="Arial" charset="0"/>
                <a:ea typeface="楷体_GB2312" pitchFamily="49" charset="-122"/>
              </a:rPr>
              <a:t>微循环中的血流一般为层流</a:t>
            </a:r>
          </a:p>
          <a:p>
            <a:pPr algn="just" eaLnBrk="1" hangingPunct="1">
              <a:lnSpc>
                <a:spcPct val="120000"/>
              </a:lnSpc>
              <a:buFont typeface="Monotype Sorts" pitchFamily="2" charset="2"/>
              <a:buNone/>
              <a:defRPr/>
            </a:pPr>
            <a:r>
              <a:rPr lang="zh-CN" altLang="en-US" sz="2800" b="1" dirty="0">
                <a:latin typeface="+mj-lt"/>
                <a:ea typeface="楷体_GB2312" pitchFamily="49" charset="-122"/>
              </a:rPr>
              <a:t>毛细血管          </a:t>
            </a:r>
            <a:endParaRPr lang="en-US" altLang="zh-CN" sz="2800" b="1" dirty="0">
              <a:latin typeface="+mj-lt"/>
              <a:ea typeface="楷体_GB2312" pitchFamily="49" charset="-122"/>
            </a:endParaRPr>
          </a:p>
          <a:p>
            <a:pPr algn="just" eaLnBrk="1" hangingPunct="1">
              <a:lnSpc>
                <a:spcPct val="120000"/>
              </a:lnSpc>
              <a:buFont typeface="Monotype Sorts" pitchFamily="2" charset="2"/>
              <a:buNone/>
              <a:defRPr/>
            </a:pPr>
            <a:r>
              <a:rPr lang="zh-CN" altLang="en-US" sz="2800" b="1" dirty="0">
                <a:latin typeface="+mj-lt"/>
                <a:ea typeface="楷体_GB2312" pitchFamily="49" charset="-122"/>
              </a:rPr>
              <a:t>          动脉端血压约：</a:t>
            </a:r>
            <a:r>
              <a:rPr lang="en-US" altLang="zh-CN" sz="2800" b="1" dirty="0">
                <a:latin typeface="+mj-lt"/>
                <a:ea typeface="楷体_GB2312" pitchFamily="49" charset="-122"/>
              </a:rPr>
              <a:t>30</a:t>
            </a:r>
            <a:r>
              <a:rPr lang="zh-CN" altLang="en-US" sz="2800" b="1" dirty="0">
                <a:latin typeface="+mj-lt"/>
                <a:ea typeface="楷体_GB2312" pitchFamily="49" charset="-122"/>
              </a:rPr>
              <a:t>～</a:t>
            </a:r>
            <a:r>
              <a:rPr lang="en-US" altLang="zh-CN" sz="2800" b="1" dirty="0">
                <a:latin typeface="+mj-lt"/>
                <a:ea typeface="楷体_GB2312" pitchFamily="49" charset="-122"/>
              </a:rPr>
              <a:t>40 mmHg</a:t>
            </a:r>
          </a:p>
          <a:p>
            <a:pPr algn="just" eaLnBrk="1" hangingPunct="1">
              <a:lnSpc>
                <a:spcPct val="120000"/>
              </a:lnSpc>
              <a:buFont typeface="Monotype Sorts" pitchFamily="2" charset="2"/>
              <a:buNone/>
              <a:defRPr/>
            </a:pPr>
            <a:r>
              <a:rPr lang="zh-CN" altLang="en-US" sz="2800" b="1" dirty="0">
                <a:latin typeface="+mj-lt"/>
                <a:ea typeface="楷体_GB2312" pitchFamily="49" charset="-122"/>
              </a:rPr>
              <a:t>          中段约：</a:t>
            </a:r>
            <a:r>
              <a:rPr lang="en-US" altLang="zh-CN" sz="2800" b="1" dirty="0">
                <a:latin typeface="+mj-lt"/>
                <a:ea typeface="楷体_GB2312" pitchFamily="49" charset="-122"/>
              </a:rPr>
              <a:t>25 mmHg </a:t>
            </a:r>
          </a:p>
          <a:p>
            <a:pPr algn="just" eaLnBrk="1" hangingPunct="1">
              <a:lnSpc>
                <a:spcPct val="120000"/>
              </a:lnSpc>
              <a:buFont typeface="Monotype Sorts" pitchFamily="2" charset="2"/>
              <a:buNone/>
              <a:defRPr/>
            </a:pPr>
            <a:r>
              <a:rPr lang="zh-CN" altLang="en-US" sz="2800" b="1" dirty="0">
                <a:latin typeface="+mj-lt"/>
                <a:ea typeface="楷体_GB2312" pitchFamily="49" charset="-122"/>
              </a:rPr>
              <a:t>          静脉端约：</a:t>
            </a:r>
            <a:r>
              <a:rPr lang="en-US" altLang="zh-CN" sz="2800" b="1" dirty="0">
                <a:latin typeface="+mj-lt"/>
                <a:ea typeface="楷体_GB2312" pitchFamily="49" charset="-122"/>
              </a:rPr>
              <a:t>10</a:t>
            </a:r>
            <a:r>
              <a:rPr lang="zh-CN" altLang="en-US" sz="2800" b="1" dirty="0">
                <a:latin typeface="+mj-lt"/>
                <a:ea typeface="楷体_GB2312" pitchFamily="49" charset="-122"/>
              </a:rPr>
              <a:t>～</a:t>
            </a:r>
            <a:r>
              <a:rPr lang="en-US" altLang="zh-CN" sz="2800" b="1" dirty="0">
                <a:latin typeface="+mj-lt"/>
                <a:ea typeface="楷体_GB2312" pitchFamily="49" charset="-122"/>
              </a:rPr>
              <a:t>15 mmHg</a:t>
            </a:r>
          </a:p>
          <a:p>
            <a:pPr algn="just" eaLnBrk="1" hangingPunct="1">
              <a:lnSpc>
                <a:spcPct val="120000"/>
              </a:lnSpc>
              <a:buFont typeface="Monotype Sorts" pitchFamily="2" charset="2"/>
              <a:buNone/>
              <a:defRPr/>
            </a:pPr>
            <a:endParaRPr lang="zh-CN" altLang="en-US" sz="3600" b="1" dirty="0">
              <a:latin typeface="Arial" charset="0"/>
              <a:ea typeface="楷体_GB2312" pitchFamily="49" charset="-122"/>
            </a:endParaRPr>
          </a:p>
        </p:txBody>
      </p:sp>
      <p:sp>
        <p:nvSpPr>
          <p:cNvPr id="5" name="文本框 4">
            <a:extLst>
              <a:ext uri="{FF2B5EF4-FFF2-40B4-BE49-F238E27FC236}">
                <a16:creationId xmlns:a16="http://schemas.microsoft.com/office/drawing/2014/main" id="{D0703312-906C-4CCA-8E50-6B88AC40F2EF}"/>
              </a:ext>
            </a:extLst>
          </p:cNvPr>
          <p:cNvSpPr txBox="1"/>
          <p:nvPr/>
        </p:nvSpPr>
        <p:spPr>
          <a:xfrm>
            <a:off x="899592" y="4458852"/>
            <a:ext cx="7632848" cy="1687129"/>
          </a:xfrm>
          <a:prstGeom prst="rect">
            <a:avLst/>
          </a:prstGeom>
          <a:noFill/>
        </p:spPr>
        <p:txBody>
          <a:bodyPr wrap="square">
            <a:spAutoFit/>
          </a:bodyPr>
          <a:lstStyle/>
          <a:p>
            <a:pPr>
              <a:lnSpc>
                <a:spcPct val="150000"/>
              </a:lnSpc>
            </a:pPr>
            <a:r>
              <a:rPr lang="zh-CN" altLang="zh-CN" sz="2400" b="1" dirty="0">
                <a:solidFill>
                  <a:srgbClr val="0000CC"/>
                </a:solidFill>
                <a:latin typeface="Arial" panose="020B0604020202020204" pitchFamily="34" charset="0"/>
                <a:ea typeface="楷体_GB2312" pitchFamily="49" charset="-122"/>
              </a:rPr>
              <a:t>[</a:t>
            </a:r>
            <a:r>
              <a:rPr lang="zh-CN" altLang="en-US" sz="2400" b="1" dirty="0">
                <a:solidFill>
                  <a:srgbClr val="0000CC"/>
                </a:solidFill>
                <a:latin typeface="Arial" panose="020B0604020202020204" pitchFamily="34" charset="0"/>
                <a:ea typeface="楷体_GB2312" pitchFamily="49" charset="-122"/>
              </a:rPr>
              <a:t>毛细血管血压]</a:t>
            </a:r>
            <a:r>
              <a:rPr lang="zh-CN" altLang="en-US" sz="2400" b="1" dirty="0">
                <a:latin typeface="Arial" panose="020B0604020202020204" pitchFamily="34" charset="0"/>
                <a:ea typeface="楷体_GB2312" pitchFamily="49" charset="-122"/>
              </a:rPr>
              <a:t>其高低取决于毛细血管前后阻力的比值，比值增大则毛细血管血压降低。比值5：1时，毛细血管平均血压</a:t>
            </a:r>
            <a:r>
              <a:rPr lang="en-US" altLang="zh-CN" sz="2400" b="1" dirty="0">
                <a:latin typeface="+mj-lt"/>
                <a:ea typeface="楷体_GB2312" pitchFamily="49" charset="-122"/>
              </a:rPr>
              <a:t>20 mmHg(</a:t>
            </a:r>
            <a:r>
              <a:rPr lang="zh-CN" altLang="en-US" sz="2400" b="1" dirty="0">
                <a:latin typeface="Arial" panose="020B0604020202020204" pitchFamily="34" charset="0"/>
                <a:ea typeface="楷体_GB2312" pitchFamily="49" charset="-122"/>
              </a:rPr>
              <a:t>2.7</a:t>
            </a:r>
            <a:r>
              <a:rPr lang="en-US" altLang="zh-CN" sz="2400" b="1" dirty="0">
                <a:latin typeface="Arial" panose="020B0604020202020204" pitchFamily="34" charset="0"/>
                <a:ea typeface="楷体_GB2312" pitchFamily="49" charset="-122"/>
              </a:rPr>
              <a:t>kPa)</a:t>
            </a:r>
            <a:endParaRPr lang="zh-CN" altLang="en-US" dirty="0"/>
          </a:p>
        </p:txBody>
      </p:sp>
    </p:spTree>
  </p:cSld>
  <p:clrMapOvr>
    <a:masterClrMapping/>
  </p:clrMapOvr>
  <p:transition advClick="0"/>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56A121B-AFC1-426D-AE11-22D1179102A6}"/>
              </a:ext>
            </a:extLst>
          </p:cNvPr>
          <p:cNvSpPr>
            <a:spLocks noChangeArrowheads="1"/>
          </p:cNvSpPr>
          <p:nvPr/>
        </p:nvSpPr>
        <p:spPr bwMode="auto">
          <a:xfrm>
            <a:off x="1071563" y="285750"/>
            <a:ext cx="347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chemeClr val="hlink"/>
                </a:solidFill>
                <a:latin typeface="微软雅黑" panose="020B0503020204020204" pitchFamily="34" charset="-122"/>
                <a:ea typeface="微软雅黑" panose="020B0503020204020204" pitchFamily="34" charset="-122"/>
              </a:rPr>
              <a:t>五、组织液的生成</a:t>
            </a:r>
          </a:p>
        </p:txBody>
      </p:sp>
      <p:sp>
        <p:nvSpPr>
          <p:cNvPr id="52227" name="Rectangle 3">
            <a:extLst>
              <a:ext uri="{FF2B5EF4-FFF2-40B4-BE49-F238E27FC236}">
                <a16:creationId xmlns:a16="http://schemas.microsoft.com/office/drawing/2014/main" id="{E7E7818D-70A8-4500-A5EF-306900E9D80F}"/>
              </a:ext>
            </a:extLst>
          </p:cNvPr>
          <p:cNvSpPr>
            <a:spLocks noChangeArrowheads="1"/>
          </p:cNvSpPr>
          <p:nvPr/>
        </p:nvSpPr>
        <p:spPr bwMode="auto">
          <a:xfrm>
            <a:off x="428625" y="3214688"/>
            <a:ext cx="82296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2800">
                <a:solidFill>
                  <a:srgbClr val="000000"/>
                </a:solidFill>
                <a:ea typeface="楷体_GB2312" pitchFamily="49" charset="-122"/>
              </a:rPr>
              <a:t>     </a:t>
            </a:r>
            <a:r>
              <a:rPr lang="zh-CN" altLang="en-US" sz="2800">
                <a:solidFill>
                  <a:srgbClr val="000000"/>
                </a:solidFill>
                <a:latin typeface="楷体_GB2312" pitchFamily="49" charset="-122"/>
                <a:ea typeface="楷体_GB2312" pitchFamily="49" charset="-122"/>
              </a:rPr>
              <a:t>组织液是</a:t>
            </a:r>
            <a:r>
              <a:rPr lang="zh-CN" altLang="en-US" sz="2800">
                <a:solidFill>
                  <a:srgbClr val="0000FF"/>
                </a:solidFill>
                <a:latin typeface="楷体_GB2312" pitchFamily="49" charset="-122"/>
                <a:ea typeface="楷体_GB2312" pitchFamily="49" charset="-122"/>
              </a:rPr>
              <a:t>血浆滤过毛细血管壁而形成的</a:t>
            </a:r>
            <a:r>
              <a:rPr lang="zh-CN" altLang="en-US" sz="2800">
                <a:solidFill>
                  <a:srgbClr val="000000"/>
                </a:solidFill>
                <a:latin typeface="楷体_GB2312" pitchFamily="49" charset="-122"/>
                <a:ea typeface="楷体_GB2312" pitchFamily="49" charset="-122"/>
              </a:rPr>
              <a:t>。存在于组织、细胞的间隙内，绝大部分呈</a:t>
            </a:r>
            <a:r>
              <a:rPr lang="zh-CN" altLang="en-US" sz="2800">
                <a:solidFill>
                  <a:srgbClr val="0000FF"/>
                </a:solidFill>
                <a:latin typeface="楷体_GB2312" pitchFamily="49" charset="-122"/>
                <a:ea typeface="楷体_GB2312" pitchFamily="49" charset="-122"/>
              </a:rPr>
              <a:t>胶冻状</a:t>
            </a:r>
            <a:r>
              <a:rPr lang="zh-CN" altLang="en-US" sz="2800">
                <a:solidFill>
                  <a:srgbClr val="000000"/>
                </a:solidFill>
                <a:latin typeface="楷体_GB2312" pitchFamily="49" charset="-122"/>
                <a:ea typeface="楷体_GB2312" pitchFamily="49" charset="-122"/>
              </a:rPr>
              <a:t>，不能自由流动，不会因重力作用而流至身体的低垂部分。</a:t>
            </a:r>
            <a:endParaRPr lang="zh-CN" altLang="en-US">
              <a:solidFill>
                <a:srgbClr val="A50021"/>
              </a:solidFill>
              <a:latin typeface="楷体_GB2312" pitchFamily="49" charset="-122"/>
              <a:ea typeface="楷体_GB2312" pitchFamily="49" charset="-122"/>
            </a:endParaRPr>
          </a:p>
        </p:txBody>
      </p:sp>
      <p:sp>
        <p:nvSpPr>
          <p:cNvPr id="52228" name="矩形 3">
            <a:extLst>
              <a:ext uri="{FF2B5EF4-FFF2-40B4-BE49-F238E27FC236}">
                <a16:creationId xmlns:a16="http://schemas.microsoft.com/office/drawing/2014/main" id="{B4A7FEC4-473A-485B-AB82-E8F6AFEB754A}"/>
              </a:ext>
            </a:extLst>
          </p:cNvPr>
          <p:cNvSpPr>
            <a:spLocks noChangeArrowheads="1"/>
          </p:cNvSpPr>
          <p:nvPr/>
        </p:nvSpPr>
        <p:spPr bwMode="auto">
          <a:xfrm>
            <a:off x="857250" y="1071563"/>
            <a:ext cx="7429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a:ea typeface="楷体_GB2312" pitchFamily="49" charset="-122"/>
              </a:rPr>
              <a:t>细胞内液（5/8）</a:t>
            </a:r>
          </a:p>
          <a:p>
            <a:pPr eaLnBrk="1" hangingPunct="1">
              <a:lnSpc>
                <a:spcPct val="150000"/>
              </a:lnSpc>
            </a:pPr>
            <a:r>
              <a:rPr lang="zh-CN" altLang="en-US" sz="2800">
                <a:ea typeface="楷体_GB2312" pitchFamily="49" charset="-122"/>
              </a:rPr>
              <a:t>            细胞外液（3/8）</a:t>
            </a:r>
          </a:p>
          <a:p>
            <a:pPr eaLnBrk="1" hangingPunct="1">
              <a:lnSpc>
                <a:spcPct val="150000"/>
              </a:lnSpc>
            </a:pPr>
            <a:r>
              <a:rPr lang="zh-CN" altLang="en-US" sz="2800">
                <a:ea typeface="楷体_GB2312" pitchFamily="49" charset="-122"/>
              </a:rPr>
              <a:t>                 其中:血浆，1/5；组织液：4/5</a:t>
            </a:r>
          </a:p>
        </p:txBody>
      </p:sp>
    </p:spTree>
  </p:cSld>
  <p:clrMapOvr>
    <a:masterClrMapping/>
  </p:clrMapOvr>
  <p:transition advClick="0"/>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D7F0CB3D-4E56-40CF-931E-9FB6B0966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612" y="386682"/>
            <a:ext cx="4751388" cy="41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3">
            <a:extLst>
              <a:ext uri="{FF2B5EF4-FFF2-40B4-BE49-F238E27FC236}">
                <a16:creationId xmlns:a16="http://schemas.microsoft.com/office/drawing/2014/main" id="{0A35A621-9E08-4256-98B8-6561FE79D1C4}"/>
              </a:ext>
            </a:extLst>
          </p:cNvPr>
          <p:cNvSpPr>
            <a:spLocks noChangeArrowheads="1"/>
          </p:cNvSpPr>
          <p:nvPr/>
        </p:nvSpPr>
        <p:spPr bwMode="auto">
          <a:xfrm>
            <a:off x="142874" y="476672"/>
            <a:ext cx="4249738" cy="227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FF66FF"/>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有效滤过压 </a:t>
            </a:r>
            <a:r>
              <a:rPr lang="en-US" altLang="zh-CN" dirty="0">
                <a:solidFill>
                  <a:srgbClr val="002060"/>
                </a:solidFill>
                <a:latin typeface="微软雅黑" panose="020B0503020204020204" pitchFamily="34" charset="-122"/>
                <a:ea typeface="微软雅黑" panose="020B0503020204020204" pitchFamily="34" charset="-122"/>
              </a:rPr>
              <a:t>(effective filtration pressure</a:t>
            </a:r>
            <a:r>
              <a:rPr lang="zh-CN" altLang="en-US" dirty="0">
                <a:solidFill>
                  <a:srgbClr val="002060"/>
                </a:solidFill>
                <a:latin typeface="微软雅黑" panose="020B0503020204020204" pitchFamily="34" charset="-122"/>
                <a:ea typeface="微软雅黑" panose="020B0503020204020204" pitchFamily="34" charset="-122"/>
              </a:rPr>
              <a:t>，</a:t>
            </a:r>
            <a:r>
              <a:rPr lang="en-US" altLang="zh-CN" dirty="0">
                <a:solidFill>
                  <a:srgbClr val="002060"/>
                </a:solidFill>
                <a:latin typeface="微软雅黑" panose="020B0503020204020204" pitchFamily="34" charset="-122"/>
                <a:ea typeface="微软雅黑" panose="020B0503020204020204" pitchFamily="34" charset="-122"/>
              </a:rPr>
              <a:t>EFP)</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滤过的力量和重吸收的力量之差。</a:t>
            </a:r>
            <a:r>
              <a:rPr lang="en-US" altLang="zh-CN" dirty="0">
                <a:solidFill>
                  <a:schemeClr val="hlink"/>
                </a:solidFill>
                <a:latin typeface="微软雅黑" panose="020B0503020204020204" pitchFamily="34" charset="-122"/>
                <a:ea typeface="微软雅黑" panose="020B0503020204020204" pitchFamily="34" charset="-122"/>
              </a:rPr>
              <a:t>EFP =</a:t>
            </a:r>
            <a:r>
              <a:rPr lang="en-US" altLang="zh-CN" dirty="0">
                <a:solidFill>
                  <a:srgbClr val="A50021"/>
                </a:solidFill>
                <a:latin typeface="微软雅黑" panose="020B0503020204020204" pitchFamily="34" charset="-122"/>
                <a:ea typeface="微软雅黑" panose="020B0503020204020204" pitchFamily="34" charset="-122"/>
              </a:rPr>
              <a:t> </a:t>
            </a:r>
            <a:r>
              <a:rPr lang="en-US" altLang="zh-CN" dirty="0">
                <a:solidFill>
                  <a:srgbClr val="FF3399"/>
                </a:solidFill>
                <a:latin typeface="微软雅黑" panose="020B0503020204020204" pitchFamily="34" charset="-122"/>
                <a:ea typeface="微软雅黑" panose="020B0503020204020204" pitchFamily="34" charset="-122"/>
              </a:rPr>
              <a:t>(P</a:t>
            </a:r>
            <a:r>
              <a:rPr lang="en-US" altLang="zh-CN" baseline="-25000" dirty="0">
                <a:solidFill>
                  <a:srgbClr val="FF3399"/>
                </a:solidFill>
                <a:latin typeface="微软雅黑" panose="020B0503020204020204" pitchFamily="34" charset="-122"/>
                <a:ea typeface="微软雅黑" panose="020B0503020204020204" pitchFamily="34" charset="-122"/>
              </a:rPr>
              <a:t>c</a:t>
            </a:r>
            <a:r>
              <a:rPr lang="en-US" altLang="zh-CN" dirty="0">
                <a:solidFill>
                  <a:srgbClr val="FF3399"/>
                </a:solidFill>
                <a:latin typeface="微软雅黑" panose="020B0503020204020204" pitchFamily="34" charset="-122"/>
                <a:ea typeface="微软雅黑" panose="020B0503020204020204" pitchFamily="34" charset="-122"/>
              </a:rPr>
              <a:t>+π</a:t>
            </a:r>
            <a:r>
              <a:rPr lang="en-US" altLang="zh-CN" baseline="-25000" dirty="0">
                <a:solidFill>
                  <a:srgbClr val="FF3399"/>
                </a:solidFill>
                <a:latin typeface="微软雅黑" panose="020B0503020204020204" pitchFamily="34" charset="-122"/>
                <a:ea typeface="微软雅黑" panose="020B0503020204020204" pitchFamily="34" charset="-122"/>
              </a:rPr>
              <a:t>if</a:t>
            </a:r>
            <a:r>
              <a:rPr lang="en-US" altLang="zh-CN" dirty="0">
                <a:solidFill>
                  <a:srgbClr val="FF3399"/>
                </a:solidFill>
                <a:latin typeface="微软雅黑" panose="020B0503020204020204" pitchFamily="34" charset="-122"/>
                <a:ea typeface="微软雅黑" panose="020B0503020204020204" pitchFamily="34" charset="-122"/>
              </a:rPr>
              <a:t>)-</a:t>
            </a:r>
            <a:r>
              <a:rPr lang="en-US" altLang="zh-CN" dirty="0">
                <a:solidFill>
                  <a:srgbClr val="A50021"/>
                </a:solidFill>
                <a:latin typeface="微软雅黑" panose="020B0503020204020204" pitchFamily="34" charset="-122"/>
                <a:ea typeface="微软雅黑" panose="020B0503020204020204" pitchFamily="34" charset="-122"/>
              </a:rPr>
              <a:t> </a:t>
            </a:r>
            <a:r>
              <a:rPr lang="en-US" altLang="zh-CN" dirty="0">
                <a:solidFill>
                  <a:srgbClr val="0099FF"/>
                </a:solidFill>
                <a:latin typeface="微软雅黑" panose="020B0503020204020204" pitchFamily="34" charset="-122"/>
                <a:ea typeface="微软雅黑" panose="020B0503020204020204" pitchFamily="34" charset="-122"/>
              </a:rPr>
              <a:t>(P</a:t>
            </a:r>
            <a:r>
              <a:rPr lang="en-US" altLang="zh-CN" baseline="-25000" dirty="0">
                <a:solidFill>
                  <a:srgbClr val="0099FF"/>
                </a:solidFill>
                <a:latin typeface="微软雅黑" panose="020B0503020204020204" pitchFamily="34" charset="-122"/>
                <a:ea typeface="微软雅黑" panose="020B0503020204020204" pitchFamily="34" charset="-122"/>
              </a:rPr>
              <a:t>if</a:t>
            </a:r>
            <a:r>
              <a:rPr lang="en-US" altLang="zh-CN" dirty="0">
                <a:solidFill>
                  <a:srgbClr val="0099FF"/>
                </a:solidFill>
                <a:latin typeface="微软雅黑" panose="020B0503020204020204" pitchFamily="34" charset="-122"/>
                <a:ea typeface="微软雅黑" panose="020B0503020204020204" pitchFamily="34" charset="-122"/>
              </a:rPr>
              <a:t>+π</a:t>
            </a:r>
            <a:r>
              <a:rPr lang="en-US" altLang="zh-CN" baseline="-25000" dirty="0">
                <a:solidFill>
                  <a:srgbClr val="0099FF"/>
                </a:solidFill>
                <a:latin typeface="微软雅黑" panose="020B0503020204020204" pitchFamily="34" charset="-122"/>
                <a:ea typeface="微软雅黑" panose="020B0503020204020204" pitchFamily="34" charset="-122"/>
              </a:rPr>
              <a:t>p</a:t>
            </a:r>
            <a:r>
              <a:rPr lang="en-US" altLang="zh-CN" dirty="0">
                <a:solidFill>
                  <a:srgbClr val="0099FF"/>
                </a:solidFill>
                <a:latin typeface="微软雅黑" panose="020B0503020204020204" pitchFamily="34" charset="-122"/>
                <a:ea typeface="微软雅黑" panose="020B0503020204020204" pitchFamily="34" charset="-122"/>
              </a:rPr>
              <a:t>)</a:t>
            </a:r>
          </a:p>
          <a:p>
            <a:pPr eaLnBrk="1" hangingPunct="1">
              <a:lnSpc>
                <a:spcPct val="120000"/>
              </a:lnSpc>
            </a:pP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53252" name="Rectangle 4">
            <a:extLst>
              <a:ext uri="{FF2B5EF4-FFF2-40B4-BE49-F238E27FC236}">
                <a16:creationId xmlns:a16="http://schemas.microsoft.com/office/drawing/2014/main" id="{6DAA4A4B-5B3D-4703-931F-AFA2AD37C04B}"/>
              </a:ext>
            </a:extLst>
          </p:cNvPr>
          <p:cNvSpPr>
            <a:spLocks noChangeArrowheads="1"/>
          </p:cNvSpPr>
          <p:nvPr/>
        </p:nvSpPr>
        <p:spPr bwMode="auto">
          <a:xfrm>
            <a:off x="215106" y="5198097"/>
            <a:ext cx="8713788" cy="11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dirty="0">
                <a:solidFill>
                  <a:srgbClr val="FF66FF"/>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流经毛细血管的血浆，约有</a:t>
            </a:r>
            <a:r>
              <a:rPr lang="en-US" altLang="zh-CN" sz="2000" dirty="0">
                <a:solidFill>
                  <a:srgbClr val="FF0000"/>
                </a:solidFill>
                <a:latin typeface="微软雅黑" panose="020B0503020204020204" pitchFamily="34" charset="-122"/>
                <a:ea typeface="微软雅黑" panose="020B0503020204020204" pitchFamily="34" charset="-122"/>
              </a:rPr>
              <a:t>0.5</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在毛细血管动脉端以</a:t>
            </a:r>
            <a:r>
              <a:rPr lang="zh-CN" altLang="en-US" sz="2000" dirty="0">
                <a:solidFill>
                  <a:srgbClr val="FF0000"/>
                </a:solidFill>
                <a:latin typeface="微软雅黑" panose="020B0503020204020204" pitchFamily="34" charset="-122"/>
                <a:ea typeface="微软雅黑" panose="020B0503020204020204" pitchFamily="34" charset="-122"/>
              </a:rPr>
              <a:t>滤过</a:t>
            </a:r>
            <a:r>
              <a:rPr lang="zh-CN" altLang="en-US" sz="2000" dirty="0">
                <a:solidFill>
                  <a:srgbClr val="000000"/>
                </a:solidFill>
                <a:latin typeface="微软雅黑" panose="020B0503020204020204" pitchFamily="34" charset="-122"/>
                <a:ea typeface="微软雅黑" panose="020B0503020204020204" pitchFamily="34" charset="-122"/>
              </a:rPr>
              <a:t>的方式进入组织间隙成为</a:t>
            </a:r>
            <a:r>
              <a:rPr lang="zh-CN" altLang="en-US" sz="2000" dirty="0">
                <a:solidFill>
                  <a:srgbClr val="FF3300"/>
                </a:solidFill>
                <a:latin typeface="微软雅黑" panose="020B0503020204020204" pitchFamily="34" charset="-122"/>
                <a:ea typeface="微软雅黑" panose="020B0503020204020204" pitchFamily="34" charset="-122"/>
              </a:rPr>
              <a:t>组织液</a:t>
            </a:r>
            <a:r>
              <a:rPr lang="zh-CN" altLang="en-US" sz="2000" dirty="0">
                <a:solidFill>
                  <a:srgbClr val="000000"/>
                </a:solidFill>
                <a:latin typeface="微软雅黑" panose="020B0503020204020204" pitchFamily="34" charset="-122"/>
                <a:ea typeface="微软雅黑" panose="020B0503020204020204" pitchFamily="34" charset="-122"/>
              </a:rPr>
              <a:t>，其中约</a:t>
            </a:r>
            <a:r>
              <a:rPr lang="en-US" altLang="zh-CN" sz="2000" dirty="0">
                <a:solidFill>
                  <a:srgbClr val="000099"/>
                </a:solidFill>
                <a:latin typeface="微软雅黑" panose="020B0503020204020204" pitchFamily="34" charset="-122"/>
                <a:ea typeface="微软雅黑" panose="020B0503020204020204" pitchFamily="34" charset="-122"/>
              </a:rPr>
              <a:t>90</a:t>
            </a:r>
            <a:r>
              <a:rPr lang="zh-CN" altLang="en-US" sz="2000" dirty="0">
                <a:solidFill>
                  <a:srgbClr val="000099"/>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在静脉端被</a:t>
            </a:r>
            <a:r>
              <a:rPr lang="zh-CN" altLang="en-US" sz="2000" dirty="0">
                <a:solidFill>
                  <a:srgbClr val="000099"/>
                </a:solidFill>
                <a:latin typeface="微软雅黑" panose="020B0503020204020204" pitchFamily="34" charset="-122"/>
                <a:ea typeface="微软雅黑" panose="020B0503020204020204" pitchFamily="34" charset="-122"/>
              </a:rPr>
              <a:t>重吸收</a:t>
            </a:r>
            <a:r>
              <a:rPr lang="zh-CN" altLang="en-US" sz="2000" dirty="0">
                <a:solidFill>
                  <a:srgbClr val="000000"/>
                </a:solidFill>
                <a:latin typeface="微软雅黑" panose="020B0503020204020204" pitchFamily="34" charset="-122"/>
                <a:ea typeface="微软雅黑" panose="020B0503020204020204" pitchFamily="34" charset="-122"/>
              </a:rPr>
              <a:t>回血液，其余约</a:t>
            </a:r>
            <a:r>
              <a:rPr lang="en-US" altLang="zh-CN" sz="2000" dirty="0">
                <a:solidFill>
                  <a:srgbClr val="000099"/>
                </a:solidFill>
                <a:latin typeface="微软雅黑" panose="020B0503020204020204" pitchFamily="34" charset="-122"/>
                <a:ea typeface="微软雅黑" panose="020B0503020204020204" pitchFamily="34" charset="-122"/>
              </a:rPr>
              <a:t>10</a:t>
            </a:r>
            <a:r>
              <a:rPr lang="zh-CN" altLang="en-US" sz="2000" dirty="0">
                <a:solidFill>
                  <a:srgbClr val="000099"/>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包括滤过的少量白蛋白分子</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进入毛细淋巴管，成为</a:t>
            </a:r>
            <a:r>
              <a:rPr lang="zh-CN" altLang="en-US" sz="2000" dirty="0">
                <a:solidFill>
                  <a:srgbClr val="000099"/>
                </a:solidFill>
                <a:latin typeface="微软雅黑" panose="020B0503020204020204" pitchFamily="34" charset="-122"/>
                <a:ea typeface="微软雅黑" panose="020B0503020204020204" pitchFamily="34" charset="-122"/>
              </a:rPr>
              <a:t>淋巴液</a:t>
            </a:r>
            <a:r>
              <a:rPr lang="zh-CN" altLang="en-US" sz="2000" dirty="0">
                <a:solidFill>
                  <a:srgbClr val="0099FF"/>
                </a:solidFill>
                <a:latin typeface="微软雅黑" panose="020B0503020204020204" pitchFamily="34" charset="-122"/>
                <a:ea typeface="微软雅黑" panose="020B0503020204020204" pitchFamily="34" charset="-122"/>
              </a:rPr>
              <a:t>。</a:t>
            </a:r>
            <a:r>
              <a:rPr lang="zh-CN" altLang="en-US" sz="2000" dirty="0">
                <a:solidFill>
                  <a:srgbClr val="FF3399"/>
                </a:solidFill>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 </a:t>
            </a:r>
          </a:p>
        </p:txBody>
      </p:sp>
      <p:pic>
        <p:nvPicPr>
          <p:cNvPr id="2" name="图片 1">
            <a:extLst>
              <a:ext uri="{FF2B5EF4-FFF2-40B4-BE49-F238E27FC236}">
                <a16:creationId xmlns:a16="http://schemas.microsoft.com/office/drawing/2014/main" id="{179487C2-EBD0-8B84-9448-0FAA54F94B70}"/>
              </a:ext>
            </a:extLst>
          </p:cNvPr>
          <p:cNvPicPr>
            <a:picLocks noChangeAspect="1"/>
          </p:cNvPicPr>
          <p:nvPr/>
        </p:nvPicPr>
        <p:blipFill rotWithShape="1">
          <a:blip r:embed="rId3"/>
          <a:srcRect l="5972" t="57023" r="48925" b="26166"/>
          <a:stretch/>
        </p:blipFill>
        <p:spPr>
          <a:xfrm>
            <a:off x="142874" y="2290548"/>
            <a:ext cx="4464848" cy="936104"/>
          </a:xfrm>
          <a:prstGeom prst="rect">
            <a:avLst/>
          </a:prstGeom>
        </p:spPr>
      </p:pic>
      <p:sp>
        <p:nvSpPr>
          <p:cNvPr id="4" name="文本框 3">
            <a:extLst>
              <a:ext uri="{FF2B5EF4-FFF2-40B4-BE49-F238E27FC236}">
                <a16:creationId xmlns:a16="http://schemas.microsoft.com/office/drawing/2014/main" id="{CCE01496-D949-5298-54A6-DF8BB08763F9}"/>
              </a:ext>
            </a:extLst>
          </p:cNvPr>
          <p:cNvSpPr txBox="1"/>
          <p:nvPr/>
        </p:nvSpPr>
        <p:spPr>
          <a:xfrm>
            <a:off x="286543" y="3257632"/>
            <a:ext cx="4572000" cy="1827552"/>
          </a:xfrm>
          <a:prstGeom prst="rect">
            <a:avLst/>
          </a:prstGeom>
          <a:noFill/>
        </p:spPr>
        <p:txBody>
          <a:bodyPr wrap="square">
            <a:spAutoFit/>
          </a:bodyPr>
          <a:lstStyle/>
          <a:p>
            <a:pPr eaLnBrk="1" hangingPunct="1">
              <a:lnSpc>
                <a:spcPct val="120000"/>
              </a:lnSpc>
            </a:pPr>
            <a:r>
              <a:rPr lang="zh-CN" altLang="en-US" b="1" dirty="0">
                <a:solidFill>
                  <a:srgbClr val="C00000"/>
                </a:solidFill>
                <a:latin typeface="微软雅黑" panose="020B0503020204020204" pitchFamily="34" charset="-122"/>
                <a:ea typeface="微软雅黑" panose="020B0503020204020204" pitchFamily="34" charset="-122"/>
              </a:rPr>
              <a:t>动脉端</a:t>
            </a:r>
            <a:r>
              <a:rPr lang="en-US" altLang="zh-CN" b="1" dirty="0">
                <a:solidFill>
                  <a:srgbClr val="000000"/>
                </a:solidFill>
                <a:latin typeface="微软雅黑" panose="020B0503020204020204" pitchFamily="34" charset="-122"/>
                <a:ea typeface="微软雅黑" panose="020B0503020204020204" pitchFamily="34" charset="-122"/>
              </a:rPr>
              <a:t>EFP</a:t>
            </a:r>
            <a:r>
              <a:rPr lang="zh-CN" altLang="en-US" dirty="0">
                <a:solidFill>
                  <a:srgbClr val="C00000"/>
                </a:solidFill>
                <a:latin typeface="微软雅黑" panose="020B0503020204020204" pitchFamily="34" charset="-122"/>
                <a:ea typeface="微软雅黑" panose="020B0503020204020204" pitchFamily="34" charset="-122"/>
              </a:rPr>
              <a:t>：</a:t>
            </a:r>
          </a:p>
          <a:p>
            <a:pPr eaLnBrk="1" hangingPunct="1">
              <a:lnSpc>
                <a:spcPct val="120000"/>
              </a:lnSpc>
            </a:pPr>
            <a:r>
              <a:rPr lang="zh-CN" altLang="en-US" b="1" dirty="0">
                <a:solidFill>
                  <a:srgbClr val="000000"/>
                </a:solidFill>
                <a:latin typeface="微软雅黑" panose="020B0503020204020204" pitchFamily="34" charset="-122"/>
                <a:ea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rPr>
              <a:t>12mmHg&gt;0</a:t>
            </a:r>
            <a:r>
              <a:rPr lang="zh-CN" altLang="en-US" b="1" dirty="0">
                <a:solidFill>
                  <a:srgbClr val="000000"/>
                </a:solidFill>
                <a:latin typeface="微软雅黑" panose="020B0503020204020204" pitchFamily="34" charset="-122"/>
                <a:ea typeface="微软雅黑" panose="020B0503020204020204" pitchFamily="34" charset="-122"/>
              </a:rPr>
              <a:t>，组织液生成</a:t>
            </a:r>
            <a:endParaRPr lang="en-US" altLang="zh-CN" b="1" dirty="0">
              <a:solidFill>
                <a:srgbClr val="000000"/>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b="1" dirty="0">
                <a:solidFill>
                  <a:srgbClr val="000099"/>
                </a:solidFill>
                <a:latin typeface="微软雅黑" panose="020B0503020204020204" pitchFamily="34" charset="-122"/>
                <a:ea typeface="微软雅黑" panose="020B0503020204020204" pitchFamily="34" charset="-122"/>
              </a:rPr>
              <a:t>静脉端</a:t>
            </a:r>
            <a:r>
              <a:rPr lang="en-US" altLang="zh-CN" b="1" dirty="0">
                <a:solidFill>
                  <a:srgbClr val="000000"/>
                </a:solidFill>
                <a:latin typeface="微软雅黑" panose="020B0503020204020204" pitchFamily="34" charset="-122"/>
                <a:ea typeface="微软雅黑" panose="020B0503020204020204" pitchFamily="34" charset="-122"/>
              </a:rPr>
              <a:t>EFP</a:t>
            </a:r>
            <a:r>
              <a:rPr lang="zh-CN" altLang="en-US" dirty="0">
                <a:solidFill>
                  <a:srgbClr val="C00000"/>
                </a:solidFill>
                <a:latin typeface="微软雅黑" panose="020B0503020204020204" pitchFamily="34" charset="-122"/>
                <a:ea typeface="微软雅黑" panose="020B0503020204020204" pitchFamily="34" charset="-122"/>
              </a:rPr>
              <a:t>：</a:t>
            </a:r>
          </a:p>
          <a:p>
            <a:pPr eaLnBrk="1" hangingPunct="1">
              <a:lnSpc>
                <a:spcPct val="120000"/>
              </a:lnSpc>
            </a:pPr>
            <a:r>
              <a:rPr lang="en-US" altLang="zh-CN" dirty="0">
                <a:solidFill>
                  <a:srgbClr val="C00000"/>
                </a:solidFill>
                <a:latin typeface="微软雅黑" panose="020B0503020204020204" pitchFamily="34" charset="-122"/>
                <a:ea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rPr>
              <a:t>-8mmHg&lt;0</a:t>
            </a:r>
            <a:r>
              <a:rPr lang="zh-CN" altLang="en-US" b="1" dirty="0">
                <a:solidFill>
                  <a:srgbClr val="000000"/>
                </a:solidFill>
                <a:latin typeface="微软雅黑" panose="020B0503020204020204" pitchFamily="34" charset="-122"/>
                <a:ea typeface="微软雅黑" panose="020B0503020204020204" pitchFamily="34" charset="-122"/>
              </a:rPr>
              <a:t>，组织液回流</a:t>
            </a:r>
          </a:p>
        </p:txBody>
      </p:sp>
    </p:spTree>
  </p:cSld>
  <p:clrMapOvr>
    <a:masterClrMapping/>
  </p:clrMapOvr>
  <p:transition advClick="0"/>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732414CF-C47C-4ABF-BEAD-E42DC6DEAF54}"/>
              </a:ext>
            </a:extLst>
          </p:cNvPr>
          <p:cNvSpPr>
            <a:spLocks noChangeArrowheads="1"/>
          </p:cNvSpPr>
          <p:nvPr/>
        </p:nvSpPr>
        <p:spPr bwMode="auto">
          <a:xfrm>
            <a:off x="395288" y="549275"/>
            <a:ext cx="43211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000099"/>
                </a:solidFill>
                <a:latin typeface="微软雅黑" panose="020B0503020204020204" pitchFamily="34" charset="-122"/>
                <a:ea typeface="微软雅黑" panose="020B0503020204020204" pitchFamily="34" charset="-122"/>
              </a:rPr>
              <a:t> (</a:t>
            </a:r>
            <a:r>
              <a:rPr lang="zh-CN" altLang="en-US" dirty="0">
                <a:solidFill>
                  <a:srgbClr val="000099"/>
                </a:solidFill>
                <a:latin typeface="微软雅黑" panose="020B0503020204020204" pitchFamily="34" charset="-122"/>
                <a:ea typeface="微软雅黑" panose="020B0503020204020204" pitchFamily="34" charset="-122"/>
              </a:rPr>
              <a:t>二</a:t>
            </a:r>
            <a:r>
              <a:rPr lang="en-US" altLang="zh-CN" dirty="0">
                <a:solidFill>
                  <a:srgbClr val="000099"/>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影响组织液生成的因素</a:t>
            </a:r>
          </a:p>
          <a:p>
            <a:pPr eaLnBrk="1" hangingPunct="1">
              <a:lnSpc>
                <a:spcPct val="120000"/>
              </a:lnSpc>
            </a:pPr>
            <a:endParaRPr lang="zh-CN" altLang="en-US" dirty="0">
              <a:solidFill>
                <a:srgbClr val="000099"/>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dirty="0">
                <a:solidFill>
                  <a:srgbClr val="FF3300"/>
                </a:solidFill>
                <a:latin typeface="微软雅黑" panose="020B0503020204020204" pitchFamily="34" charset="-122"/>
                <a:ea typeface="微软雅黑" panose="020B0503020204020204" pitchFamily="34" charset="-122"/>
              </a:rPr>
              <a:t>   </a:t>
            </a:r>
            <a:r>
              <a:rPr lang="en-US" altLang="zh-CN" dirty="0">
                <a:solidFill>
                  <a:srgbClr val="FF3300"/>
                </a:solidFill>
                <a:latin typeface="微软雅黑" panose="020B0503020204020204" pitchFamily="34" charset="-122"/>
                <a:ea typeface="微软雅黑" panose="020B0503020204020204" pitchFamily="34" charset="-122"/>
              </a:rPr>
              <a:t>1.</a:t>
            </a:r>
            <a:r>
              <a:rPr lang="zh-CN" altLang="en-US" dirty="0">
                <a:solidFill>
                  <a:srgbClr val="FF3300"/>
                </a:solidFill>
                <a:latin typeface="微软雅黑" panose="020B0503020204020204" pitchFamily="34" charset="-122"/>
                <a:ea typeface="微软雅黑" panose="020B0503020204020204" pitchFamily="34" charset="-122"/>
              </a:rPr>
              <a:t>毛细血管压</a:t>
            </a:r>
          </a:p>
          <a:p>
            <a:pPr eaLnBrk="1" hangingPunct="1">
              <a:lnSpc>
                <a:spcPct val="120000"/>
              </a:lnSpc>
            </a:pPr>
            <a:r>
              <a:rPr lang="zh-CN" altLang="en-US" dirty="0">
                <a:solidFill>
                  <a:schemeClr val="hlink"/>
                </a:solidFill>
                <a:latin typeface="微软雅黑" panose="020B0503020204020204" pitchFamily="34" charset="-122"/>
                <a:ea typeface="微软雅黑" panose="020B0503020204020204" pitchFamily="34" charset="-122"/>
              </a:rPr>
              <a:t>右心衰→</a:t>
            </a:r>
            <a:r>
              <a:rPr lang="zh-CN" altLang="en-US" dirty="0">
                <a:latin typeface="微软雅黑" panose="020B0503020204020204" pitchFamily="34" charset="-122"/>
                <a:ea typeface="微软雅黑" panose="020B0503020204020204" pitchFamily="34" charset="-122"/>
              </a:rPr>
              <a:t>中心静脉压</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静脉回心血量</a:t>
            </a:r>
            <a:r>
              <a:rPr lang="zh-CN" altLang="en-US" dirty="0">
                <a:solidFill>
                  <a:srgbClr val="0099FF"/>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毛细血管压</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组织液</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水肿</a:t>
            </a:r>
            <a:r>
              <a:rPr lang="en-US" altLang="zh-CN" dirty="0">
                <a:solidFill>
                  <a:srgbClr val="000099"/>
                </a:solidFill>
                <a:latin typeface="微软雅黑" panose="020B0503020204020204" pitchFamily="34" charset="-122"/>
                <a:ea typeface="微软雅黑" panose="020B0503020204020204" pitchFamily="34" charset="-122"/>
              </a:rPr>
              <a:t>(edema)</a:t>
            </a:r>
            <a:r>
              <a:rPr lang="zh-CN" altLang="en-US" dirty="0">
                <a:solidFill>
                  <a:srgbClr val="0099FF"/>
                </a:solidFill>
                <a:latin typeface="微软雅黑" panose="020B0503020204020204" pitchFamily="34" charset="-122"/>
                <a:ea typeface="微软雅黑" panose="020B0503020204020204" pitchFamily="34" charset="-122"/>
              </a:rPr>
              <a:t>。</a:t>
            </a:r>
          </a:p>
          <a:p>
            <a:pPr eaLnBrk="1" hangingPunct="1">
              <a:lnSpc>
                <a:spcPct val="120000"/>
              </a:lnSpc>
            </a:pPr>
            <a:endParaRPr lang="zh-CN" altLang="en-US" dirty="0">
              <a:solidFill>
                <a:srgbClr val="0099FF"/>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dirty="0">
                <a:solidFill>
                  <a:srgbClr val="FF3300"/>
                </a:solidFill>
                <a:latin typeface="微软雅黑" panose="020B0503020204020204" pitchFamily="34" charset="-122"/>
                <a:ea typeface="微软雅黑" panose="020B0503020204020204" pitchFamily="34" charset="-122"/>
              </a:rPr>
              <a:t>   </a:t>
            </a:r>
            <a:r>
              <a:rPr lang="en-US" altLang="zh-CN" dirty="0">
                <a:solidFill>
                  <a:srgbClr val="FF3300"/>
                </a:solidFill>
                <a:latin typeface="微软雅黑" panose="020B0503020204020204" pitchFamily="34" charset="-122"/>
                <a:ea typeface="微软雅黑" panose="020B0503020204020204" pitchFamily="34" charset="-122"/>
              </a:rPr>
              <a:t>2.</a:t>
            </a:r>
            <a:r>
              <a:rPr lang="zh-CN" altLang="en-US" dirty="0">
                <a:solidFill>
                  <a:srgbClr val="FF3300"/>
                </a:solidFill>
                <a:latin typeface="微软雅黑" panose="020B0503020204020204" pitchFamily="34" charset="-122"/>
                <a:ea typeface="微软雅黑" panose="020B0503020204020204" pitchFamily="34" charset="-122"/>
              </a:rPr>
              <a:t>血浆胶体渗透压</a:t>
            </a:r>
          </a:p>
          <a:p>
            <a:pPr eaLnBrk="1" hangingPunct="1">
              <a:lnSpc>
                <a:spcPct val="120000"/>
              </a:lnSpc>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chemeClr val="hlink"/>
                </a:solidFill>
                <a:latin typeface="微软雅黑" panose="020B0503020204020204" pitchFamily="34" charset="-122"/>
                <a:ea typeface="微软雅黑" panose="020B0503020204020204" pitchFamily="34" charset="-122"/>
              </a:rPr>
              <a:t>肾病→</a:t>
            </a:r>
            <a:r>
              <a:rPr lang="zh-CN" altLang="en-US" dirty="0">
                <a:latin typeface="微软雅黑" panose="020B0503020204020204" pitchFamily="34" charset="-122"/>
                <a:ea typeface="微软雅黑" panose="020B0503020204020204" pitchFamily="34" charset="-122"/>
              </a:rPr>
              <a:t>尿中丢失蛋白</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血浆蛋白</a:t>
            </a:r>
            <a:r>
              <a:rPr lang="zh-CN" altLang="en-US" dirty="0">
                <a:solidFill>
                  <a:srgbClr val="0099FF"/>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血浆胶体渗透压</a:t>
            </a:r>
            <a:r>
              <a:rPr lang="zh-CN" altLang="en-US" dirty="0">
                <a:solidFill>
                  <a:srgbClr val="0099FF"/>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组织液</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水肿</a:t>
            </a:r>
            <a:r>
              <a:rPr lang="zh-CN" altLang="en-US" dirty="0">
                <a:solidFill>
                  <a:srgbClr val="0099FF"/>
                </a:solidFill>
                <a:latin typeface="微软雅黑" panose="020B0503020204020204" pitchFamily="34" charset="-122"/>
                <a:ea typeface="微软雅黑" panose="020B0503020204020204" pitchFamily="34" charset="-122"/>
              </a:rPr>
              <a:t>。</a:t>
            </a:r>
          </a:p>
          <a:p>
            <a:pPr eaLnBrk="1" hangingPunct="1">
              <a:lnSpc>
                <a:spcPct val="120000"/>
              </a:lnSpc>
            </a:pPr>
            <a:r>
              <a:rPr lang="zh-CN" altLang="en-US" dirty="0">
                <a:latin typeface="微软雅黑" panose="020B0503020204020204" pitchFamily="34" charset="-122"/>
                <a:ea typeface="微软雅黑" panose="020B0503020204020204" pitchFamily="34" charset="-122"/>
              </a:rPr>
              <a:t> </a:t>
            </a:r>
          </a:p>
          <a:p>
            <a:pPr eaLnBrk="1" hangingPunct="1">
              <a:lnSpc>
                <a:spcPct val="120000"/>
              </a:lnSpc>
            </a:pPr>
            <a:r>
              <a:rPr lang="zh-CN" altLang="en-US" dirty="0">
                <a:latin typeface="微软雅黑" panose="020B0503020204020204" pitchFamily="34" charset="-122"/>
                <a:ea typeface="微软雅黑" panose="020B0503020204020204" pitchFamily="34" charset="-122"/>
              </a:rPr>
              <a:t>   </a:t>
            </a:r>
          </a:p>
        </p:txBody>
      </p:sp>
      <p:graphicFrame>
        <p:nvGraphicFramePr>
          <p:cNvPr id="17410" name="Object 6">
            <a:extLst>
              <a:ext uri="{FF2B5EF4-FFF2-40B4-BE49-F238E27FC236}">
                <a16:creationId xmlns:a16="http://schemas.microsoft.com/office/drawing/2014/main" id="{C1AD1ACF-A62D-412A-BE3A-7F2EA51EB489}"/>
              </a:ext>
            </a:extLst>
          </p:cNvPr>
          <p:cNvGraphicFramePr>
            <a:graphicFrameLocks noChangeAspect="1"/>
          </p:cNvGraphicFramePr>
          <p:nvPr/>
        </p:nvGraphicFramePr>
        <p:xfrm>
          <a:off x="4932363" y="404813"/>
          <a:ext cx="3762375" cy="6021387"/>
        </p:xfrm>
        <a:graphic>
          <a:graphicData uri="http://schemas.openxmlformats.org/presentationml/2006/ole">
            <mc:AlternateContent xmlns:mc="http://schemas.openxmlformats.org/markup-compatibility/2006">
              <mc:Choice xmlns:v="urn:schemas-microsoft-com:vml" Requires="v">
                <p:oleObj name="Image" r:id="rId2" imgW="3555556" imgH="5688889" progId="Photoshop.Image.9">
                  <p:embed/>
                </p:oleObj>
              </mc:Choice>
              <mc:Fallback>
                <p:oleObj name="Image" r:id="rId2" imgW="3555556" imgH="5688889" progId="Photoshop.Image.9">
                  <p:embed/>
                  <p:pic>
                    <p:nvPicPr>
                      <p:cNvPr id="17410" name="Object 6">
                        <a:extLst>
                          <a:ext uri="{FF2B5EF4-FFF2-40B4-BE49-F238E27FC236}">
                            <a16:creationId xmlns:a16="http://schemas.microsoft.com/office/drawing/2014/main" id="{C1AD1ACF-A62D-412A-BE3A-7F2EA51EB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404813"/>
                        <a:ext cx="3762375" cy="602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a:extLst>
              <a:ext uri="{FF2B5EF4-FFF2-40B4-BE49-F238E27FC236}">
                <a16:creationId xmlns:a16="http://schemas.microsoft.com/office/drawing/2014/main" id="{5760C40C-BE03-4365-8A8C-36E9FDAD5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981075"/>
            <a:ext cx="35052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4">
            <a:extLst>
              <a:ext uri="{FF2B5EF4-FFF2-40B4-BE49-F238E27FC236}">
                <a16:creationId xmlns:a16="http://schemas.microsoft.com/office/drawing/2014/main" id="{011E1075-82B5-4497-A866-ACFE9607E158}"/>
              </a:ext>
            </a:extLst>
          </p:cNvPr>
          <p:cNvSpPr>
            <a:spLocks noChangeArrowheads="1"/>
          </p:cNvSpPr>
          <p:nvPr/>
        </p:nvSpPr>
        <p:spPr bwMode="auto">
          <a:xfrm>
            <a:off x="323528" y="692150"/>
            <a:ext cx="4535810" cy="485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dirty="0">
                <a:solidFill>
                  <a:srgbClr val="FF66FF"/>
                </a:solidFill>
                <a:latin typeface="微软雅黑" panose="020B0503020204020204" pitchFamily="34" charset="-122"/>
                <a:ea typeface="微软雅黑" panose="020B0503020204020204" pitchFamily="34" charset="-122"/>
              </a:rPr>
              <a:t>   </a:t>
            </a:r>
          </a:p>
          <a:p>
            <a:pPr lvl="1" eaLnBrk="1" hangingPunct="1">
              <a:lnSpc>
                <a:spcPct val="120000"/>
              </a:lnSpc>
            </a:pPr>
            <a:r>
              <a:rPr lang="en-US" altLang="zh-CN" dirty="0">
                <a:solidFill>
                  <a:srgbClr val="FF3300"/>
                </a:solidFill>
                <a:latin typeface="微软雅黑" panose="020B0503020204020204" pitchFamily="34" charset="-122"/>
                <a:ea typeface="微软雅黑" panose="020B0503020204020204" pitchFamily="34" charset="-122"/>
              </a:rPr>
              <a:t>3.</a:t>
            </a:r>
            <a:r>
              <a:rPr lang="zh-CN" altLang="en-US" dirty="0">
                <a:solidFill>
                  <a:srgbClr val="FF3300"/>
                </a:solidFill>
                <a:latin typeface="微软雅黑" panose="020B0503020204020204" pitchFamily="34" charset="-122"/>
                <a:ea typeface="微软雅黑" panose="020B0503020204020204" pitchFamily="34" charset="-122"/>
              </a:rPr>
              <a:t>淋巴回流</a:t>
            </a:r>
          </a:p>
          <a:p>
            <a:pPr eaLnBrk="1" hangingPunct="1">
              <a:lnSpc>
                <a:spcPct val="120000"/>
              </a:lnSpc>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chemeClr val="hlink"/>
                </a:solidFill>
                <a:latin typeface="微软雅黑" panose="020B0503020204020204" pitchFamily="34" charset="-122"/>
                <a:ea typeface="微软雅黑" panose="020B0503020204020204" pitchFamily="34" charset="-122"/>
              </a:rPr>
              <a:t>丝虫病→</a:t>
            </a:r>
            <a:r>
              <a:rPr lang="zh-CN" altLang="en-US" dirty="0">
                <a:latin typeface="微软雅黑" panose="020B0503020204020204" pitchFamily="34" charset="-122"/>
                <a:ea typeface="微软雅黑" panose="020B0503020204020204" pitchFamily="34" charset="-122"/>
              </a:rPr>
              <a:t>淋巴管阻塞</a:t>
            </a:r>
          </a:p>
          <a:p>
            <a:pPr eaLnBrk="1" hangingPunct="1">
              <a:lnSpc>
                <a:spcPct val="120000"/>
              </a:lnSpc>
            </a:pPr>
            <a:r>
              <a:rPr lang="zh-CN" altLang="en-US" dirty="0">
                <a:latin typeface="微软雅黑" panose="020B0503020204020204" pitchFamily="34" charset="-122"/>
                <a:ea typeface="微软雅黑" panose="020B0503020204020204" pitchFamily="34" charset="-122"/>
              </a:rPr>
              <a:t> </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淋巴回流</a:t>
            </a:r>
            <a:r>
              <a:rPr lang="zh-CN" altLang="en-US" dirty="0">
                <a:solidFill>
                  <a:srgbClr val="000099"/>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组织液</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象皮肿。</a:t>
            </a:r>
          </a:p>
          <a:p>
            <a:pPr eaLnBrk="1" hangingPunct="1">
              <a:lnSpc>
                <a:spcPct val="120000"/>
              </a:lnSpc>
            </a:pPr>
            <a:endParaRPr lang="zh-CN" altLang="en-US" dirty="0">
              <a:solidFill>
                <a:srgbClr val="FF66FF"/>
              </a:solidFill>
              <a:latin typeface="微软雅黑" panose="020B0503020204020204" pitchFamily="34" charset="-122"/>
              <a:ea typeface="微软雅黑" panose="020B0503020204020204" pitchFamily="34" charset="-122"/>
            </a:endParaRPr>
          </a:p>
          <a:p>
            <a:pPr eaLnBrk="1" hangingPunct="1">
              <a:lnSpc>
                <a:spcPct val="120000"/>
              </a:lnSpc>
            </a:pPr>
            <a:r>
              <a:rPr lang="en-US" altLang="zh-CN" dirty="0">
                <a:solidFill>
                  <a:srgbClr val="FF3300"/>
                </a:solidFill>
                <a:latin typeface="微软雅黑" panose="020B0503020204020204" pitchFamily="34" charset="-122"/>
                <a:ea typeface="微软雅黑" panose="020B0503020204020204" pitchFamily="34" charset="-122"/>
              </a:rPr>
              <a:t>4.</a:t>
            </a:r>
            <a:r>
              <a:rPr lang="zh-CN" altLang="en-US" dirty="0">
                <a:solidFill>
                  <a:srgbClr val="FF3300"/>
                </a:solidFill>
                <a:latin typeface="微软雅黑" panose="020B0503020204020204" pitchFamily="34" charset="-122"/>
                <a:ea typeface="微软雅黑" panose="020B0503020204020204" pitchFamily="34" charset="-122"/>
              </a:rPr>
              <a:t>毛细血管壁通透性</a:t>
            </a:r>
          </a:p>
          <a:p>
            <a:pPr eaLnBrk="1" hangingPunct="1">
              <a:lnSpc>
                <a:spcPct val="120000"/>
              </a:lnSpc>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chemeClr val="hlink"/>
                </a:solidFill>
                <a:latin typeface="微软雅黑" panose="020B0503020204020204" pitchFamily="34" charset="-122"/>
                <a:ea typeface="微软雅黑" panose="020B0503020204020204" pitchFamily="34" charset="-122"/>
              </a:rPr>
              <a:t>过敏反应→</a:t>
            </a:r>
            <a:r>
              <a:rPr lang="zh-CN" altLang="en-US" dirty="0">
                <a:latin typeface="微软雅黑" panose="020B0503020204020204" pitchFamily="34" charset="-122"/>
                <a:ea typeface="微软雅黑" panose="020B0503020204020204" pitchFamily="34" charset="-122"/>
              </a:rPr>
              <a:t>毛细血管壁通透性</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血浆蛋白入组织间隙</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血浆胶体渗透压</a:t>
            </a:r>
            <a:r>
              <a:rPr lang="zh-CN" altLang="en-US" dirty="0">
                <a:solidFill>
                  <a:srgbClr val="000099"/>
                </a:solidFill>
                <a:latin typeface="微软雅黑" panose="020B0503020204020204" pitchFamily="34" charset="-122"/>
                <a:ea typeface="微软雅黑" panose="020B0503020204020204" pitchFamily="34" charset="-122"/>
              </a:rPr>
              <a:t>↓、组织液胶体渗透压</a:t>
            </a:r>
            <a:r>
              <a:rPr lang="zh-CN" altLang="en-US" dirty="0">
                <a:solidFill>
                  <a:srgbClr val="FF3300"/>
                </a:solidFill>
                <a:latin typeface="微软雅黑" panose="020B0503020204020204" pitchFamily="34" charset="-122"/>
                <a:ea typeface="微软雅黑" panose="020B0503020204020204" pitchFamily="34" charset="-122"/>
              </a:rPr>
              <a:t>↑</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组织液</a:t>
            </a:r>
            <a:r>
              <a:rPr lang="zh-CN" altLang="en-US" dirty="0">
                <a:solidFill>
                  <a:schemeClr val="hlink"/>
                </a:solidFill>
                <a:latin typeface="微软雅黑" panose="020B0503020204020204" pitchFamily="34" charset="-122"/>
                <a:ea typeface="微软雅黑" panose="020B0503020204020204" pitchFamily="34" charset="-122"/>
              </a:rPr>
              <a:t>↑→</a:t>
            </a:r>
            <a:r>
              <a:rPr lang="zh-CN" altLang="en-US" dirty="0">
                <a:solidFill>
                  <a:srgbClr val="000099"/>
                </a:solidFill>
                <a:latin typeface="微软雅黑" panose="020B0503020204020204" pitchFamily="34" charset="-122"/>
                <a:ea typeface="微软雅黑" panose="020B0503020204020204" pitchFamily="34" charset="-122"/>
              </a:rPr>
              <a:t>水肿。</a:t>
            </a:r>
            <a:r>
              <a:rPr lang="zh-CN" altLang="en-US" dirty="0">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752F4031-41B2-4A40-AAA8-2FD3767B48AE}"/>
              </a:ext>
            </a:extLst>
          </p:cNvPr>
          <p:cNvSpPr>
            <a:spLocks noChangeArrowheads="1"/>
          </p:cNvSpPr>
          <p:nvPr/>
        </p:nvSpPr>
        <p:spPr bwMode="auto">
          <a:xfrm>
            <a:off x="2195513" y="260350"/>
            <a:ext cx="5354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99"/>
                </a:solidFill>
                <a:latin typeface="微软雅黑" panose="020B0503020204020204" pitchFamily="34" charset="-122"/>
                <a:ea typeface="微软雅黑" panose="020B0503020204020204" pitchFamily="34" charset="-122"/>
              </a:rPr>
              <a:t>六、淋巴液的生成和回流</a:t>
            </a:r>
            <a:r>
              <a:rPr lang="en-US" altLang="zh-CN" sz="2800" dirty="0">
                <a:solidFill>
                  <a:srgbClr val="000099"/>
                </a:solidFill>
                <a:latin typeface="微软雅黑" panose="020B0503020204020204" pitchFamily="34" charset="-122"/>
                <a:ea typeface="微软雅黑" panose="020B0503020204020204" pitchFamily="34" charset="-122"/>
              </a:rPr>
              <a:t>(</a:t>
            </a:r>
            <a:r>
              <a:rPr lang="zh-CN" altLang="en-US" sz="2800" dirty="0">
                <a:solidFill>
                  <a:srgbClr val="000099"/>
                </a:solidFill>
                <a:latin typeface="微软雅黑" panose="020B0503020204020204" pitchFamily="34" charset="-122"/>
                <a:ea typeface="微软雅黑" panose="020B0503020204020204" pitchFamily="34" charset="-122"/>
              </a:rPr>
              <a:t>了解）</a:t>
            </a:r>
          </a:p>
        </p:txBody>
      </p:sp>
      <p:sp>
        <p:nvSpPr>
          <p:cNvPr id="18436" name="Rectangle 3">
            <a:extLst>
              <a:ext uri="{FF2B5EF4-FFF2-40B4-BE49-F238E27FC236}">
                <a16:creationId xmlns:a16="http://schemas.microsoft.com/office/drawing/2014/main" id="{FC076A77-D7DE-4EA5-8E5F-CD5095FFCC6E}"/>
              </a:ext>
            </a:extLst>
          </p:cNvPr>
          <p:cNvSpPr>
            <a:spLocks noChangeArrowheads="1"/>
          </p:cNvSpPr>
          <p:nvPr/>
        </p:nvSpPr>
        <p:spPr bwMode="auto">
          <a:xfrm>
            <a:off x="611188" y="981075"/>
            <a:ext cx="3455987" cy="561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200" dirty="0">
                <a:solidFill>
                  <a:srgbClr val="FF3300"/>
                </a:solidFill>
                <a:latin typeface="微软雅黑" panose="020B0503020204020204" pitchFamily="34" charset="-122"/>
                <a:ea typeface="微软雅黑" panose="020B0503020204020204" pitchFamily="34" charset="-122"/>
              </a:rPr>
              <a:t>    ●</a:t>
            </a:r>
            <a:r>
              <a:rPr lang="zh-CN" altLang="en-US" sz="2200" dirty="0">
                <a:solidFill>
                  <a:srgbClr val="FF3300"/>
                </a:solidFill>
                <a:latin typeface="微软雅黑" panose="020B0503020204020204" pitchFamily="34" charset="-122"/>
                <a:ea typeface="微软雅黑" panose="020B0503020204020204" pitchFamily="34" charset="-122"/>
              </a:rPr>
              <a:t>淋巴管系统</a:t>
            </a:r>
            <a:r>
              <a:rPr lang="en-US" altLang="zh-CN" sz="2200" dirty="0">
                <a:solidFill>
                  <a:srgbClr val="FF3300"/>
                </a:solidFill>
                <a:latin typeface="微软雅黑" panose="020B0503020204020204" pitchFamily="34" charset="-122"/>
                <a:ea typeface="微软雅黑" panose="020B0503020204020204" pitchFamily="34" charset="-122"/>
              </a:rPr>
              <a:t>(lymphatic system)</a:t>
            </a:r>
            <a:r>
              <a:rPr lang="zh-CN" altLang="en-US" sz="2200" dirty="0">
                <a:solidFill>
                  <a:srgbClr val="FF3300"/>
                </a:solidFill>
                <a:latin typeface="微软雅黑" panose="020B0503020204020204" pitchFamily="34" charset="-122"/>
                <a:ea typeface="微软雅黑" panose="020B0503020204020204" pitchFamily="34" charset="-122"/>
              </a:rPr>
              <a:t>：</a:t>
            </a:r>
            <a:r>
              <a:rPr lang="zh-CN" altLang="en-US" sz="2200" dirty="0">
                <a:solidFill>
                  <a:srgbClr val="000000"/>
                </a:solidFill>
                <a:latin typeface="微软雅黑" panose="020B0503020204020204" pitchFamily="34" charset="-122"/>
                <a:ea typeface="微软雅黑" panose="020B0503020204020204" pitchFamily="34" charset="-122"/>
              </a:rPr>
              <a:t>组织液回流入血液的重要的辅助系统。 </a:t>
            </a:r>
          </a:p>
          <a:p>
            <a:pPr eaLnBrk="1" hangingPunct="1">
              <a:lnSpc>
                <a:spcPct val="150000"/>
              </a:lnSpc>
            </a:pPr>
            <a:r>
              <a:rPr lang="zh-CN" altLang="en-US" sz="2200" dirty="0">
                <a:solidFill>
                  <a:srgbClr val="FF66FF"/>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毛细淋巴管以稍膨大的</a:t>
            </a:r>
            <a:r>
              <a:rPr lang="zh-CN" altLang="en-US" sz="2200" dirty="0">
                <a:solidFill>
                  <a:srgbClr val="FF0000"/>
                </a:solidFill>
                <a:latin typeface="微软雅黑" panose="020B0503020204020204" pitchFamily="34" charset="-122"/>
                <a:ea typeface="微软雅黑" panose="020B0503020204020204" pitchFamily="34" charset="-122"/>
              </a:rPr>
              <a:t>盲端</a:t>
            </a:r>
            <a:r>
              <a:rPr lang="zh-CN" altLang="en-US" sz="2200" dirty="0">
                <a:solidFill>
                  <a:srgbClr val="000099"/>
                </a:solidFill>
                <a:latin typeface="微软雅黑" panose="020B0503020204020204" pitchFamily="34" charset="-122"/>
                <a:ea typeface="微软雅黑" panose="020B0503020204020204" pitchFamily="34" charset="-122"/>
              </a:rPr>
              <a:t>起始</a:t>
            </a:r>
            <a:r>
              <a:rPr lang="zh-CN" altLang="en-US" sz="2200" dirty="0">
                <a:solidFill>
                  <a:srgbClr val="000000"/>
                </a:solidFill>
                <a:latin typeface="微软雅黑" panose="020B0503020204020204" pitchFamily="34" charset="-122"/>
                <a:ea typeface="微软雅黑" panose="020B0503020204020204" pitchFamily="34" charset="-122"/>
              </a:rPr>
              <a:t>于组织间隙，彼此吻合成网，并逐渐汇合成大的淋巴管。</a:t>
            </a:r>
          </a:p>
          <a:p>
            <a:pPr eaLnBrk="1" hangingPunct="1">
              <a:lnSpc>
                <a:spcPct val="150000"/>
              </a:lnSpc>
            </a:pPr>
            <a:r>
              <a:rPr lang="zh-CN" altLang="en-US" sz="2200" dirty="0">
                <a:solidFill>
                  <a:srgbClr val="FF66FF"/>
                </a:solidFill>
                <a:latin typeface="微软雅黑" panose="020B0503020204020204" pitchFamily="34" charset="-122"/>
                <a:ea typeface="微软雅黑" panose="020B0503020204020204" pitchFamily="34" charset="-122"/>
              </a:rPr>
              <a:t>  ●</a:t>
            </a:r>
            <a:r>
              <a:rPr lang="zh-CN" altLang="en-US" sz="2200" dirty="0">
                <a:solidFill>
                  <a:srgbClr val="000000"/>
                </a:solidFill>
                <a:latin typeface="微软雅黑" panose="020B0503020204020204" pitchFamily="34" charset="-122"/>
                <a:ea typeface="微软雅黑" panose="020B0503020204020204" pitchFamily="34" charset="-122"/>
              </a:rPr>
              <a:t>全身的淋巴液经淋巴管收集，最后由</a:t>
            </a:r>
            <a:r>
              <a:rPr lang="zh-CN" altLang="en-US" sz="2200" dirty="0">
                <a:solidFill>
                  <a:srgbClr val="FF0000"/>
                </a:solidFill>
                <a:latin typeface="微软雅黑" panose="020B0503020204020204" pitchFamily="34" charset="-122"/>
                <a:ea typeface="微软雅黑" panose="020B0503020204020204" pitchFamily="34" charset="-122"/>
              </a:rPr>
              <a:t>右淋巴导管和胸导管</a:t>
            </a:r>
            <a:r>
              <a:rPr lang="zh-CN" altLang="en-US" sz="2200" dirty="0">
                <a:solidFill>
                  <a:srgbClr val="000000"/>
                </a:solidFill>
                <a:latin typeface="微软雅黑" panose="020B0503020204020204" pitchFamily="34" charset="-122"/>
                <a:ea typeface="微软雅黑" panose="020B0503020204020204" pitchFamily="34" charset="-122"/>
              </a:rPr>
              <a:t>导入静脉。  </a:t>
            </a:r>
            <a:r>
              <a:rPr lang="zh-CN" altLang="en-US" sz="2200" b="0" dirty="0">
                <a:latin typeface="微软雅黑" panose="020B0503020204020204" pitchFamily="34" charset="-122"/>
                <a:ea typeface="微软雅黑" panose="020B0503020204020204" pitchFamily="34" charset="-122"/>
              </a:rPr>
              <a:t> </a:t>
            </a:r>
          </a:p>
        </p:txBody>
      </p:sp>
      <p:graphicFrame>
        <p:nvGraphicFramePr>
          <p:cNvPr id="18434" name="Object 4">
            <a:extLst>
              <a:ext uri="{FF2B5EF4-FFF2-40B4-BE49-F238E27FC236}">
                <a16:creationId xmlns:a16="http://schemas.microsoft.com/office/drawing/2014/main" id="{B71583AE-58C8-443B-B8B7-68EB08710D0E}"/>
              </a:ext>
            </a:extLst>
          </p:cNvPr>
          <p:cNvGraphicFramePr>
            <a:graphicFrameLocks noChangeAspect="1"/>
          </p:cNvGraphicFramePr>
          <p:nvPr/>
        </p:nvGraphicFramePr>
        <p:xfrm>
          <a:off x="4724400" y="1371600"/>
          <a:ext cx="3833813" cy="4922838"/>
        </p:xfrm>
        <a:graphic>
          <a:graphicData uri="http://schemas.openxmlformats.org/presentationml/2006/ole">
            <mc:AlternateContent xmlns:mc="http://schemas.openxmlformats.org/markup-compatibility/2006">
              <mc:Choice xmlns:v="urn:schemas-microsoft-com:vml" Requires="v">
                <p:oleObj name="Image" r:id="rId2" imgW="2304000" imgH="3017526" progId="Photoshop.Image.6">
                  <p:embed/>
                </p:oleObj>
              </mc:Choice>
              <mc:Fallback>
                <p:oleObj name="Image" r:id="rId2" imgW="2304000" imgH="3017526" progId="Photoshop.Image.6">
                  <p:embed/>
                  <p:pic>
                    <p:nvPicPr>
                      <p:cNvPr id="18434" name="Object 4">
                        <a:extLst>
                          <a:ext uri="{FF2B5EF4-FFF2-40B4-BE49-F238E27FC236}">
                            <a16:creationId xmlns:a16="http://schemas.microsoft.com/office/drawing/2014/main" id="{B71583AE-58C8-443B-B8B7-68EB08710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71600"/>
                        <a:ext cx="3833813" cy="492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7" name="Line 6">
            <a:extLst>
              <a:ext uri="{FF2B5EF4-FFF2-40B4-BE49-F238E27FC236}">
                <a16:creationId xmlns:a16="http://schemas.microsoft.com/office/drawing/2014/main" id="{8EF73E3A-C6BE-4063-8011-E5D313FBE487}"/>
              </a:ext>
            </a:extLst>
          </p:cNvPr>
          <p:cNvSpPr>
            <a:spLocks noChangeShapeType="1"/>
          </p:cNvSpPr>
          <p:nvPr/>
        </p:nvSpPr>
        <p:spPr bwMode="auto">
          <a:xfrm>
            <a:off x="7235825" y="2565400"/>
            <a:ext cx="6492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438" name="Line 7">
            <a:extLst>
              <a:ext uri="{FF2B5EF4-FFF2-40B4-BE49-F238E27FC236}">
                <a16:creationId xmlns:a16="http://schemas.microsoft.com/office/drawing/2014/main" id="{4F278827-0C00-45AF-BDA7-21562B172ADE}"/>
              </a:ext>
            </a:extLst>
          </p:cNvPr>
          <p:cNvSpPr>
            <a:spLocks noChangeShapeType="1"/>
          </p:cNvSpPr>
          <p:nvPr/>
        </p:nvSpPr>
        <p:spPr bwMode="auto">
          <a:xfrm>
            <a:off x="4787900" y="3284538"/>
            <a:ext cx="792163"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advClick="0"/>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75F5E1B2-9303-49E1-AA59-6BD8691446AA}"/>
              </a:ext>
            </a:extLst>
          </p:cNvPr>
          <p:cNvSpPr>
            <a:spLocks noChangeArrowheads="1"/>
          </p:cNvSpPr>
          <p:nvPr/>
        </p:nvSpPr>
        <p:spPr bwMode="auto">
          <a:xfrm>
            <a:off x="468313" y="260350"/>
            <a:ext cx="81534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一</a:t>
            </a:r>
            <a:r>
              <a:rPr lang="en-US" altLang="zh-CN" dirty="0">
                <a:solidFill>
                  <a:srgbClr val="0000FF"/>
                </a:solidFill>
                <a:latin typeface="微软雅黑" panose="020B0503020204020204" pitchFamily="34" charset="-122"/>
                <a:ea typeface="微软雅黑" panose="020B0503020204020204" pitchFamily="34" charset="-122"/>
              </a:rPr>
              <a:t>)</a:t>
            </a:r>
            <a:r>
              <a:rPr lang="zh-CN" altLang="en-US" dirty="0">
                <a:solidFill>
                  <a:srgbClr val="0000FF"/>
                </a:solidFill>
                <a:latin typeface="微软雅黑" panose="020B0503020204020204" pitchFamily="34" charset="-122"/>
                <a:ea typeface="微软雅黑" panose="020B0503020204020204" pitchFamily="34" charset="-122"/>
              </a:rPr>
              <a:t>淋巴液的生成</a:t>
            </a:r>
          </a:p>
          <a:p>
            <a:pPr eaLnBrk="1" hangingPunct="1">
              <a:lnSpc>
                <a:spcPct val="120000"/>
              </a:lnSpc>
            </a:pP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毛细淋巴管由</a:t>
            </a:r>
            <a:r>
              <a:rPr lang="zh-CN" altLang="en-US" dirty="0">
                <a:solidFill>
                  <a:srgbClr val="C00000"/>
                </a:solidFill>
                <a:latin typeface="微软雅黑" panose="020B0503020204020204" pitchFamily="34" charset="-122"/>
                <a:ea typeface="微软雅黑" panose="020B0503020204020204" pitchFamily="34" charset="-122"/>
              </a:rPr>
              <a:t>单层内皮细胞</a:t>
            </a:r>
            <a:r>
              <a:rPr lang="zh-CN" altLang="en-US" dirty="0">
                <a:solidFill>
                  <a:srgbClr val="000000"/>
                </a:solidFill>
                <a:latin typeface="微软雅黑" panose="020B0503020204020204" pitchFamily="34" charset="-122"/>
                <a:ea typeface="微软雅黑" panose="020B0503020204020204" pitchFamily="34" charset="-122"/>
              </a:rPr>
              <a:t>组成，没有基膜和周细胞，管壁的</a:t>
            </a:r>
            <a:r>
              <a:rPr lang="zh-CN" altLang="en-US" dirty="0">
                <a:solidFill>
                  <a:srgbClr val="C00000"/>
                </a:solidFill>
                <a:latin typeface="微软雅黑" panose="020B0503020204020204" pitchFamily="34" charset="-122"/>
                <a:ea typeface="微软雅黑" panose="020B0503020204020204" pitchFamily="34" charset="-122"/>
              </a:rPr>
              <a:t>通透性比</a:t>
            </a:r>
            <a:r>
              <a:rPr lang="zh-CN" altLang="en-US" dirty="0">
                <a:solidFill>
                  <a:srgbClr val="000000"/>
                </a:solidFill>
                <a:latin typeface="微软雅黑" panose="020B0503020204020204" pitchFamily="34" charset="-122"/>
                <a:ea typeface="微软雅黑" panose="020B0503020204020204" pitchFamily="34" charset="-122"/>
              </a:rPr>
              <a:t>毛细血管更高。</a:t>
            </a:r>
          </a:p>
          <a:p>
            <a:pPr eaLnBrk="1" hangingPunct="1">
              <a:lnSpc>
                <a:spcPct val="120000"/>
              </a:lnSpc>
            </a:pPr>
            <a:r>
              <a:rPr lang="zh-CN" altLang="en-US" dirty="0">
                <a:solidFill>
                  <a:srgbClr val="000000"/>
                </a:solidFill>
                <a:latin typeface="微软雅黑" panose="020B0503020204020204" pitchFamily="34" charset="-122"/>
                <a:ea typeface="微软雅黑" panose="020B0503020204020204" pitchFamily="34" charset="-122"/>
              </a:rPr>
              <a:t>    毛细淋巴管起始端内皮细胞的边缘像</a:t>
            </a:r>
            <a:r>
              <a:rPr lang="zh-CN" altLang="en-US" dirty="0">
                <a:solidFill>
                  <a:srgbClr val="C00000"/>
                </a:solidFill>
                <a:latin typeface="微软雅黑" panose="020B0503020204020204" pitchFamily="34" charset="-122"/>
                <a:ea typeface="微软雅黑" panose="020B0503020204020204" pitchFamily="34" charset="-122"/>
              </a:rPr>
              <a:t>瓦片般互相覆盖，形成向管腔内开启的单向活瓣</a:t>
            </a:r>
            <a:r>
              <a:rPr lang="zh-CN" altLang="en-US" dirty="0">
                <a:solidFill>
                  <a:srgbClr val="FF3399"/>
                </a:solidFill>
                <a:latin typeface="微软雅黑" panose="020B0503020204020204" pitchFamily="34" charset="-122"/>
                <a:ea typeface="微软雅黑" panose="020B0503020204020204" pitchFamily="34" charset="-122"/>
              </a:rPr>
              <a:t>。</a:t>
            </a:r>
          </a:p>
          <a:p>
            <a:pPr eaLnBrk="1" hangingPunct="1">
              <a:lnSpc>
                <a:spcPct val="120000"/>
              </a:lnSpc>
            </a:pPr>
            <a:r>
              <a:rPr lang="zh-CN" altLang="en-US" dirty="0">
                <a:solidFill>
                  <a:srgbClr val="000000"/>
                </a:solidFill>
                <a:latin typeface="微软雅黑" panose="020B0503020204020204" pitchFamily="34" charset="-122"/>
                <a:ea typeface="微软雅黑" panose="020B0503020204020204" pitchFamily="34" charset="-122"/>
              </a:rPr>
              <a:t>     组织液和毛细淋巴管内淋巴液之间的</a:t>
            </a:r>
            <a:r>
              <a:rPr lang="zh-CN" altLang="en-US" dirty="0">
                <a:solidFill>
                  <a:srgbClr val="FF3300"/>
                </a:solidFill>
                <a:latin typeface="微软雅黑" panose="020B0503020204020204" pitchFamily="34" charset="-122"/>
                <a:ea typeface="微软雅黑" panose="020B0503020204020204" pitchFamily="34" charset="-122"/>
              </a:rPr>
              <a:t>压力差</a:t>
            </a:r>
            <a:r>
              <a:rPr lang="zh-CN" altLang="en-US" dirty="0">
                <a:solidFill>
                  <a:srgbClr val="0000FF"/>
                </a:solidFill>
                <a:latin typeface="微软雅黑" panose="020B0503020204020204" pitchFamily="34" charset="-122"/>
                <a:ea typeface="微软雅黑" panose="020B0503020204020204" pitchFamily="34" charset="-122"/>
              </a:rPr>
              <a:t>是组织液进入淋巴管的</a:t>
            </a:r>
            <a:r>
              <a:rPr lang="zh-CN" altLang="en-US" dirty="0">
                <a:solidFill>
                  <a:srgbClr val="FF3300"/>
                </a:solidFill>
                <a:latin typeface="微软雅黑" panose="020B0503020204020204" pitchFamily="34" charset="-122"/>
                <a:ea typeface="微软雅黑" panose="020B0503020204020204" pitchFamily="34" charset="-122"/>
              </a:rPr>
              <a:t>动力</a:t>
            </a:r>
            <a:r>
              <a:rPr lang="zh-CN" altLang="en-US" dirty="0">
                <a:solidFill>
                  <a:srgbClr val="0099FF"/>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  </a:t>
            </a:r>
            <a:r>
              <a:rPr lang="zh-CN" altLang="en-US" dirty="0">
                <a:solidFill>
                  <a:srgbClr val="A50021"/>
                </a:solidFill>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 </a:t>
            </a:r>
          </a:p>
        </p:txBody>
      </p:sp>
      <p:sp>
        <p:nvSpPr>
          <p:cNvPr id="19460" name="Rectangle 4">
            <a:extLst>
              <a:ext uri="{FF2B5EF4-FFF2-40B4-BE49-F238E27FC236}">
                <a16:creationId xmlns:a16="http://schemas.microsoft.com/office/drawing/2014/main" id="{4C444EF0-D98D-46BF-8879-7706590958F7}"/>
              </a:ext>
            </a:extLst>
          </p:cNvPr>
          <p:cNvSpPr>
            <a:spLocks noChangeArrowheads="1"/>
          </p:cNvSpPr>
          <p:nvPr/>
        </p:nvSpPr>
        <p:spPr bwMode="auto">
          <a:xfrm>
            <a:off x="457200" y="3352800"/>
            <a:ext cx="35385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000000"/>
                </a:solidFill>
                <a:ea typeface="楷体_GB2312" pitchFamily="49" charset="-122"/>
              </a:rPr>
              <a:t>      </a:t>
            </a:r>
            <a:r>
              <a:rPr lang="zh-CN" altLang="en-US" dirty="0">
                <a:solidFill>
                  <a:srgbClr val="000000"/>
                </a:solidFill>
                <a:latin typeface="楷体_GB2312" pitchFamily="49" charset="-122"/>
                <a:ea typeface="楷体_GB2312" pitchFamily="49" charset="-122"/>
              </a:rPr>
              <a:t>正常成人在安静状态下大约每小时有</a:t>
            </a:r>
            <a:r>
              <a:rPr lang="en-US" altLang="zh-CN" dirty="0">
                <a:solidFill>
                  <a:srgbClr val="FF0000"/>
                </a:solidFill>
                <a:latin typeface="楷体_GB2312" pitchFamily="49" charset="-122"/>
                <a:ea typeface="楷体_GB2312" pitchFamily="49" charset="-122"/>
              </a:rPr>
              <a:t>120ml</a:t>
            </a:r>
            <a:r>
              <a:rPr lang="zh-CN" altLang="en-US" dirty="0">
                <a:solidFill>
                  <a:srgbClr val="000000"/>
                </a:solidFill>
                <a:latin typeface="楷体_GB2312" pitchFamily="49" charset="-122"/>
                <a:ea typeface="楷体_GB2312" pitchFamily="49" charset="-122"/>
              </a:rPr>
              <a:t>淋巴液进入血液循环，其中约</a:t>
            </a:r>
            <a:r>
              <a:rPr lang="en-US" altLang="zh-CN" dirty="0">
                <a:solidFill>
                  <a:srgbClr val="000000"/>
                </a:solidFill>
                <a:latin typeface="楷体_GB2312" pitchFamily="49" charset="-122"/>
                <a:ea typeface="楷体_GB2312" pitchFamily="49" charset="-122"/>
              </a:rPr>
              <a:t>100ml</a:t>
            </a:r>
            <a:r>
              <a:rPr lang="zh-CN" altLang="en-US" dirty="0">
                <a:solidFill>
                  <a:srgbClr val="000000"/>
                </a:solidFill>
                <a:latin typeface="楷体_GB2312" pitchFamily="49" charset="-122"/>
                <a:ea typeface="楷体_GB2312" pitchFamily="49" charset="-122"/>
              </a:rPr>
              <a:t>经由胸导管，</a:t>
            </a:r>
            <a:r>
              <a:rPr lang="en-US" altLang="zh-CN" dirty="0">
                <a:solidFill>
                  <a:srgbClr val="000000"/>
                </a:solidFill>
                <a:latin typeface="楷体_GB2312" pitchFamily="49" charset="-122"/>
                <a:ea typeface="楷体_GB2312" pitchFamily="49" charset="-122"/>
              </a:rPr>
              <a:t>20ml</a:t>
            </a:r>
            <a:r>
              <a:rPr lang="zh-CN" altLang="en-US" dirty="0">
                <a:solidFill>
                  <a:srgbClr val="000000"/>
                </a:solidFill>
                <a:latin typeface="楷体_GB2312" pitchFamily="49" charset="-122"/>
                <a:ea typeface="楷体_GB2312" pitchFamily="49" charset="-122"/>
              </a:rPr>
              <a:t>经由右淋巴导管进入血液。每天生成的淋巴液总量约为</a:t>
            </a:r>
            <a:r>
              <a:rPr lang="en-US" altLang="zh-CN" dirty="0">
                <a:solidFill>
                  <a:srgbClr val="0000FF"/>
                </a:solidFill>
                <a:latin typeface="楷体_GB2312" pitchFamily="49" charset="-122"/>
                <a:ea typeface="楷体_GB2312" pitchFamily="49" charset="-122"/>
              </a:rPr>
              <a:t>2</a:t>
            </a:r>
            <a:r>
              <a:rPr lang="zh-CN" altLang="en-US" dirty="0">
                <a:solidFill>
                  <a:srgbClr val="0000FF"/>
                </a:solidFill>
                <a:latin typeface="楷体_GB2312" pitchFamily="49" charset="-122"/>
                <a:ea typeface="楷体_GB2312" pitchFamily="49" charset="-122"/>
              </a:rPr>
              <a:t>～</a:t>
            </a:r>
            <a:r>
              <a:rPr lang="en-US" altLang="zh-CN" dirty="0">
                <a:solidFill>
                  <a:srgbClr val="0000FF"/>
                </a:solidFill>
                <a:latin typeface="楷体_GB2312" pitchFamily="49" charset="-122"/>
                <a:ea typeface="楷体_GB2312" pitchFamily="49" charset="-122"/>
              </a:rPr>
              <a:t>4L</a:t>
            </a:r>
            <a:r>
              <a:rPr lang="zh-CN" altLang="en-US" dirty="0">
                <a:solidFill>
                  <a:srgbClr val="0000FF"/>
                </a:solidFill>
                <a:latin typeface="楷体_GB2312" pitchFamily="49" charset="-122"/>
                <a:ea typeface="楷体_GB2312" pitchFamily="49" charset="-122"/>
              </a:rPr>
              <a:t>。</a:t>
            </a:r>
            <a:r>
              <a:rPr lang="zh-CN" altLang="en-US" b="0" dirty="0">
                <a:latin typeface="楷体_GB2312" pitchFamily="49" charset="-122"/>
                <a:ea typeface="楷体_GB2312" pitchFamily="49" charset="-122"/>
              </a:rPr>
              <a:t> </a:t>
            </a:r>
          </a:p>
        </p:txBody>
      </p:sp>
      <p:pic>
        <p:nvPicPr>
          <p:cNvPr id="2" name="图片 1">
            <a:extLst>
              <a:ext uri="{FF2B5EF4-FFF2-40B4-BE49-F238E27FC236}">
                <a16:creationId xmlns:a16="http://schemas.microsoft.com/office/drawing/2014/main" id="{DE0AE8A2-B340-6FBD-C423-91529CFE8A5E}"/>
              </a:ext>
            </a:extLst>
          </p:cNvPr>
          <p:cNvPicPr>
            <a:picLocks noChangeAspect="1"/>
          </p:cNvPicPr>
          <p:nvPr/>
        </p:nvPicPr>
        <p:blipFill rotWithShape="1">
          <a:blip r:embed="rId2">
            <a:extLst>
              <a:ext uri="{28A0092B-C50C-407E-A947-70E740481C1C}">
                <a14:useLocalDpi xmlns:a14="http://schemas.microsoft.com/office/drawing/2010/main" val="0"/>
              </a:ext>
            </a:extLst>
          </a:blip>
          <a:srcRect l="53173" t="25063" r="10548" b="21125"/>
          <a:stretch/>
        </p:blipFill>
        <p:spPr>
          <a:xfrm>
            <a:off x="4716015" y="3068960"/>
            <a:ext cx="3970067" cy="3312368"/>
          </a:xfrm>
          <a:prstGeom prst="rect">
            <a:avLst/>
          </a:prstGeom>
        </p:spPr>
      </p:pic>
    </p:spTree>
  </p:cSld>
  <p:clrMapOvr>
    <a:masterClrMapping/>
  </p:clrMapOvr>
  <p:transition advClick="0"/>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CF173D1-67FA-4F6F-83B6-AF9E39D209B0}"/>
              </a:ext>
            </a:extLst>
          </p:cNvPr>
          <p:cNvSpPr>
            <a:spLocks noChangeArrowheads="1"/>
          </p:cNvSpPr>
          <p:nvPr/>
        </p:nvSpPr>
        <p:spPr bwMode="auto">
          <a:xfrm>
            <a:off x="323850" y="260350"/>
            <a:ext cx="8569325" cy="581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0000FF"/>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二</a:t>
            </a:r>
            <a:r>
              <a:rPr lang="en-US" altLang="zh-CN" dirty="0">
                <a:solidFill>
                  <a:srgbClr val="0000FF"/>
                </a:solidFill>
                <a:latin typeface="微软雅黑" panose="020B0503020204020204" pitchFamily="34" charset="-122"/>
                <a:ea typeface="微软雅黑" panose="020B0503020204020204" pitchFamily="34" charset="-122"/>
              </a:rPr>
              <a:t>)</a:t>
            </a:r>
            <a:r>
              <a:rPr lang="zh-CN" altLang="en-US" dirty="0">
                <a:solidFill>
                  <a:srgbClr val="0000FF"/>
                </a:solidFill>
                <a:latin typeface="微软雅黑" panose="020B0503020204020204" pitchFamily="34" charset="-122"/>
                <a:ea typeface="微软雅黑" panose="020B0503020204020204" pitchFamily="34" charset="-122"/>
              </a:rPr>
              <a:t>淋巴液的回流及影响淋巴液回流的因素</a:t>
            </a:r>
          </a:p>
          <a:p>
            <a:pPr eaLnBrk="1" hangingPunct="1">
              <a:lnSpc>
                <a:spcPct val="120000"/>
              </a:lnSpc>
            </a:pPr>
            <a:r>
              <a:rPr lang="zh-CN" altLang="en-US" dirty="0">
                <a:solidFill>
                  <a:srgbClr val="FF0000"/>
                </a:solidFill>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影响回流的因素：</a:t>
            </a:r>
          </a:p>
          <a:p>
            <a:pPr eaLnBrk="1" hangingPunct="1">
              <a:lnSpc>
                <a:spcPct val="120000"/>
              </a:lnSpc>
            </a:pPr>
            <a:r>
              <a:rPr lang="zh-CN" altLang="en-US" dirty="0">
                <a:latin typeface="微软雅黑" panose="020B0503020204020204" pitchFamily="34" charset="-122"/>
                <a:ea typeface="微软雅黑" panose="020B0503020204020204" pitchFamily="34" charset="-122"/>
              </a:rPr>
              <a:t>    ①</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latin typeface="微软雅黑" panose="020B0503020204020204" pitchFamily="34" charset="-122"/>
                <a:ea typeface="微软雅黑" panose="020B0503020204020204" pitchFamily="34" charset="-122"/>
              </a:rPr>
              <a:t>“淋巴管泵”：</a:t>
            </a:r>
            <a:r>
              <a:rPr lang="zh-CN" altLang="en-US" dirty="0">
                <a:solidFill>
                  <a:srgbClr val="000000"/>
                </a:solidFill>
                <a:latin typeface="微软雅黑" panose="020B0503020204020204" pitchFamily="34" charset="-122"/>
                <a:ea typeface="微软雅黑" panose="020B0503020204020204" pitchFamily="34" charset="-122"/>
              </a:rPr>
              <a:t>淋巴管壁</a:t>
            </a:r>
            <a:r>
              <a:rPr lang="zh-CN" altLang="en-US" dirty="0">
                <a:solidFill>
                  <a:srgbClr val="FF0000"/>
                </a:solidFill>
                <a:latin typeface="微软雅黑" panose="020B0503020204020204" pitchFamily="34" charset="-122"/>
                <a:ea typeface="微软雅黑" panose="020B0503020204020204" pitchFamily="34" charset="-122"/>
              </a:rPr>
              <a:t>平滑肌的收缩活动</a:t>
            </a:r>
            <a:r>
              <a:rPr lang="zh-CN" altLang="en-US" dirty="0">
                <a:solidFill>
                  <a:srgbClr val="000000"/>
                </a:solidFill>
                <a:latin typeface="微软雅黑" panose="020B0503020204020204" pitchFamily="34" charset="-122"/>
                <a:ea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rPr>
              <a:t>瓣膜</a:t>
            </a:r>
            <a:r>
              <a:rPr lang="zh-CN" altLang="en-US" dirty="0">
                <a:solidFill>
                  <a:srgbClr val="000000"/>
                </a:solidFill>
                <a:latin typeface="微软雅黑" panose="020B0503020204020204" pitchFamily="34" charset="-122"/>
                <a:ea typeface="微软雅黑" panose="020B0503020204020204" pitchFamily="34" charset="-122"/>
              </a:rPr>
              <a:t>共同构成，能推动淋巴流动。</a:t>
            </a:r>
          </a:p>
          <a:p>
            <a:pPr eaLnBrk="1" hangingPunct="1">
              <a:lnSpc>
                <a:spcPct val="120000"/>
              </a:lnSpc>
            </a:pPr>
            <a:r>
              <a:rPr lang="zh-CN" altLang="en-US" dirty="0">
                <a:solidFill>
                  <a:srgbClr val="000000"/>
                </a:solidFill>
                <a:latin typeface="微软雅黑" panose="020B0503020204020204" pitchFamily="34" charset="-122"/>
                <a:ea typeface="微软雅黑" panose="020B0503020204020204" pitchFamily="34" charset="-122"/>
              </a:rPr>
              <a:t>    ②淋巴管周围组织对淋巴管的压迫。</a:t>
            </a:r>
          </a:p>
          <a:p>
            <a:pPr eaLnBrk="1" hangingPunct="1">
              <a:lnSpc>
                <a:spcPct val="120000"/>
              </a:lnSpc>
            </a:pPr>
            <a:r>
              <a:rPr lang="zh-CN" altLang="en-US" dirty="0">
                <a:solidFill>
                  <a:srgbClr val="000000"/>
                </a:solidFill>
                <a:latin typeface="微软雅黑" panose="020B0503020204020204" pitchFamily="34" charset="-122"/>
                <a:ea typeface="微软雅黑" panose="020B0503020204020204" pitchFamily="34" charset="-122"/>
              </a:rPr>
              <a:t>    ③能增加淋巴液生成的因素也都能增加淋巴液的回流量。</a:t>
            </a:r>
          </a:p>
          <a:p>
            <a:pPr eaLnBrk="1" hangingPunct="1">
              <a:lnSpc>
                <a:spcPct val="120000"/>
              </a:lnSpc>
            </a:pPr>
            <a:r>
              <a:rPr lang="zh-CN" altLang="en-US" dirty="0">
                <a:solidFill>
                  <a:srgbClr val="FF0000"/>
                </a:solidFill>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2.</a:t>
            </a:r>
            <a:r>
              <a:rPr lang="zh-CN" altLang="en-US" dirty="0">
                <a:solidFill>
                  <a:srgbClr val="FF0000"/>
                </a:solidFill>
                <a:latin typeface="微软雅黑" panose="020B0503020204020204" pitchFamily="34" charset="-122"/>
                <a:ea typeface="微软雅黑" panose="020B0503020204020204" pitchFamily="34" charset="-122"/>
              </a:rPr>
              <a:t>淋巴液回流的生理意义：</a:t>
            </a:r>
            <a:r>
              <a:rPr lang="zh-CN" altLang="en-US" dirty="0">
                <a:solidFill>
                  <a:srgbClr val="000000"/>
                </a:solidFill>
                <a:latin typeface="微软雅黑" panose="020B0503020204020204" pitchFamily="34" charset="-122"/>
                <a:ea typeface="微软雅黑" panose="020B0503020204020204" pitchFamily="34" charset="-122"/>
              </a:rPr>
              <a:t> </a:t>
            </a:r>
          </a:p>
          <a:p>
            <a:pPr eaLnBrk="1" hangingPunct="1">
              <a:lnSpc>
                <a:spcPct val="120000"/>
              </a:lnSpc>
            </a:pPr>
            <a:r>
              <a:rPr lang="zh-CN" altLang="en-US" dirty="0">
                <a:solidFill>
                  <a:srgbClr val="0000FF"/>
                </a:solidFill>
                <a:latin typeface="微软雅黑" panose="020B0503020204020204" pitchFamily="34" charset="-122"/>
                <a:ea typeface="微软雅黑" panose="020B0503020204020204" pitchFamily="34" charset="-122"/>
              </a:rPr>
              <a:t>    ①</a:t>
            </a:r>
            <a:r>
              <a:rPr lang="zh-CN" altLang="en-US" dirty="0">
                <a:solidFill>
                  <a:srgbClr val="C00000"/>
                </a:solidFill>
                <a:latin typeface="微软雅黑" panose="020B0503020204020204" pitchFamily="34" charset="-122"/>
                <a:ea typeface="微软雅黑" panose="020B0503020204020204" pitchFamily="34" charset="-122"/>
              </a:rPr>
              <a:t>回收蛋白质</a:t>
            </a:r>
            <a:r>
              <a:rPr lang="zh-CN" altLang="en-US" dirty="0">
                <a:solidFill>
                  <a:srgbClr val="0000FF"/>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组织液中的蛋白质回到血液循环的唯一途径。</a:t>
            </a:r>
            <a:r>
              <a:rPr lang="zh-CN" altLang="en-US" dirty="0">
                <a:solidFill>
                  <a:srgbClr val="A50021"/>
                </a:solidFill>
                <a:latin typeface="微软雅黑" panose="020B0503020204020204" pitchFamily="34" charset="-122"/>
                <a:ea typeface="微软雅黑" panose="020B0503020204020204" pitchFamily="34" charset="-122"/>
              </a:rPr>
              <a:t> </a:t>
            </a:r>
          </a:p>
          <a:p>
            <a:pPr eaLnBrk="1" hangingPunct="1">
              <a:lnSpc>
                <a:spcPct val="120000"/>
              </a:lnSpc>
            </a:pPr>
            <a:r>
              <a:rPr lang="zh-CN" altLang="en-US" dirty="0">
                <a:solidFill>
                  <a:srgbClr val="0000FF"/>
                </a:solidFill>
                <a:latin typeface="微软雅黑" panose="020B0503020204020204" pitchFamily="34" charset="-122"/>
                <a:ea typeface="微软雅黑" panose="020B0503020204020204" pitchFamily="34" charset="-122"/>
              </a:rPr>
              <a:t>    ②</a:t>
            </a:r>
            <a:r>
              <a:rPr lang="zh-CN" altLang="en-US" dirty="0">
                <a:solidFill>
                  <a:srgbClr val="C00000"/>
                </a:solidFill>
                <a:latin typeface="微软雅黑" panose="020B0503020204020204" pitchFamily="34" charset="-122"/>
                <a:ea typeface="微软雅黑" panose="020B0503020204020204" pitchFamily="34" charset="-122"/>
              </a:rPr>
              <a:t>运输脂肪</a:t>
            </a:r>
            <a:r>
              <a:rPr lang="zh-CN" altLang="en-US" dirty="0">
                <a:solidFill>
                  <a:srgbClr val="0000FF"/>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肠道吸收的脂肪的</a:t>
            </a:r>
            <a:r>
              <a:rPr lang="en-US" altLang="zh-CN" dirty="0">
                <a:solidFill>
                  <a:srgbClr val="FF0066"/>
                </a:solidFill>
                <a:latin typeface="微软雅黑" panose="020B0503020204020204" pitchFamily="34" charset="-122"/>
                <a:ea typeface="微软雅黑" panose="020B0503020204020204" pitchFamily="34" charset="-122"/>
              </a:rPr>
              <a:t>80</a:t>
            </a:r>
            <a:r>
              <a:rPr lang="zh-CN" altLang="en-US" dirty="0">
                <a:solidFill>
                  <a:srgbClr val="FF0066"/>
                </a:solidFill>
                <a:latin typeface="微软雅黑" panose="020B0503020204020204" pitchFamily="34" charset="-122"/>
                <a:ea typeface="微软雅黑" panose="020B0503020204020204" pitchFamily="34" charset="-122"/>
              </a:rPr>
              <a:t>％～</a:t>
            </a:r>
            <a:r>
              <a:rPr lang="en-US" altLang="zh-CN" dirty="0">
                <a:solidFill>
                  <a:srgbClr val="FF0066"/>
                </a:solidFill>
                <a:latin typeface="微软雅黑" panose="020B0503020204020204" pitchFamily="34" charset="-122"/>
                <a:ea typeface="微软雅黑" panose="020B0503020204020204" pitchFamily="34" charset="-122"/>
              </a:rPr>
              <a:t>90</a:t>
            </a:r>
            <a:r>
              <a:rPr lang="zh-CN" altLang="en-US" dirty="0">
                <a:solidFill>
                  <a:srgbClr val="FF0066"/>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是经过这一途径被输送入血液的</a:t>
            </a:r>
            <a:r>
              <a:rPr lang="zh-CN" altLang="en-US" dirty="0">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小肠的淋巴呈乳糜状</a:t>
            </a:r>
            <a:r>
              <a:rPr lang="zh-CN" altLang="en-US" dirty="0">
                <a:latin typeface="微软雅黑" panose="020B0503020204020204" pitchFamily="34" charset="-122"/>
                <a:ea typeface="微软雅黑" panose="020B0503020204020204" pitchFamily="34" charset="-122"/>
              </a:rPr>
              <a:t>。</a:t>
            </a:r>
          </a:p>
          <a:p>
            <a:pPr eaLnBrk="1" hangingPunct="1">
              <a:lnSpc>
                <a:spcPct val="120000"/>
              </a:lnSpc>
            </a:pPr>
            <a:r>
              <a:rPr lang="zh-CN" altLang="en-US" dirty="0">
                <a:solidFill>
                  <a:srgbClr val="0000FF"/>
                </a:solidFill>
                <a:latin typeface="微软雅黑" panose="020B0503020204020204" pitchFamily="34" charset="-122"/>
                <a:ea typeface="微软雅黑" panose="020B0503020204020204" pitchFamily="34" charset="-122"/>
              </a:rPr>
              <a:t>    ③</a:t>
            </a:r>
            <a:r>
              <a:rPr lang="zh-CN" altLang="en-US" dirty="0">
                <a:solidFill>
                  <a:srgbClr val="C00000"/>
                </a:solidFill>
                <a:latin typeface="微软雅黑" panose="020B0503020204020204" pitchFamily="34" charset="-122"/>
                <a:ea typeface="微软雅黑" panose="020B0503020204020204" pitchFamily="34" charset="-122"/>
              </a:rPr>
              <a:t>调节血浆和组织液之间的液体平衡</a:t>
            </a:r>
            <a:r>
              <a:rPr lang="zh-CN" altLang="en-US" dirty="0">
                <a:solidFill>
                  <a:srgbClr val="0000FF"/>
                </a:solidFill>
                <a:latin typeface="微软雅黑" panose="020B0503020204020204" pitchFamily="34" charset="-122"/>
                <a:ea typeface="微软雅黑" panose="020B0503020204020204" pitchFamily="34" charset="-122"/>
              </a:rPr>
              <a:t>。</a:t>
            </a:r>
          </a:p>
          <a:p>
            <a:pPr eaLnBrk="1" hangingPunct="1">
              <a:lnSpc>
                <a:spcPct val="120000"/>
              </a:lnSpc>
            </a:pP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FF"/>
                </a:solidFill>
                <a:latin typeface="微软雅黑" panose="020B0503020204020204" pitchFamily="34" charset="-122"/>
                <a:ea typeface="微软雅黑" panose="020B0503020204020204" pitchFamily="34" charset="-122"/>
              </a:rPr>
              <a:t>④</a:t>
            </a:r>
            <a:r>
              <a:rPr lang="zh-CN" altLang="en-US" dirty="0">
                <a:solidFill>
                  <a:srgbClr val="C00000"/>
                </a:solidFill>
                <a:latin typeface="微软雅黑" panose="020B0503020204020204" pitchFamily="34" charset="-122"/>
                <a:ea typeface="微软雅黑" panose="020B0503020204020204" pitchFamily="34" charset="-122"/>
              </a:rPr>
              <a:t>免疫防卫功能</a:t>
            </a:r>
            <a:r>
              <a:rPr lang="zh-CN" altLang="en-US" dirty="0">
                <a:solidFill>
                  <a:srgbClr val="0000FF"/>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清除组织液中不能被毛细血管重吸收的较大的分子以及组织中的红细胞和细菌等。</a:t>
            </a:r>
            <a:r>
              <a:rPr lang="zh-CN" altLang="en-US" dirty="0">
                <a:solidFill>
                  <a:srgbClr val="A50021"/>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E29FDC-26E9-4FBB-D9DB-569412E44D89}"/>
              </a:ext>
            </a:extLst>
          </p:cNvPr>
          <p:cNvPicPr>
            <a:picLocks noChangeAspect="1"/>
          </p:cNvPicPr>
          <p:nvPr/>
        </p:nvPicPr>
        <p:blipFill rotWithShape="1">
          <a:blip r:embed="rId2">
            <a:extLst>
              <a:ext uri="{28A0092B-C50C-407E-A947-70E740481C1C}">
                <a14:useLocalDpi xmlns:a14="http://schemas.microsoft.com/office/drawing/2010/main" val="0"/>
              </a:ext>
            </a:extLst>
          </a:blip>
          <a:srcRect l="22438" t="26543" r="21650" b="8112"/>
          <a:stretch/>
        </p:blipFill>
        <p:spPr>
          <a:xfrm>
            <a:off x="467543" y="1268760"/>
            <a:ext cx="8389855" cy="4608512"/>
          </a:xfrm>
          <a:prstGeom prst="rect">
            <a:avLst/>
          </a:prstGeom>
        </p:spPr>
      </p:pic>
      <p:sp>
        <p:nvSpPr>
          <p:cNvPr id="4" name="TextBox 8">
            <a:extLst>
              <a:ext uri="{FF2B5EF4-FFF2-40B4-BE49-F238E27FC236}">
                <a16:creationId xmlns:a16="http://schemas.microsoft.com/office/drawing/2014/main" id="{0F181D78-850C-DEB3-540C-AC23EBE6998B}"/>
              </a:ext>
            </a:extLst>
          </p:cNvPr>
          <p:cNvSpPr txBox="1"/>
          <p:nvPr/>
        </p:nvSpPr>
        <p:spPr>
          <a:xfrm>
            <a:off x="539552" y="4698206"/>
            <a:ext cx="2286000" cy="46196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a:spAutoFit/>
          </a:bodyPr>
          <a:lstStyle/>
          <a:p>
            <a:pPr eaLnBrk="1" hangingPunct="1">
              <a:spcBef>
                <a:spcPts val="600"/>
              </a:spcBef>
              <a:spcAft>
                <a:spcPts val="600"/>
              </a:spcAft>
              <a:defRPr/>
            </a:pPr>
            <a:r>
              <a:rPr lang="zh-CN" altLang="en-US" sz="2400" b="1" dirty="0"/>
              <a:t>局部血流调节</a:t>
            </a:r>
          </a:p>
        </p:txBody>
      </p:sp>
      <p:sp>
        <p:nvSpPr>
          <p:cNvPr id="5" name="左大括号 4">
            <a:extLst>
              <a:ext uri="{FF2B5EF4-FFF2-40B4-BE49-F238E27FC236}">
                <a16:creationId xmlns:a16="http://schemas.microsoft.com/office/drawing/2014/main" id="{01A1AC20-5596-4CF1-F6D0-8373920F24D6}"/>
              </a:ext>
            </a:extLst>
          </p:cNvPr>
          <p:cNvSpPr/>
          <p:nvPr/>
        </p:nvSpPr>
        <p:spPr bwMode="auto">
          <a:xfrm>
            <a:off x="142875" y="2500313"/>
            <a:ext cx="214313" cy="2428875"/>
          </a:xfrm>
          <a:prstGeom prst="lef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a:lstStyle/>
          <a:p>
            <a:pPr eaLnBrk="1" hangingPunct="1">
              <a:defRPr/>
            </a:pPr>
            <a:endParaRPr lang="zh-CN" altLang="en-US">
              <a:ea typeface="楷体_GB2312" pitchFamily="49" charset="-122"/>
            </a:endParaRPr>
          </a:p>
        </p:txBody>
      </p:sp>
      <p:sp>
        <p:nvSpPr>
          <p:cNvPr id="6" name="矩形 5">
            <a:extLst>
              <a:ext uri="{FF2B5EF4-FFF2-40B4-BE49-F238E27FC236}">
                <a16:creationId xmlns:a16="http://schemas.microsoft.com/office/drawing/2014/main" id="{5A69E3A9-A3B8-F880-DFB4-A0C03F61F598}"/>
              </a:ext>
            </a:extLst>
          </p:cNvPr>
          <p:cNvSpPr/>
          <p:nvPr/>
        </p:nvSpPr>
        <p:spPr bwMode="auto">
          <a:xfrm>
            <a:off x="467543" y="2465759"/>
            <a:ext cx="576066" cy="461964"/>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defRPr/>
            </a:pPr>
            <a:endParaRPr lang="zh-CN" altLang="en-US">
              <a:solidFill>
                <a:schemeClr val="tx1"/>
              </a:solidFill>
              <a:ea typeface="楷体_GB2312" pitchFamily="49" charset="-122"/>
            </a:endParaRPr>
          </a:p>
        </p:txBody>
      </p:sp>
      <p:sp>
        <p:nvSpPr>
          <p:cNvPr id="7" name="矩形 6">
            <a:extLst>
              <a:ext uri="{FF2B5EF4-FFF2-40B4-BE49-F238E27FC236}">
                <a16:creationId xmlns:a16="http://schemas.microsoft.com/office/drawing/2014/main" id="{FDDFC663-AACA-8BEA-5300-4D57895BF762}"/>
              </a:ext>
            </a:extLst>
          </p:cNvPr>
          <p:cNvSpPr/>
          <p:nvPr/>
        </p:nvSpPr>
        <p:spPr bwMode="auto">
          <a:xfrm>
            <a:off x="467543" y="3099432"/>
            <a:ext cx="576066" cy="461964"/>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defRPr/>
            </a:pPr>
            <a:endParaRPr lang="zh-CN" altLang="en-US">
              <a:solidFill>
                <a:schemeClr val="tx1"/>
              </a:solidFill>
              <a:ea typeface="楷体_GB2312" pitchFamily="49" charset="-122"/>
            </a:endParaRPr>
          </a:p>
        </p:txBody>
      </p:sp>
      <p:sp>
        <p:nvSpPr>
          <p:cNvPr id="8" name="Rectangle 3">
            <a:extLst>
              <a:ext uri="{FF2B5EF4-FFF2-40B4-BE49-F238E27FC236}">
                <a16:creationId xmlns:a16="http://schemas.microsoft.com/office/drawing/2014/main" id="{4F3A8603-6489-9424-8BBF-F594A04C1D43}"/>
              </a:ext>
            </a:extLst>
          </p:cNvPr>
          <p:cNvSpPr>
            <a:spLocks noChangeArrowheads="1"/>
          </p:cNvSpPr>
          <p:nvPr/>
        </p:nvSpPr>
        <p:spPr bwMode="auto">
          <a:xfrm>
            <a:off x="1043617" y="163341"/>
            <a:ext cx="710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4400" b="1" dirty="0">
                <a:solidFill>
                  <a:srgbClr val="CC0000"/>
                </a:solidFill>
                <a:latin typeface="微软雅黑" panose="020B0503020204020204" pitchFamily="34" charset="-122"/>
                <a:ea typeface="微软雅黑" panose="020B0503020204020204" pitchFamily="34" charset="-122"/>
              </a:rPr>
              <a:t>第五节 心血管活动的调节</a:t>
            </a:r>
          </a:p>
        </p:txBody>
      </p:sp>
    </p:spTree>
    <p:extLst>
      <p:ext uri="{BB962C8B-B14F-4D97-AF65-F5344CB8AC3E}">
        <p14:creationId xmlns:p14="http://schemas.microsoft.com/office/powerpoint/2010/main" val="70505508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17</a:t>
            </a:fld>
            <a:endParaRPr lang="en-US" altLang="zh-CN" sz="1400" b="0" dirty="0">
              <a:ea typeface="宋体" panose="02010600030101010101" pitchFamily="2" charset="-122"/>
            </a:endParaRPr>
          </a:p>
        </p:txBody>
      </p:sp>
      <p:pic>
        <p:nvPicPr>
          <p:cNvPr id="104455" name="Picture 7" descr="心的位置"/>
          <p:cNvPicPr>
            <a:picLocks noGrp="1" noChangeAspect="1"/>
          </p:cNvPicPr>
          <p:nvPr>
            <p:ph type="clipArt" sz="half" idx="2"/>
          </p:nvPr>
        </p:nvPicPr>
        <p:blipFill>
          <a:blip r:embed="rId2">
            <a:lum bright="-6000" contrast="18000"/>
          </a:blip>
          <a:srcRect/>
          <a:stretch>
            <a:fillRect/>
          </a:stretch>
        </p:blipFill>
        <p:spPr>
          <a:xfrm>
            <a:off x="323850" y="2420938"/>
            <a:ext cx="4032250" cy="3981450"/>
          </a:xfrm>
        </p:spPr>
      </p:pic>
      <p:sp>
        <p:nvSpPr>
          <p:cNvPr id="104450"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心的位置</a:t>
            </a:r>
            <a:r>
              <a:rPr lang="zh-CN" altLang="en-US" dirty="0"/>
              <a:t> </a:t>
            </a:r>
          </a:p>
        </p:txBody>
      </p:sp>
      <p:sp>
        <p:nvSpPr>
          <p:cNvPr id="104451" name="Rectangle 3"/>
          <p:cNvSpPr>
            <a:spLocks noGrp="1"/>
          </p:cNvSpPr>
          <p:nvPr>
            <p:ph type="body" sz="half" idx="1"/>
          </p:nvPr>
        </p:nvSpPr>
        <p:spPr>
          <a:xfrm>
            <a:off x="4140200" y="333375"/>
            <a:ext cx="4679950" cy="6264275"/>
          </a:xfrm>
          <a:solidFill>
            <a:schemeClr val="bg1">
              <a:alpha val="100000"/>
            </a:schemeClr>
          </a:solidFill>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位于胸腔纵隔内，外围以心包</a:t>
            </a:r>
            <a:r>
              <a:rPr lang="zh-CN" altLang="en-US" dirty="0"/>
              <a:t> </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正中线</a:t>
            </a:r>
            <a:r>
              <a:rPr lang="zh-CN" altLang="en-US" dirty="0"/>
              <a:t>：</a:t>
            </a:r>
            <a:r>
              <a:rPr lang="en-US" altLang="zh-CN" dirty="0">
                <a:solidFill>
                  <a:srgbClr val="0000FF"/>
                </a:solidFill>
                <a:latin typeface="宋体" panose="02010600030101010101" pitchFamily="2" charset="-122"/>
              </a:rPr>
              <a:t>2/3</a:t>
            </a:r>
            <a:r>
              <a:rPr lang="zh-CN" altLang="en-US" dirty="0">
                <a:solidFill>
                  <a:srgbClr val="0000FF"/>
                </a:solidFill>
                <a:latin typeface="宋体" panose="02010600030101010101" pitchFamily="2" charset="-122"/>
              </a:rPr>
              <a:t>位于左侧，</a:t>
            </a:r>
            <a:r>
              <a:rPr lang="en-US" altLang="zh-CN" dirty="0">
                <a:solidFill>
                  <a:srgbClr val="0000FF"/>
                </a:solidFill>
                <a:latin typeface="宋体" panose="02010600030101010101" pitchFamily="2" charset="-122"/>
              </a:rPr>
              <a:t>1/3</a:t>
            </a:r>
            <a:r>
              <a:rPr lang="zh-CN" altLang="en-US" dirty="0">
                <a:solidFill>
                  <a:srgbClr val="0000FF"/>
                </a:solidFill>
                <a:latin typeface="宋体" panose="02010600030101010101" pitchFamily="2" charset="-122"/>
              </a:rPr>
              <a:t>位于右侧</a:t>
            </a:r>
          </a:p>
          <a:p>
            <a:pPr eaLnBrk="1" hangingPunct="1">
              <a:buClr>
                <a:schemeClr val="folHlink"/>
              </a:buClr>
              <a:buSzPct val="60000"/>
              <a:buFont typeface="Wingdings" panose="05000000000000000000" pitchFamily="2" charset="2"/>
            </a:pPr>
            <a:r>
              <a:rPr lang="zh-CN" altLang="en-US" dirty="0"/>
              <a:t>两侧：纵隔胸膜、胸膜腔、肺</a:t>
            </a:r>
          </a:p>
          <a:p>
            <a:pPr eaLnBrk="1" hangingPunct="1">
              <a:buClr>
                <a:schemeClr val="folHlink"/>
              </a:buClr>
              <a:buSzPct val="60000"/>
              <a:buFont typeface="Wingdings" panose="05000000000000000000" pitchFamily="2" charset="2"/>
            </a:pPr>
            <a:r>
              <a:rPr lang="zh-CN" altLang="en-US" dirty="0"/>
              <a:t>上方：出入心的大血管</a:t>
            </a:r>
          </a:p>
          <a:p>
            <a:pPr eaLnBrk="1" hangingPunct="1">
              <a:buClr>
                <a:schemeClr val="folHlink"/>
              </a:buClr>
              <a:buSzPct val="60000"/>
              <a:buFont typeface="Wingdings" panose="05000000000000000000" pitchFamily="2" charset="2"/>
            </a:pPr>
            <a:r>
              <a:rPr lang="zh-CN" altLang="en-US" dirty="0"/>
              <a:t>下方：膈</a:t>
            </a:r>
          </a:p>
          <a:p>
            <a:pPr eaLnBrk="1" hangingPunct="1">
              <a:buClr>
                <a:schemeClr val="folHlink"/>
              </a:buClr>
              <a:buSzPct val="60000"/>
              <a:buFont typeface="Wingdings" panose="05000000000000000000" pitchFamily="2" charset="2"/>
            </a:pPr>
            <a:r>
              <a:rPr lang="zh-CN" altLang="en-US" dirty="0"/>
              <a:t>后方：食管、迷走神经、胸主动脉</a:t>
            </a:r>
          </a:p>
          <a:p>
            <a:pPr eaLnBrk="1" hangingPunct="1">
              <a:buClr>
                <a:schemeClr val="folHlink"/>
              </a:buClr>
              <a:buSzPct val="60000"/>
              <a:buFont typeface="Wingdings" panose="05000000000000000000" pitchFamily="2" charset="2"/>
            </a:pPr>
            <a:r>
              <a:rPr lang="zh-CN" altLang="en-US" dirty="0"/>
              <a:t>前方：胸骨、肋软骨</a:t>
            </a:r>
          </a:p>
        </p:txBody>
      </p:sp>
      <p:sp>
        <p:nvSpPr>
          <p:cNvPr id="104458" name="Line 10"/>
          <p:cNvSpPr/>
          <p:nvPr/>
        </p:nvSpPr>
        <p:spPr>
          <a:xfrm>
            <a:off x="2411413" y="1412875"/>
            <a:ext cx="0" cy="5183188"/>
          </a:xfrm>
          <a:prstGeom prst="line">
            <a:avLst/>
          </a:prstGeom>
          <a:ln w="50800" cap="flat" cmpd="sng">
            <a:solidFill>
              <a:schemeClr val="hlink"/>
            </a:solidFill>
            <a:prstDash val="solid"/>
            <a:miter/>
            <a:headEnd type="none" w="med" len="med"/>
            <a:tailEnd type="none" w="med" len="med"/>
          </a:ln>
        </p:spPr>
        <p:txBody>
          <a:bodyPr/>
          <a:lstStyle/>
          <a:p>
            <a:endParaRPr lang="zh-CN" altLang="en-US"/>
          </a:p>
        </p:txBody>
      </p:sp>
      <p:pic>
        <p:nvPicPr>
          <p:cNvPr id="104465" name="Picture 17" descr="纵隔5"/>
          <p:cNvPicPr>
            <a:picLocks noChangeAspect="1"/>
          </p:cNvPicPr>
          <p:nvPr/>
        </p:nvPicPr>
        <p:blipFill>
          <a:blip r:embed="rId3">
            <a:lum bright="-17999" contrast="-6000"/>
          </a:blip>
          <a:srcRect l="-9431" r="-15842"/>
          <a:stretch>
            <a:fillRect/>
          </a:stretch>
        </p:blipFill>
        <p:spPr>
          <a:xfrm>
            <a:off x="323850" y="1916113"/>
            <a:ext cx="3816350" cy="4724400"/>
          </a:xfrm>
          <a:prstGeom prst="rect">
            <a:avLst/>
          </a:prstGeom>
          <a:solidFill>
            <a:schemeClr val="bg1"/>
          </a:solidFill>
          <a:ln w="9525">
            <a:noFill/>
          </a:ln>
        </p:spPr>
      </p:pic>
      <p:pic>
        <p:nvPicPr>
          <p:cNvPr id="104466" name="Picture 18" descr="心的投影"/>
          <p:cNvPicPr>
            <a:picLocks noChangeAspect="1"/>
          </p:cNvPicPr>
          <p:nvPr/>
        </p:nvPicPr>
        <p:blipFill>
          <a:blip r:embed="rId4">
            <a:lum bright="-17999" contrast="24000"/>
          </a:blip>
          <a:srcRect t="-5035" r="-6688" b="-3345"/>
          <a:stretch>
            <a:fillRect/>
          </a:stretch>
        </p:blipFill>
        <p:spPr>
          <a:xfrm>
            <a:off x="323850" y="1916113"/>
            <a:ext cx="3671888" cy="4681537"/>
          </a:xfrm>
          <a:prstGeom prst="rect">
            <a:avLst/>
          </a:prstGeom>
          <a:solidFill>
            <a:schemeClr val="bg1"/>
          </a:solid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wipe(left)">
                                      <p:cBhvr>
                                        <p:cTn id="7" dur="500"/>
                                        <p:tgtEl>
                                          <p:spTgt spid="1044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455"/>
                                        </p:tgtEl>
                                        <p:attrNameLst>
                                          <p:attrName>style.visibility</p:attrName>
                                        </p:attrNameLst>
                                      </p:cBhvr>
                                      <p:to>
                                        <p:strVal val="visible"/>
                                      </p:to>
                                    </p:set>
                                    <p:animEffect transition="in" filter="blinds(horizontal)">
                                      <p:cBhvr>
                                        <p:cTn id="12" dur="500"/>
                                        <p:tgtEl>
                                          <p:spTgt spid="1044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451">
                                            <p:bg/>
                                          </p:spTgt>
                                        </p:tgtEl>
                                        <p:attrNameLst>
                                          <p:attrName>style.visibility</p:attrName>
                                        </p:attrNameLst>
                                      </p:cBhvr>
                                      <p:to>
                                        <p:strVal val="visible"/>
                                      </p:to>
                                    </p:set>
                                    <p:animEffect transition="in" filter="wipe(left)">
                                      <p:cBhvr>
                                        <p:cTn id="17" dur="500"/>
                                        <p:tgtEl>
                                          <p:spTgt spid="104451">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451">
                                            <p:txEl>
                                              <p:pRg st="0" end="0"/>
                                            </p:txEl>
                                          </p:spTgt>
                                        </p:tgtEl>
                                        <p:attrNameLst>
                                          <p:attrName>style.visibility</p:attrName>
                                        </p:attrNameLst>
                                      </p:cBhvr>
                                      <p:to>
                                        <p:strVal val="visible"/>
                                      </p:to>
                                    </p:set>
                                    <p:animEffect transition="in" filter="wipe(left)">
                                      <p:cBhvr>
                                        <p:cTn id="22" dur="500"/>
                                        <p:tgtEl>
                                          <p:spTgt spid="10445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4451">
                                            <p:txEl>
                                              <p:pRg st="1" end="1"/>
                                            </p:txEl>
                                          </p:spTgt>
                                        </p:tgtEl>
                                        <p:attrNameLst>
                                          <p:attrName>style.visibility</p:attrName>
                                        </p:attrNameLst>
                                      </p:cBhvr>
                                      <p:to>
                                        <p:strVal val="visible"/>
                                      </p:to>
                                    </p:set>
                                    <p:animEffect transition="in" filter="wipe(left)">
                                      <p:cBhvr>
                                        <p:cTn id="27" dur="500"/>
                                        <p:tgtEl>
                                          <p:spTgt spid="10445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4458"/>
                                        </p:tgtEl>
                                        <p:attrNameLst>
                                          <p:attrName>style.visibility</p:attrName>
                                        </p:attrNameLst>
                                      </p:cBhvr>
                                      <p:to>
                                        <p:strVal val="visible"/>
                                      </p:to>
                                    </p:set>
                                    <p:animEffect transition="in" filter="wipe(up)">
                                      <p:cBhvr>
                                        <p:cTn id="32" dur="500"/>
                                        <p:tgtEl>
                                          <p:spTgt spid="1044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nodeType="clickEffect">
                                  <p:stCondLst>
                                    <p:cond delay="0"/>
                                  </p:stCondLst>
                                  <p:childTnLst>
                                    <p:animEffect transition="out" filter="wipe(down)">
                                      <p:cBhvr>
                                        <p:cTn id="36" dur="500"/>
                                        <p:tgtEl>
                                          <p:spTgt spid="104458"/>
                                        </p:tgtEl>
                                      </p:cBhvr>
                                    </p:animEffect>
                                    <p:set>
                                      <p:cBhvr>
                                        <p:cTn id="37" dur="1" fill="hold">
                                          <p:stCondLst>
                                            <p:cond delay="499"/>
                                          </p:stCondLst>
                                        </p:cTn>
                                        <p:tgtEl>
                                          <p:spTgt spid="10445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4451">
                                            <p:txEl>
                                              <p:pRg st="2" end="2"/>
                                            </p:txEl>
                                          </p:spTgt>
                                        </p:tgtEl>
                                        <p:attrNameLst>
                                          <p:attrName>style.visibility</p:attrName>
                                        </p:attrNameLst>
                                      </p:cBhvr>
                                      <p:to>
                                        <p:strVal val="visible"/>
                                      </p:to>
                                    </p:set>
                                    <p:animEffect transition="in" filter="wipe(left)">
                                      <p:cBhvr>
                                        <p:cTn id="42" dur="500"/>
                                        <p:tgtEl>
                                          <p:spTgt spid="10445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4451">
                                            <p:txEl>
                                              <p:pRg st="3" end="3"/>
                                            </p:txEl>
                                          </p:spTgt>
                                        </p:tgtEl>
                                        <p:attrNameLst>
                                          <p:attrName>style.visibility</p:attrName>
                                        </p:attrNameLst>
                                      </p:cBhvr>
                                      <p:to>
                                        <p:strVal val="visible"/>
                                      </p:to>
                                    </p:set>
                                    <p:animEffect transition="in" filter="wipe(left)">
                                      <p:cBhvr>
                                        <p:cTn id="47" dur="500"/>
                                        <p:tgtEl>
                                          <p:spTgt spid="104451">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4451">
                                            <p:txEl>
                                              <p:pRg st="4" end="4"/>
                                            </p:txEl>
                                          </p:spTgt>
                                        </p:tgtEl>
                                        <p:attrNameLst>
                                          <p:attrName>style.visibility</p:attrName>
                                        </p:attrNameLst>
                                      </p:cBhvr>
                                      <p:to>
                                        <p:strVal val="visible"/>
                                      </p:to>
                                    </p:set>
                                    <p:animEffect transition="in" filter="wipe(left)">
                                      <p:cBhvr>
                                        <p:cTn id="52" dur="500"/>
                                        <p:tgtEl>
                                          <p:spTgt spid="104451">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4451">
                                            <p:txEl>
                                              <p:pRg st="5" end="5"/>
                                            </p:txEl>
                                          </p:spTgt>
                                        </p:tgtEl>
                                        <p:attrNameLst>
                                          <p:attrName>style.visibility</p:attrName>
                                        </p:attrNameLst>
                                      </p:cBhvr>
                                      <p:to>
                                        <p:strVal val="visible"/>
                                      </p:to>
                                    </p:set>
                                    <p:animEffect transition="in" filter="wipe(left)">
                                      <p:cBhvr>
                                        <p:cTn id="57" dur="500"/>
                                        <p:tgtEl>
                                          <p:spTgt spid="10445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104465"/>
                                        </p:tgtEl>
                                        <p:attrNameLst>
                                          <p:attrName>style.visibility</p:attrName>
                                        </p:attrNameLst>
                                      </p:cBhvr>
                                      <p:to>
                                        <p:strVal val="visible"/>
                                      </p:to>
                                    </p:set>
                                    <p:animEffect transition="in" filter="blinds(vertical)">
                                      <p:cBhvr>
                                        <p:cTn id="62" dur="500"/>
                                        <p:tgtEl>
                                          <p:spTgt spid="10446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4451">
                                            <p:txEl>
                                              <p:pRg st="6" end="6"/>
                                            </p:txEl>
                                          </p:spTgt>
                                        </p:tgtEl>
                                        <p:attrNameLst>
                                          <p:attrName>style.visibility</p:attrName>
                                        </p:attrNameLst>
                                      </p:cBhvr>
                                      <p:to>
                                        <p:strVal val="visible"/>
                                      </p:to>
                                    </p:set>
                                    <p:animEffect transition="in" filter="wipe(left)">
                                      <p:cBhvr>
                                        <p:cTn id="67" dur="500"/>
                                        <p:tgtEl>
                                          <p:spTgt spid="104451">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04466"/>
                                        </p:tgtEl>
                                        <p:attrNameLst>
                                          <p:attrName>style.visibility</p:attrName>
                                        </p:attrNameLst>
                                      </p:cBhvr>
                                      <p:to>
                                        <p:strVal val="visible"/>
                                      </p:to>
                                    </p:set>
                                    <p:animEffect transition="in" filter="blinds(horizontal)">
                                      <p:cBhvr>
                                        <p:cTn id="72" dur="500"/>
                                        <p:tgtEl>
                                          <p:spTgt spid="104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4451" grpId="0" build="p"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8E0683-397E-6A90-A35D-377BFD49E28E}"/>
              </a:ext>
            </a:extLst>
          </p:cNvPr>
          <p:cNvPicPr>
            <a:picLocks noChangeAspect="1"/>
          </p:cNvPicPr>
          <p:nvPr/>
        </p:nvPicPr>
        <p:blipFill rotWithShape="1">
          <a:blip r:embed="rId2">
            <a:extLst>
              <a:ext uri="{28A0092B-C50C-407E-A947-70E740481C1C}">
                <a14:useLocalDpi xmlns:a14="http://schemas.microsoft.com/office/drawing/2010/main" val="0"/>
              </a:ext>
            </a:extLst>
          </a:blip>
          <a:srcRect l="23226" t="9788" r="22438" b="4761"/>
          <a:stretch/>
        </p:blipFill>
        <p:spPr>
          <a:xfrm>
            <a:off x="0" y="71438"/>
            <a:ext cx="9036496" cy="6679150"/>
          </a:xfrm>
          <a:prstGeom prst="rect">
            <a:avLst/>
          </a:prstGeom>
        </p:spPr>
      </p:pic>
    </p:spTree>
    <p:extLst>
      <p:ext uri="{BB962C8B-B14F-4D97-AF65-F5344CB8AC3E}">
        <p14:creationId xmlns:p14="http://schemas.microsoft.com/office/powerpoint/2010/main" val="684937879"/>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3" descr="10001">
            <a:extLst>
              <a:ext uri="{FF2B5EF4-FFF2-40B4-BE49-F238E27FC236}">
                <a16:creationId xmlns:a16="http://schemas.microsoft.com/office/drawing/2014/main" id="{5DAFEFF4-8351-4773-8526-3F228CB2C1B7}"/>
              </a:ext>
            </a:extLst>
          </p:cNvPr>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l="8333" r="40297"/>
          <a:stretch>
            <a:fillRect/>
          </a:stretch>
        </p:blipFill>
        <p:spPr bwMode="auto">
          <a:xfrm>
            <a:off x="6494463" y="547688"/>
            <a:ext cx="2363787"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a:extLst>
              <a:ext uri="{FF2B5EF4-FFF2-40B4-BE49-F238E27FC236}">
                <a16:creationId xmlns:a16="http://schemas.microsoft.com/office/drawing/2014/main" id="{898214B9-4618-44BC-AB8C-3C4D3D419264}"/>
              </a:ext>
            </a:extLst>
          </p:cNvPr>
          <p:cNvSpPr>
            <a:spLocks noChangeArrowheads="1"/>
          </p:cNvSpPr>
          <p:nvPr/>
        </p:nvSpPr>
        <p:spPr bwMode="auto">
          <a:xfrm>
            <a:off x="285750" y="0"/>
            <a:ext cx="365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lang="zh-CN" altLang="en-US" sz="3600" b="1" dirty="0">
                <a:solidFill>
                  <a:srgbClr val="FF0000"/>
                </a:solidFill>
                <a:latin typeface="楷体_GB2312" pitchFamily="49" charset="-122"/>
              </a:rPr>
              <a:t>一、神经调节</a:t>
            </a:r>
          </a:p>
        </p:txBody>
      </p:sp>
      <p:sp>
        <p:nvSpPr>
          <p:cNvPr id="844803" name="Rectangle 3">
            <a:extLst>
              <a:ext uri="{FF2B5EF4-FFF2-40B4-BE49-F238E27FC236}">
                <a16:creationId xmlns:a16="http://schemas.microsoft.com/office/drawing/2014/main" id="{A5C0AA29-61EB-4976-AB20-F975D71F35B5}"/>
              </a:ext>
            </a:extLst>
          </p:cNvPr>
          <p:cNvSpPr>
            <a:spLocks noChangeArrowheads="1"/>
          </p:cNvSpPr>
          <p:nvPr/>
        </p:nvSpPr>
        <p:spPr bwMode="auto">
          <a:xfrm>
            <a:off x="142875" y="928688"/>
            <a:ext cx="6624638" cy="3124200"/>
          </a:xfrm>
          <a:prstGeom prst="rect">
            <a:avLst/>
          </a:prstGeom>
          <a:noFill/>
          <a:ln w="9525">
            <a:noFill/>
            <a:miter lim="800000"/>
            <a:headEnd/>
            <a:tailEnd/>
          </a:ln>
          <a:effectLst/>
        </p:spPr>
        <p:txBody>
          <a:bodyPr/>
          <a:lstStyle/>
          <a:p>
            <a:pPr marL="342900" indent="-342900" eaLnBrk="1" hangingPunct="1">
              <a:spcBef>
                <a:spcPct val="20000"/>
              </a:spcBef>
              <a:defRPr/>
            </a:pPr>
            <a:r>
              <a:rPr lang="en-US" altLang="zh-CN" sz="2800" b="1" dirty="0">
                <a:solidFill>
                  <a:srgbClr val="0000CC"/>
                </a:solidFill>
                <a:latin typeface="微软雅黑" panose="020B0503020204020204" pitchFamily="34" charset="-122"/>
                <a:ea typeface="微软雅黑" panose="020B0503020204020204" pitchFamily="34" charset="-122"/>
              </a:rPr>
              <a:t>(</a:t>
            </a:r>
            <a:r>
              <a:rPr lang="zh-CN" altLang="en-US" sz="2800" b="1" dirty="0">
                <a:solidFill>
                  <a:srgbClr val="0000CC"/>
                </a:solidFill>
                <a:latin typeface="微软雅黑" panose="020B0503020204020204" pitchFamily="34" charset="-122"/>
                <a:ea typeface="微软雅黑" panose="020B0503020204020204" pitchFamily="34" charset="-122"/>
              </a:rPr>
              <a:t>一</a:t>
            </a:r>
            <a:r>
              <a:rPr lang="en-US" altLang="zh-CN" sz="2800" b="1" dirty="0">
                <a:solidFill>
                  <a:srgbClr val="0000CC"/>
                </a:solidFill>
                <a:latin typeface="微软雅黑" panose="020B0503020204020204" pitchFamily="34" charset="-122"/>
                <a:ea typeface="微软雅黑" panose="020B0503020204020204" pitchFamily="34" charset="-122"/>
              </a:rPr>
              <a:t>)</a:t>
            </a:r>
            <a:r>
              <a:rPr lang="zh-CN" altLang="en-US" sz="2800" b="1" dirty="0">
                <a:solidFill>
                  <a:srgbClr val="0000CC"/>
                </a:solidFill>
                <a:latin typeface="微软雅黑" panose="020B0503020204020204" pitchFamily="34" charset="-122"/>
                <a:ea typeface="微软雅黑" panose="020B0503020204020204" pitchFamily="34" charset="-122"/>
              </a:rPr>
              <a:t>心脏和血管的神经支配</a:t>
            </a:r>
            <a:endParaRPr lang="en-US" altLang="zh-CN" sz="2800" b="1" dirty="0">
              <a:solidFill>
                <a:srgbClr val="0000CC"/>
              </a:solidFill>
              <a:latin typeface="微软雅黑" panose="020B0503020204020204" pitchFamily="34" charset="-122"/>
              <a:ea typeface="微软雅黑" panose="020B0503020204020204" pitchFamily="34" charset="-122"/>
            </a:endParaRPr>
          </a:p>
          <a:p>
            <a:pPr marL="342900" indent="-342900" eaLnBrk="1" hangingPunct="1">
              <a:spcBef>
                <a:spcPct val="20000"/>
              </a:spcBef>
              <a:defRPr/>
            </a:pPr>
            <a:r>
              <a:rPr lang="en-US" altLang="zh-CN" sz="2800" b="1" dirty="0">
                <a:solidFill>
                  <a:srgbClr val="CC3300"/>
                </a:solidFill>
                <a:latin typeface="微软雅黑" panose="020B0503020204020204" pitchFamily="34" charset="-122"/>
                <a:ea typeface="微软雅黑" panose="020B0503020204020204" pitchFamily="34" charset="-122"/>
              </a:rPr>
              <a:t>1. </a:t>
            </a:r>
            <a:r>
              <a:rPr lang="zh-CN" altLang="en-US" sz="2800" b="1" dirty="0">
                <a:solidFill>
                  <a:srgbClr val="CC3300"/>
                </a:solidFill>
                <a:latin typeface="微软雅黑" panose="020B0503020204020204" pitchFamily="34" charset="-122"/>
                <a:ea typeface="微软雅黑" panose="020B0503020204020204" pitchFamily="34" charset="-122"/>
              </a:rPr>
              <a:t>心脏的神经支配</a:t>
            </a:r>
          </a:p>
          <a:p>
            <a:pPr marL="342900" indent="-342900" eaLnBrk="1" hangingPunct="1">
              <a:spcBef>
                <a:spcPct val="20000"/>
              </a:spcBef>
              <a:defRPr/>
            </a:pPr>
            <a:r>
              <a:rPr lang="zh-CN" altLang="en-US" sz="2800" b="1" dirty="0">
                <a:solidFill>
                  <a:srgbClr val="0000CC"/>
                </a:solidFill>
                <a:latin typeface="微软雅黑" panose="020B0503020204020204" pitchFamily="34" charset="-122"/>
                <a:ea typeface="微软雅黑" panose="020B0503020204020204" pitchFamily="34" charset="-122"/>
              </a:rPr>
              <a:t>（</a:t>
            </a:r>
            <a:r>
              <a:rPr lang="en-US" altLang="zh-CN" sz="2800" b="1" dirty="0">
                <a:solidFill>
                  <a:srgbClr val="0000CC"/>
                </a:solidFill>
                <a:latin typeface="微软雅黑" panose="020B0503020204020204" pitchFamily="34" charset="-122"/>
                <a:ea typeface="微软雅黑" panose="020B0503020204020204" pitchFamily="34" charset="-122"/>
              </a:rPr>
              <a:t>1</a:t>
            </a:r>
            <a:r>
              <a:rPr lang="zh-CN" altLang="en-US" sz="2800" b="1" dirty="0">
                <a:solidFill>
                  <a:srgbClr val="0000CC"/>
                </a:solidFill>
                <a:latin typeface="微软雅黑" panose="020B0503020204020204" pitchFamily="34" charset="-122"/>
                <a:ea typeface="微软雅黑" panose="020B0503020204020204" pitchFamily="34" charset="-122"/>
              </a:rPr>
              <a:t>）心交感神经</a:t>
            </a:r>
          </a:p>
          <a:p>
            <a:pPr marL="342900" indent="-342900" eaLnBrk="1" hangingPunct="1">
              <a:spcBef>
                <a:spcPct val="20000"/>
              </a:spcBef>
              <a:defRPr/>
            </a:pPr>
            <a:r>
              <a:rPr lang="en-US" altLang="zh-CN" sz="2800" b="1" dirty="0">
                <a:solidFill>
                  <a:srgbClr val="CC3300"/>
                </a:solidFill>
                <a:latin typeface="微软雅黑" panose="020B0503020204020204" pitchFamily="34" charset="-122"/>
                <a:ea typeface="微软雅黑" panose="020B0503020204020204" pitchFamily="34" charset="-122"/>
              </a:rPr>
              <a:t>1</a:t>
            </a:r>
            <a:r>
              <a:rPr lang="zh-CN" altLang="en-US" sz="2800" b="1" dirty="0">
                <a:solidFill>
                  <a:srgbClr val="CC3300"/>
                </a:solidFill>
                <a:latin typeface="微软雅黑" panose="020B0503020204020204" pitchFamily="34" charset="-122"/>
                <a:ea typeface="微软雅黑" panose="020B0503020204020204" pitchFamily="34" charset="-122"/>
              </a:rPr>
              <a:t>）起源与分布</a:t>
            </a:r>
          </a:p>
          <a:p>
            <a:pPr marL="342900" indent="-342900" eaLnBrk="1" hangingPunct="1">
              <a:lnSpc>
                <a:spcPct val="110000"/>
              </a:lnSpc>
              <a:spcBef>
                <a:spcPct val="20000"/>
              </a:spcBef>
              <a:defRPr/>
            </a:pP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   脊髓</a:t>
            </a:r>
            <a:r>
              <a:rPr lang="en-US" altLang="zh-CN" sz="2800" b="1" dirty="0">
                <a:latin typeface="微软雅黑" panose="020B0503020204020204" pitchFamily="34" charset="-122"/>
                <a:ea typeface="微软雅黑" panose="020B0503020204020204" pitchFamily="34" charset="-122"/>
              </a:rPr>
              <a:t>T</a:t>
            </a:r>
            <a:r>
              <a:rPr lang="en-US" altLang="zh-CN" sz="2800" b="1" baseline="-25000"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T</a:t>
            </a:r>
            <a:r>
              <a:rPr lang="en-US" altLang="zh-CN" sz="2800" b="1" baseline="-25000" dirty="0">
                <a:latin typeface="微软雅黑" panose="020B0503020204020204" pitchFamily="34" charset="-122"/>
                <a:ea typeface="微软雅黑" panose="020B0503020204020204" pitchFamily="34" charset="-122"/>
              </a:rPr>
              <a:t>5</a:t>
            </a:r>
            <a:r>
              <a:rPr lang="en-US" altLang="zh-CN" sz="2800" b="1" dirty="0">
                <a:latin typeface="微软雅黑" panose="020B0503020204020204" pitchFamily="34" charset="-122"/>
                <a:ea typeface="微软雅黑" panose="020B0503020204020204" pitchFamily="34" charset="-12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节前纤维→ </a:t>
            </a:r>
            <a:r>
              <a:rPr lang="zh-CN" altLang="en-US" sz="2800" b="1" dirty="0">
                <a:latin typeface="微软雅黑" panose="020B0503020204020204" pitchFamily="34" charset="-122"/>
                <a:ea typeface="微软雅黑" panose="020B0503020204020204" pitchFamily="34" charset="-122"/>
                <a:sym typeface="ZapfDingbats" pitchFamily="82" charset="2"/>
              </a:rPr>
              <a:t>神经</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节换元</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sym typeface="ZapfDingbats" pitchFamily="82" charset="2"/>
              </a:rPr>
              <a:t>→节后纤维</a:t>
            </a:r>
            <a:endParaRPr lang="zh-CN" altLang="en-US" sz="2800" b="1" dirty="0">
              <a:latin typeface="微软雅黑" panose="020B0503020204020204" pitchFamily="34" charset="-122"/>
              <a:ea typeface="微软雅黑" panose="020B0503020204020204" pitchFamily="34" charset="-122"/>
            </a:endParaRPr>
          </a:p>
        </p:txBody>
      </p:sp>
      <p:grpSp>
        <p:nvGrpSpPr>
          <p:cNvPr id="3077" name="Group 4">
            <a:extLst>
              <a:ext uri="{FF2B5EF4-FFF2-40B4-BE49-F238E27FC236}">
                <a16:creationId xmlns:a16="http://schemas.microsoft.com/office/drawing/2014/main" id="{2020A20E-B3BB-4AE3-935A-256B258FD9EC}"/>
              </a:ext>
            </a:extLst>
          </p:cNvPr>
          <p:cNvGrpSpPr>
            <a:grpSpLocks/>
          </p:cNvGrpSpPr>
          <p:nvPr/>
        </p:nvGrpSpPr>
        <p:grpSpPr bwMode="auto">
          <a:xfrm>
            <a:off x="1331913" y="4116388"/>
            <a:ext cx="5334000" cy="1905000"/>
            <a:chOff x="1536" y="2784"/>
            <a:chExt cx="3360" cy="1200"/>
          </a:xfrm>
        </p:grpSpPr>
        <p:sp>
          <p:nvSpPr>
            <p:cNvPr id="3079" name="AutoShape 5">
              <a:extLst>
                <a:ext uri="{FF2B5EF4-FFF2-40B4-BE49-F238E27FC236}">
                  <a16:creationId xmlns:a16="http://schemas.microsoft.com/office/drawing/2014/main" id="{6DD9E764-3DD4-4ADB-84B3-7AEB31EA96B1}"/>
                </a:ext>
              </a:extLst>
            </p:cNvPr>
            <p:cNvSpPr>
              <a:spLocks/>
            </p:cNvSpPr>
            <p:nvPr/>
          </p:nvSpPr>
          <p:spPr bwMode="auto">
            <a:xfrm>
              <a:off x="2160" y="2784"/>
              <a:ext cx="240" cy="1200"/>
            </a:xfrm>
            <a:prstGeom prst="leftBrace">
              <a:avLst>
                <a:gd name="adj1" fmla="val 41667"/>
                <a:gd name="adj2" fmla="val 50000"/>
              </a:avLst>
            </a:pr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080" name="Text Box 6">
              <a:extLst>
                <a:ext uri="{FF2B5EF4-FFF2-40B4-BE49-F238E27FC236}">
                  <a16:creationId xmlns:a16="http://schemas.microsoft.com/office/drawing/2014/main" id="{08DA63A2-0DC7-41F1-B095-B708C68D26BF}"/>
                </a:ext>
              </a:extLst>
            </p:cNvPr>
            <p:cNvSpPr txBox="1">
              <a:spLocks noChangeArrowheads="1"/>
            </p:cNvSpPr>
            <p:nvPr/>
          </p:nvSpPr>
          <p:spPr bwMode="auto">
            <a:xfrm>
              <a:off x="2496" y="2784"/>
              <a:ext cx="2400" cy="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60000"/>
                </a:lnSpc>
                <a:spcBef>
                  <a:spcPct val="50000"/>
                </a:spcBef>
              </a:pPr>
              <a:r>
                <a:rPr lang="zh-CN" altLang="en-US" sz="2800" b="1" dirty="0">
                  <a:latin typeface="楷体_GB2312" pitchFamily="49" charset="-122"/>
                </a:rPr>
                <a:t>窦房结   </a:t>
              </a:r>
              <a:r>
                <a:rPr lang="en-US" altLang="zh-CN" sz="2800" b="1" dirty="0">
                  <a:solidFill>
                    <a:srgbClr val="CC0000"/>
                  </a:solidFill>
                  <a:latin typeface="宋体" panose="02010600030101010101" pitchFamily="2" charset="-122"/>
                </a:rPr>
                <a:t>—</a:t>
              </a:r>
              <a:r>
                <a:rPr lang="zh-CN" altLang="en-US" sz="2800" b="1" dirty="0">
                  <a:solidFill>
                    <a:srgbClr val="CC0000"/>
                  </a:solidFill>
                  <a:latin typeface="楷体_GB2312" pitchFamily="49" charset="-122"/>
                </a:rPr>
                <a:t>右</a:t>
              </a:r>
            </a:p>
            <a:p>
              <a:pPr eaLnBrk="1" hangingPunct="1">
                <a:lnSpc>
                  <a:spcPct val="60000"/>
                </a:lnSpc>
                <a:spcBef>
                  <a:spcPct val="50000"/>
                </a:spcBef>
              </a:pPr>
              <a:r>
                <a:rPr lang="zh-CN" altLang="en-US" sz="2800" b="1" dirty="0">
                  <a:latin typeface="楷体_GB2312" pitchFamily="49" charset="-122"/>
                </a:rPr>
                <a:t>房室交界 </a:t>
              </a:r>
              <a:r>
                <a:rPr lang="en-US" altLang="zh-CN" sz="2800" b="1" dirty="0">
                  <a:solidFill>
                    <a:srgbClr val="CC0000"/>
                  </a:solidFill>
                  <a:latin typeface="宋体" panose="02010600030101010101" pitchFamily="2" charset="-122"/>
                </a:rPr>
                <a:t>—</a:t>
              </a:r>
              <a:r>
                <a:rPr lang="zh-CN" altLang="en-US" sz="2800" b="1" dirty="0">
                  <a:solidFill>
                    <a:srgbClr val="CC0000"/>
                  </a:solidFill>
                  <a:latin typeface="楷体_GB2312" pitchFamily="49" charset="-122"/>
                </a:rPr>
                <a:t>左</a:t>
              </a:r>
            </a:p>
            <a:p>
              <a:pPr eaLnBrk="1" hangingPunct="1">
                <a:lnSpc>
                  <a:spcPct val="60000"/>
                </a:lnSpc>
                <a:spcBef>
                  <a:spcPct val="50000"/>
                </a:spcBef>
              </a:pPr>
              <a:r>
                <a:rPr lang="zh-CN" altLang="en-US" sz="2800" b="1" dirty="0">
                  <a:latin typeface="楷体_GB2312" pitchFamily="49" charset="-122"/>
                </a:rPr>
                <a:t>房室束</a:t>
              </a:r>
            </a:p>
            <a:p>
              <a:pPr eaLnBrk="1" hangingPunct="1">
                <a:lnSpc>
                  <a:spcPct val="60000"/>
                </a:lnSpc>
                <a:spcBef>
                  <a:spcPct val="50000"/>
                </a:spcBef>
              </a:pPr>
              <a:r>
                <a:rPr lang="zh-CN" altLang="en-US" sz="2800" b="1" dirty="0">
                  <a:latin typeface="楷体_GB2312" pitchFamily="49" charset="-122"/>
                </a:rPr>
                <a:t>心房、心室肌</a:t>
              </a:r>
            </a:p>
          </p:txBody>
        </p:sp>
        <p:sp>
          <p:nvSpPr>
            <p:cNvPr id="3081" name="Line 7">
              <a:extLst>
                <a:ext uri="{FF2B5EF4-FFF2-40B4-BE49-F238E27FC236}">
                  <a16:creationId xmlns:a16="http://schemas.microsoft.com/office/drawing/2014/main" id="{A087FD41-BF67-471D-BEE9-8D069299413B}"/>
                </a:ext>
              </a:extLst>
            </p:cNvPr>
            <p:cNvSpPr>
              <a:spLocks noChangeShapeType="1"/>
            </p:cNvSpPr>
            <p:nvPr/>
          </p:nvSpPr>
          <p:spPr bwMode="auto">
            <a:xfrm>
              <a:off x="1536" y="3360"/>
              <a:ext cx="52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82" name="Line 8">
              <a:extLst>
                <a:ext uri="{FF2B5EF4-FFF2-40B4-BE49-F238E27FC236}">
                  <a16:creationId xmlns:a16="http://schemas.microsoft.com/office/drawing/2014/main" id="{D5CA34F8-8296-465E-9C06-10BC5E231506}"/>
                </a:ext>
              </a:extLst>
            </p:cNvPr>
            <p:cNvSpPr>
              <a:spLocks noChangeShapeType="1"/>
            </p:cNvSpPr>
            <p:nvPr/>
          </p:nvSpPr>
          <p:spPr bwMode="auto">
            <a:xfrm>
              <a:off x="1536" y="2976"/>
              <a:ext cx="0" cy="384"/>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3078" name="TextBox 9">
            <a:extLst>
              <a:ext uri="{FF2B5EF4-FFF2-40B4-BE49-F238E27FC236}">
                <a16:creationId xmlns:a16="http://schemas.microsoft.com/office/drawing/2014/main" id="{36518271-BACE-4625-847B-0E039712B21A}"/>
              </a:ext>
            </a:extLst>
          </p:cNvPr>
          <p:cNvSpPr txBox="1">
            <a:spLocks noChangeArrowheads="1"/>
          </p:cNvSpPr>
          <p:nvPr/>
        </p:nvSpPr>
        <p:spPr bwMode="auto">
          <a:xfrm>
            <a:off x="214313" y="6072188"/>
            <a:ext cx="6072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t>颈椎</a:t>
            </a:r>
            <a:r>
              <a:rPr lang="en-US" altLang="zh-CN" b="1"/>
              <a:t>cervical vertebra </a:t>
            </a:r>
            <a:r>
              <a:rPr lang="en-US" altLang="zh-CN" b="1">
                <a:solidFill>
                  <a:srgbClr val="FF0000"/>
                </a:solidFill>
              </a:rPr>
              <a:t>C</a:t>
            </a:r>
            <a:r>
              <a:rPr lang="en-US" altLang="zh-CN" b="1"/>
              <a:t> </a:t>
            </a:r>
            <a:r>
              <a:rPr lang="zh-CN" altLang="en-US" b="1"/>
              <a:t>胸椎</a:t>
            </a:r>
            <a:r>
              <a:rPr lang="en-US" altLang="zh-CN" b="1"/>
              <a:t>Thoracic vertebra </a:t>
            </a:r>
            <a:r>
              <a:rPr lang="en-US" altLang="zh-CN" b="1">
                <a:solidFill>
                  <a:srgbClr val="FF0000"/>
                </a:solidFill>
              </a:rPr>
              <a:t>T</a:t>
            </a:r>
            <a:r>
              <a:rPr lang="en-US" altLang="zh-CN" b="1"/>
              <a:t> </a:t>
            </a:r>
          </a:p>
          <a:p>
            <a:pPr eaLnBrk="1" hangingPunct="1"/>
            <a:r>
              <a:rPr lang="zh-CN" altLang="en-US" b="1"/>
              <a:t>腰椎</a:t>
            </a:r>
            <a:r>
              <a:rPr lang="en-US" altLang="zh-CN" b="1"/>
              <a:t>Lumbar vertebra </a:t>
            </a:r>
            <a:r>
              <a:rPr lang="en-US" altLang="zh-CN" b="1">
                <a:solidFill>
                  <a:srgbClr val="FF0000"/>
                </a:solidFill>
              </a:rPr>
              <a:t>L</a:t>
            </a:r>
            <a:r>
              <a:rPr lang="en-US" altLang="zh-CN" b="1"/>
              <a:t> </a:t>
            </a:r>
            <a:r>
              <a:rPr lang="zh-CN" altLang="en-US" b="1"/>
              <a:t>骶椎</a:t>
            </a:r>
            <a:r>
              <a:rPr lang="en-US" altLang="zh-CN" b="1"/>
              <a:t>Sacral vertebra </a:t>
            </a:r>
            <a:r>
              <a:rPr lang="en-US" altLang="zh-CN" b="1">
                <a:solidFill>
                  <a:srgbClr val="FF0000"/>
                </a:solidFill>
              </a:rPr>
              <a:t>S</a:t>
            </a:r>
            <a:endParaRPr lang="zh-CN" altLang="en-US" b="1">
              <a:solidFill>
                <a:srgbClr val="FF0000"/>
              </a:solidFill>
            </a:endParaRP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FA640EB-75D9-4AC4-9B10-9173E20A425C}"/>
              </a:ext>
            </a:extLst>
          </p:cNvPr>
          <p:cNvSpPr>
            <a:spLocks noChangeArrowheads="1"/>
          </p:cNvSpPr>
          <p:nvPr/>
        </p:nvSpPr>
        <p:spPr bwMode="auto">
          <a:xfrm>
            <a:off x="1492392" y="1101376"/>
            <a:ext cx="4032250" cy="5286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zh-CN" altLang="en-US" sz="2800" b="1" dirty="0">
                <a:solidFill>
                  <a:srgbClr val="CC3300"/>
                </a:solidFill>
                <a:latin typeface="微软雅黑" panose="020B0503020204020204" pitchFamily="34" charset="-122"/>
                <a:ea typeface="微软雅黑" panose="020B0503020204020204" pitchFamily="34" charset="-122"/>
              </a:rPr>
              <a:t>心脏交感神经丛</a:t>
            </a:r>
            <a:r>
              <a:rPr lang="zh-CN" altLang="en-US" sz="2800" b="1" dirty="0">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NE</a:t>
            </a:r>
            <a:r>
              <a:rPr lang="zh-CN" altLang="en-US" sz="2800" b="1" dirty="0">
                <a:latin typeface="微软雅黑" panose="020B0503020204020204" pitchFamily="34" charset="-122"/>
                <a:ea typeface="微软雅黑" panose="020B0503020204020204" pitchFamily="34" charset="-122"/>
              </a:rPr>
              <a:t>）</a:t>
            </a:r>
            <a:endParaRPr lang="zh-CN" altLang="en-US" sz="2800" b="1" dirty="0">
              <a:solidFill>
                <a:srgbClr val="008000"/>
              </a:solidFill>
              <a:latin typeface="微软雅黑" panose="020B0503020204020204" pitchFamily="34" charset="-122"/>
              <a:ea typeface="微软雅黑" panose="020B0503020204020204" pitchFamily="34" charset="-122"/>
            </a:endParaRPr>
          </a:p>
        </p:txBody>
      </p:sp>
      <p:sp>
        <p:nvSpPr>
          <p:cNvPr id="846851" name="Rectangle 3">
            <a:extLst>
              <a:ext uri="{FF2B5EF4-FFF2-40B4-BE49-F238E27FC236}">
                <a16:creationId xmlns:a16="http://schemas.microsoft.com/office/drawing/2014/main" id="{7B7660BE-F3F0-48DE-BB09-6911B5984E15}"/>
              </a:ext>
            </a:extLst>
          </p:cNvPr>
          <p:cNvSpPr>
            <a:spLocks noChangeArrowheads="1"/>
          </p:cNvSpPr>
          <p:nvPr/>
        </p:nvSpPr>
        <p:spPr bwMode="auto">
          <a:xfrm>
            <a:off x="1649413" y="2019300"/>
            <a:ext cx="3887787" cy="528638"/>
          </a:xfrm>
          <a:prstGeom prst="rect">
            <a:avLst/>
          </a:prstGeom>
          <a:noFill/>
          <a:ln w="9525">
            <a:solidFill>
              <a:schemeClr val="accent2"/>
            </a:solidFill>
            <a:miter lim="800000"/>
            <a:headEnd/>
            <a:tailEnd/>
          </a:ln>
          <a:effectLst/>
        </p:spPr>
        <p:txBody>
          <a:bodyPr wrap="none">
            <a:spAutoFit/>
          </a:bodyPr>
          <a:lstStyle/>
          <a:p>
            <a:pPr eaLnBrk="1" hangingPunct="1">
              <a:defRPr/>
            </a:pPr>
            <a:r>
              <a:rPr lang="zh-CN" altLang="en-US" sz="2800" b="1" dirty="0">
                <a:latin typeface="微软雅黑" panose="020B0503020204020204" pitchFamily="34" charset="-122"/>
                <a:ea typeface="微软雅黑" panose="020B0503020204020204" pitchFamily="34" charset="-122"/>
              </a:rPr>
              <a:t>心肌细胞膜（</a:t>
            </a:r>
            <a:r>
              <a:rPr lang="en-US" altLang="zh-CN" sz="2800" b="1" dirty="0">
                <a:solidFill>
                  <a:srgbClr val="FF0000"/>
                </a:solidFill>
                <a:latin typeface="微软雅黑" panose="020B0503020204020204" pitchFamily="34" charset="-122"/>
                <a:ea typeface="微软雅黑" panose="020B0503020204020204" pitchFamily="34" charset="-122"/>
              </a:rPr>
              <a:t>β</a:t>
            </a:r>
            <a:r>
              <a:rPr lang="en-US" altLang="zh-CN" sz="2800" b="1" baseline="-25000" dirty="0">
                <a:solidFill>
                  <a:srgbClr val="FF0000"/>
                </a:solidFill>
                <a:latin typeface="微软雅黑" panose="020B0503020204020204" pitchFamily="34" charset="-122"/>
                <a:ea typeface="微软雅黑" panose="020B0503020204020204" pitchFamily="34" charset="-122"/>
              </a:rPr>
              <a:t>1</a:t>
            </a:r>
            <a:r>
              <a:rPr lang="zh-CN" altLang="en-US" sz="2800" b="1" dirty="0">
                <a:solidFill>
                  <a:srgbClr val="FF0000"/>
                </a:solidFill>
                <a:latin typeface="微软雅黑" panose="020B0503020204020204" pitchFamily="34" charset="-122"/>
                <a:ea typeface="微软雅黑" panose="020B0503020204020204" pitchFamily="34" charset="-122"/>
              </a:rPr>
              <a:t>受体</a:t>
            </a:r>
            <a:r>
              <a:rPr lang="zh-CN" altLang="en-US" sz="2800" b="1" dirty="0">
                <a:latin typeface="微软雅黑" panose="020B0503020204020204" pitchFamily="34" charset="-122"/>
                <a:ea typeface="微软雅黑" panose="020B0503020204020204" pitchFamily="34" charset="-122"/>
              </a:rPr>
              <a:t>）</a:t>
            </a:r>
          </a:p>
        </p:txBody>
      </p:sp>
      <p:sp>
        <p:nvSpPr>
          <p:cNvPr id="5124" name="Rectangle 4">
            <a:extLst>
              <a:ext uri="{FF2B5EF4-FFF2-40B4-BE49-F238E27FC236}">
                <a16:creationId xmlns:a16="http://schemas.microsoft.com/office/drawing/2014/main" id="{73F952E6-0AF8-4207-9017-62A76D6C1555}"/>
              </a:ext>
            </a:extLst>
          </p:cNvPr>
          <p:cNvSpPr>
            <a:spLocks noChangeArrowheads="1"/>
          </p:cNvSpPr>
          <p:nvPr/>
        </p:nvSpPr>
        <p:spPr bwMode="auto">
          <a:xfrm>
            <a:off x="2792413" y="2476500"/>
            <a:ext cx="314773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b="1" dirty="0">
                <a:latin typeface="楷体_GB2312" pitchFamily="49" charset="-122"/>
              </a:rPr>
              <a:t>↓</a:t>
            </a:r>
            <a:r>
              <a:rPr lang="zh-CN" altLang="en-US" b="1" dirty="0">
                <a:latin typeface="楷体_GB2312" pitchFamily="49" charset="-122"/>
              </a:rPr>
              <a:t>第二信使</a:t>
            </a:r>
            <a:r>
              <a:rPr lang="en-US" altLang="zh-CN" b="1" dirty="0">
                <a:latin typeface="楷体_GB2312" pitchFamily="49" charset="-122"/>
              </a:rPr>
              <a:t>cAMP</a:t>
            </a:r>
            <a:r>
              <a:rPr lang="zh-CN" altLang="en-US" b="1" dirty="0">
                <a:latin typeface="楷体_GB2312" pitchFamily="49" charset="-122"/>
              </a:rPr>
              <a:t>作用</a:t>
            </a:r>
          </a:p>
        </p:txBody>
      </p:sp>
      <p:sp>
        <p:nvSpPr>
          <p:cNvPr id="5125" name="Rectangle 5">
            <a:extLst>
              <a:ext uri="{FF2B5EF4-FFF2-40B4-BE49-F238E27FC236}">
                <a16:creationId xmlns:a16="http://schemas.microsoft.com/office/drawing/2014/main" id="{4B26550E-9FA9-484C-8389-23D0E0448F1A}"/>
              </a:ext>
            </a:extLst>
          </p:cNvPr>
          <p:cNvSpPr>
            <a:spLocks noChangeArrowheads="1"/>
          </p:cNvSpPr>
          <p:nvPr/>
        </p:nvSpPr>
        <p:spPr bwMode="auto">
          <a:xfrm>
            <a:off x="772798" y="2993231"/>
            <a:ext cx="5805488" cy="52863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buClr>
                <a:schemeClr val="folHlink"/>
              </a:buClr>
              <a:buSzPct val="60000"/>
              <a:buFont typeface="Wingdings" panose="05000000000000000000" pitchFamily="2" charset="2"/>
              <a:buNone/>
            </a:pPr>
            <a:r>
              <a:rPr lang="en-US" altLang="zh-CN" sz="2800" b="1" dirty="0" err="1">
                <a:latin typeface="微软雅黑" panose="020B0503020204020204" pitchFamily="34" charset="-122"/>
                <a:ea typeface="微软雅黑" panose="020B0503020204020204" pitchFamily="34" charset="-122"/>
              </a:rPr>
              <a:t>I</a:t>
            </a:r>
            <a:r>
              <a:rPr lang="en-US" altLang="zh-CN" sz="2800" b="1" baseline="-25000" dirty="0" err="1">
                <a:latin typeface="微软雅黑" panose="020B0503020204020204" pitchFamily="34" charset="-122"/>
                <a:ea typeface="微软雅黑" panose="020B0503020204020204" pitchFamily="34" charset="-122"/>
              </a:rPr>
              <a:t>Ca</a:t>
            </a:r>
            <a:r>
              <a:rPr lang="en-US" altLang="zh-CN" sz="2800" b="1" baseline="-25000" dirty="0">
                <a:latin typeface="微软雅黑" panose="020B0503020204020204" pitchFamily="34" charset="-122"/>
                <a:ea typeface="微软雅黑" panose="020B0503020204020204" pitchFamily="34" charset="-122"/>
              </a:rPr>
              <a:t>-L</a:t>
            </a:r>
            <a:r>
              <a:rPr lang="zh-CN" altLang="en-US" sz="2800" b="1" dirty="0">
                <a:latin typeface="微软雅黑" panose="020B0503020204020204" pitchFamily="34" charset="-122"/>
                <a:ea typeface="微软雅黑" panose="020B0503020204020204" pitchFamily="34" charset="-122"/>
              </a:rPr>
              <a:t>激活，</a:t>
            </a:r>
            <a:r>
              <a:rPr lang="en-US" altLang="zh-CN" sz="2800" b="1" dirty="0">
                <a:latin typeface="微软雅黑" panose="020B0503020204020204" pitchFamily="34" charset="-122"/>
                <a:ea typeface="微软雅黑" panose="020B0503020204020204" pitchFamily="34" charset="-122"/>
              </a:rPr>
              <a:t>I</a:t>
            </a:r>
            <a:r>
              <a:rPr lang="en-US" altLang="zh-CN" sz="2800" b="1" baseline="-25000" dirty="0">
                <a:latin typeface="微软雅黑" panose="020B0503020204020204" pitchFamily="34" charset="-122"/>
                <a:ea typeface="微软雅黑" panose="020B0503020204020204" pitchFamily="34" charset="-122"/>
              </a:rPr>
              <a:t>f</a:t>
            </a:r>
            <a:r>
              <a:rPr lang="zh-CN" altLang="en-US" sz="2800" b="1" dirty="0">
                <a:latin typeface="微软雅黑" panose="020B0503020204020204" pitchFamily="34" charset="-122"/>
                <a:ea typeface="微软雅黑" panose="020B0503020204020204" pitchFamily="34" charset="-122"/>
              </a:rPr>
              <a:t>激活，肌质网</a:t>
            </a:r>
            <a:r>
              <a:rPr lang="en-US" altLang="zh-CN" sz="2800" b="1" dirty="0">
                <a:latin typeface="微软雅黑" panose="020B0503020204020204" pitchFamily="34" charset="-122"/>
                <a:ea typeface="微软雅黑" panose="020B0503020204020204" pitchFamily="34" charset="-122"/>
              </a:rPr>
              <a:t>Ca</a:t>
            </a:r>
            <a:r>
              <a:rPr lang="en-US" altLang="zh-CN" sz="2800" b="1" baseline="30000"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释放</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5126" name="Rectangle 6">
            <a:extLst>
              <a:ext uri="{FF2B5EF4-FFF2-40B4-BE49-F238E27FC236}">
                <a16:creationId xmlns:a16="http://schemas.microsoft.com/office/drawing/2014/main" id="{33CC3686-647B-40D1-8BB5-53C64249FDEE}"/>
              </a:ext>
            </a:extLst>
          </p:cNvPr>
          <p:cNvSpPr>
            <a:spLocks noChangeArrowheads="1"/>
          </p:cNvSpPr>
          <p:nvPr/>
        </p:nvSpPr>
        <p:spPr bwMode="auto">
          <a:xfrm>
            <a:off x="323850" y="5214938"/>
            <a:ext cx="784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心率加快    传导加快      心缩力加强</a:t>
            </a:r>
          </a:p>
        </p:txBody>
      </p:sp>
      <p:sp>
        <p:nvSpPr>
          <p:cNvPr id="5127" name="Rectangle 7">
            <a:extLst>
              <a:ext uri="{FF2B5EF4-FFF2-40B4-BE49-F238E27FC236}">
                <a16:creationId xmlns:a16="http://schemas.microsoft.com/office/drawing/2014/main" id="{EFEE8C35-44D3-4C2B-9832-C76818B93C36}"/>
              </a:ext>
            </a:extLst>
          </p:cNvPr>
          <p:cNvSpPr>
            <a:spLocks noChangeArrowheads="1"/>
          </p:cNvSpPr>
          <p:nvPr/>
        </p:nvSpPr>
        <p:spPr bwMode="auto">
          <a:xfrm>
            <a:off x="447674" y="3825875"/>
            <a:ext cx="1793875" cy="1040285"/>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2800" b="1" dirty="0">
                <a:latin typeface="微软雅黑" panose="020B0503020204020204" pitchFamily="34" charset="-122"/>
                <a:ea typeface="微软雅黑" panose="020B0503020204020204" pitchFamily="34" charset="-122"/>
              </a:rPr>
              <a:t>窦房结</a:t>
            </a:r>
            <a:endParaRPr lang="en-US" altLang="zh-CN" sz="2800" b="1" dirty="0">
              <a:latin typeface="微软雅黑" panose="020B0503020204020204" pitchFamily="34" charset="-122"/>
              <a:ea typeface="微软雅黑" panose="020B0503020204020204" pitchFamily="34" charset="-122"/>
            </a:endParaRPr>
          </a:p>
          <a:p>
            <a:pPr algn="ctr" eaLnBrk="1" hangingPunct="1">
              <a:spcBef>
                <a:spcPct val="20000"/>
              </a:spcBef>
              <a:buClr>
                <a:schemeClr val="folHlink"/>
              </a:buClr>
              <a:buSzPct val="60000"/>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(4</a:t>
            </a:r>
            <a:r>
              <a:rPr lang="zh-CN" altLang="en-US" sz="2800" b="1" dirty="0">
                <a:latin typeface="微软雅黑" panose="020B0503020204020204" pitchFamily="34" charset="-122"/>
                <a:ea typeface="微软雅黑" panose="020B0503020204020204" pitchFamily="34" charset="-122"/>
              </a:rPr>
              <a:t>期</a:t>
            </a: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p>
        </p:txBody>
      </p:sp>
      <p:sp>
        <p:nvSpPr>
          <p:cNvPr id="5128" name="Rectangle 8">
            <a:extLst>
              <a:ext uri="{FF2B5EF4-FFF2-40B4-BE49-F238E27FC236}">
                <a16:creationId xmlns:a16="http://schemas.microsoft.com/office/drawing/2014/main" id="{446C9C24-6211-43B2-BE96-BE9047D7BFFE}"/>
              </a:ext>
            </a:extLst>
          </p:cNvPr>
          <p:cNvSpPr>
            <a:spLocks noChangeArrowheads="1"/>
          </p:cNvSpPr>
          <p:nvPr/>
        </p:nvSpPr>
        <p:spPr bwMode="auto">
          <a:xfrm>
            <a:off x="1835696" y="4782056"/>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b="1" dirty="0">
                <a:latin typeface="楷体_GB2312" pitchFamily="49" charset="-122"/>
              </a:rPr>
              <a:t>↓          ↓                ↓</a:t>
            </a:r>
          </a:p>
        </p:txBody>
      </p:sp>
      <p:sp>
        <p:nvSpPr>
          <p:cNvPr id="5129" name="Rectangle 9">
            <a:extLst>
              <a:ext uri="{FF2B5EF4-FFF2-40B4-BE49-F238E27FC236}">
                <a16:creationId xmlns:a16="http://schemas.microsoft.com/office/drawing/2014/main" id="{FA49849F-8E02-4B5D-81A0-8EFEE41AA013}"/>
              </a:ext>
            </a:extLst>
          </p:cNvPr>
          <p:cNvSpPr>
            <a:spLocks noChangeArrowheads="1"/>
          </p:cNvSpPr>
          <p:nvPr/>
        </p:nvSpPr>
        <p:spPr bwMode="auto">
          <a:xfrm>
            <a:off x="1649414" y="3447306"/>
            <a:ext cx="4657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                ↓ </a:t>
            </a:r>
          </a:p>
        </p:txBody>
      </p:sp>
      <p:sp>
        <p:nvSpPr>
          <p:cNvPr id="5130" name="Line 10">
            <a:extLst>
              <a:ext uri="{FF2B5EF4-FFF2-40B4-BE49-F238E27FC236}">
                <a16:creationId xmlns:a16="http://schemas.microsoft.com/office/drawing/2014/main" id="{92797DD0-D549-43EF-A7A3-3B7603C2C1F0}"/>
              </a:ext>
            </a:extLst>
          </p:cNvPr>
          <p:cNvSpPr>
            <a:spLocks noChangeShapeType="1"/>
          </p:cNvSpPr>
          <p:nvPr/>
        </p:nvSpPr>
        <p:spPr bwMode="auto">
          <a:xfrm flipH="1">
            <a:off x="3419872" y="1634681"/>
            <a:ext cx="0" cy="449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31" name="Rectangle 11">
            <a:extLst>
              <a:ext uri="{FF2B5EF4-FFF2-40B4-BE49-F238E27FC236}">
                <a16:creationId xmlns:a16="http://schemas.microsoft.com/office/drawing/2014/main" id="{30171E08-1368-4B4C-8893-573C67AD8BE0}"/>
              </a:ext>
            </a:extLst>
          </p:cNvPr>
          <p:cNvSpPr>
            <a:spLocks noChangeArrowheads="1"/>
          </p:cNvSpPr>
          <p:nvPr/>
        </p:nvSpPr>
        <p:spPr bwMode="auto">
          <a:xfrm>
            <a:off x="2536825" y="3825875"/>
            <a:ext cx="1676400" cy="955675"/>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房室交界</a:t>
            </a:r>
          </a:p>
          <a:p>
            <a:pPr eaLnBrk="1" hangingPunct="1"/>
            <a:r>
              <a:rPr lang="en-US" altLang="zh-CN" sz="2800" b="1" dirty="0">
                <a:latin typeface="微软雅黑" panose="020B0503020204020204" pitchFamily="34" charset="-122"/>
                <a:ea typeface="微软雅黑" panose="020B0503020204020204" pitchFamily="34" charset="-122"/>
              </a:rPr>
              <a:t>(0</a:t>
            </a:r>
            <a:r>
              <a:rPr lang="zh-CN" altLang="en-US" sz="2800" b="1" dirty="0">
                <a:latin typeface="微软雅黑" panose="020B0503020204020204" pitchFamily="34" charset="-122"/>
                <a:ea typeface="微软雅黑" panose="020B0503020204020204" pitchFamily="34" charset="-122"/>
              </a:rPr>
              <a:t>期</a:t>
            </a: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p>
        </p:txBody>
      </p:sp>
      <p:sp>
        <p:nvSpPr>
          <p:cNvPr id="5132" name="Rectangle 12">
            <a:extLst>
              <a:ext uri="{FF2B5EF4-FFF2-40B4-BE49-F238E27FC236}">
                <a16:creationId xmlns:a16="http://schemas.microsoft.com/office/drawing/2014/main" id="{D1D40A95-1DA9-4AC9-B088-56CBFECDC160}"/>
              </a:ext>
            </a:extLst>
          </p:cNvPr>
          <p:cNvSpPr>
            <a:spLocks noChangeArrowheads="1"/>
          </p:cNvSpPr>
          <p:nvPr/>
        </p:nvSpPr>
        <p:spPr bwMode="auto">
          <a:xfrm>
            <a:off x="4508500" y="3825875"/>
            <a:ext cx="2954655" cy="954107"/>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微软雅黑" panose="020B0503020204020204" pitchFamily="34" charset="-122"/>
                <a:ea typeface="微软雅黑" panose="020B0503020204020204" pitchFamily="34" charset="-122"/>
              </a:rPr>
              <a:t>心房肌、心室肌</a:t>
            </a:r>
          </a:p>
          <a:p>
            <a:pPr eaLnBrk="1" hangingPunct="1"/>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兴奋</a:t>
            </a:r>
            <a:r>
              <a:rPr lang="en-US" altLang="zh-CN" sz="2800" b="1">
                <a:latin typeface="微软雅黑" panose="020B0503020204020204" pitchFamily="34" charset="-122"/>
                <a:ea typeface="微软雅黑" panose="020B0503020204020204" pitchFamily="34" charset="-122"/>
              </a:rPr>
              <a:t>-</a:t>
            </a:r>
            <a:r>
              <a:rPr lang="zh-CN" altLang="en-US" sz="2800" b="1">
                <a:latin typeface="微软雅黑" panose="020B0503020204020204" pitchFamily="34" charset="-122"/>
                <a:ea typeface="微软雅黑" panose="020B0503020204020204" pitchFamily="34" charset="-122"/>
              </a:rPr>
              <a:t>收缩耦联</a:t>
            </a:r>
            <a:r>
              <a:rPr lang="zh-CN" altLang="en-US" sz="2800" b="1">
                <a:solidFill>
                  <a:srgbClr val="FF0000"/>
                </a:solidFill>
                <a:latin typeface="微软雅黑" panose="020B0503020204020204" pitchFamily="34" charset="-122"/>
                <a:ea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rPr>
              <a:t>)</a:t>
            </a:r>
          </a:p>
        </p:txBody>
      </p:sp>
      <p:sp>
        <p:nvSpPr>
          <p:cNvPr id="846861" name="Rectangle 13">
            <a:extLst>
              <a:ext uri="{FF2B5EF4-FFF2-40B4-BE49-F238E27FC236}">
                <a16:creationId xmlns:a16="http://schemas.microsoft.com/office/drawing/2014/main" id="{D12E0933-1A45-45DD-A5C8-AB4045991809}"/>
              </a:ext>
            </a:extLst>
          </p:cNvPr>
          <p:cNvSpPr>
            <a:spLocks noChangeArrowheads="1"/>
          </p:cNvSpPr>
          <p:nvPr/>
        </p:nvSpPr>
        <p:spPr bwMode="auto">
          <a:xfrm>
            <a:off x="6156325" y="908050"/>
            <a:ext cx="2808288" cy="1196975"/>
          </a:xfrm>
          <a:prstGeom prst="rect">
            <a:avLst/>
          </a:prstGeom>
          <a:noFill/>
          <a:ln w="9525">
            <a:solidFill>
              <a:srgbClr val="FF00FF"/>
            </a:solidFill>
            <a:miter lim="800000"/>
            <a:headEnd/>
            <a:tailEnd/>
          </a:ln>
          <a:effectLst/>
        </p:spPr>
        <p:txBody>
          <a:bodyPr>
            <a:spAutoFit/>
          </a:bodyPr>
          <a:lstStyle/>
          <a:p>
            <a:pPr eaLnBrk="1" hangingPunct="1">
              <a:defRPr/>
            </a:pPr>
            <a:r>
              <a:rPr lang="en-US" altLang="zh-CN" sz="2400" b="1" dirty="0">
                <a:latin typeface="+mj-lt"/>
              </a:rPr>
              <a:t>β</a:t>
            </a:r>
            <a:r>
              <a:rPr lang="en-US" altLang="zh-CN" sz="2400" b="1" baseline="-25000" dirty="0">
                <a:latin typeface="楷体_GB2312" pitchFamily="49" charset="-122"/>
              </a:rPr>
              <a:t>1</a:t>
            </a:r>
            <a:r>
              <a:rPr lang="zh-CN" altLang="en-US" sz="2400" b="1" dirty="0">
                <a:latin typeface="楷体_GB2312" pitchFamily="49" charset="-122"/>
              </a:rPr>
              <a:t>受体阻断剂有</a:t>
            </a:r>
            <a:r>
              <a:rPr lang="zh-CN" altLang="en-US" sz="2400" b="1" dirty="0">
                <a:solidFill>
                  <a:srgbClr val="FF0000"/>
                </a:solidFill>
                <a:latin typeface="楷体_GB2312" pitchFamily="49" charset="-122"/>
              </a:rPr>
              <a:t>普萘洛尔</a:t>
            </a:r>
            <a:r>
              <a:rPr lang="zh-CN" altLang="en-US" sz="2400" b="1" dirty="0">
                <a:latin typeface="楷体_GB2312" pitchFamily="49" charset="-122"/>
              </a:rPr>
              <a:t>、</a:t>
            </a:r>
            <a:r>
              <a:rPr lang="zh-CN" altLang="en-US" sz="2400" b="1" dirty="0">
                <a:solidFill>
                  <a:srgbClr val="FF0000"/>
                </a:solidFill>
                <a:latin typeface="楷体_GB2312" pitchFamily="49" charset="-122"/>
              </a:rPr>
              <a:t>阿替洛尔、美托洛尔</a:t>
            </a:r>
            <a:endParaRPr lang="zh-CN" altLang="en-US" sz="2400" b="1" dirty="0">
              <a:latin typeface="楷体_GB2312" pitchFamily="49" charset="-122"/>
            </a:endParaRPr>
          </a:p>
        </p:txBody>
      </p:sp>
      <p:sp>
        <p:nvSpPr>
          <p:cNvPr id="5134" name="Line 14">
            <a:extLst>
              <a:ext uri="{FF2B5EF4-FFF2-40B4-BE49-F238E27FC236}">
                <a16:creationId xmlns:a16="http://schemas.microsoft.com/office/drawing/2014/main" id="{E70A1677-09BD-479B-BD51-408BEBAD1CA5}"/>
              </a:ext>
            </a:extLst>
          </p:cNvPr>
          <p:cNvSpPr>
            <a:spLocks noChangeShapeType="1"/>
          </p:cNvSpPr>
          <p:nvPr/>
        </p:nvSpPr>
        <p:spPr bwMode="auto">
          <a:xfrm flipH="1">
            <a:off x="5581650" y="1738313"/>
            <a:ext cx="503238" cy="2333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Rectangle 2">
            <a:extLst>
              <a:ext uri="{FF2B5EF4-FFF2-40B4-BE49-F238E27FC236}">
                <a16:creationId xmlns:a16="http://schemas.microsoft.com/office/drawing/2014/main" id="{D08F1FA2-57F5-9377-147B-8131ED63E3EC}"/>
              </a:ext>
            </a:extLst>
          </p:cNvPr>
          <p:cNvSpPr txBox="1">
            <a:spLocks noChangeArrowheads="1"/>
          </p:cNvSpPr>
          <p:nvPr/>
        </p:nvSpPr>
        <p:spPr bwMode="auto">
          <a:xfrm>
            <a:off x="1344611" y="210457"/>
            <a:ext cx="6735359" cy="563799"/>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a:lstStyle>
          <a:p>
            <a:pPr eaLnBrk="1" hangingPunct="1">
              <a:buFontTx/>
              <a:buNone/>
              <a:defRPr/>
            </a:pPr>
            <a:r>
              <a:rPr lang="zh-CN" altLang="en-US" kern="0" dirty="0">
                <a:solidFill>
                  <a:srgbClr val="FF0000"/>
                </a:solidFill>
                <a:latin typeface="楷体_GB2312" pitchFamily="49" charset="-122"/>
                <a:ea typeface="楷体_GB2312" pitchFamily="49" charset="-122"/>
                <a:sym typeface="ZapfDingbats" pitchFamily="82" charset="2"/>
              </a:rPr>
              <a:t>心交感神经</a:t>
            </a:r>
            <a:r>
              <a:rPr lang="en-US" altLang="zh-CN" kern="0" dirty="0">
                <a:effectLst>
                  <a:outerShdw blurRad="38100" dist="38100" dir="2700000" algn="tl">
                    <a:srgbClr val="FFFFFF"/>
                  </a:outerShdw>
                </a:effectLst>
                <a:latin typeface="楷体_GB2312" pitchFamily="49" charset="-122"/>
                <a:ea typeface="楷体_GB2312" pitchFamily="49" charset="-122"/>
                <a:sym typeface="ZapfDingbats" pitchFamily="82" charset="2"/>
              </a:rPr>
              <a:t>(+)</a:t>
            </a:r>
          </a:p>
        </p:txBody>
      </p:sp>
      <p:sp>
        <p:nvSpPr>
          <p:cNvPr id="3" name="Rectangle 8">
            <a:extLst>
              <a:ext uri="{FF2B5EF4-FFF2-40B4-BE49-F238E27FC236}">
                <a16:creationId xmlns:a16="http://schemas.microsoft.com/office/drawing/2014/main" id="{C524FFB7-C04E-6E0E-F1C7-DDE80745C752}"/>
              </a:ext>
            </a:extLst>
          </p:cNvPr>
          <p:cNvSpPr>
            <a:spLocks noChangeArrowheads="1"/>
          </p:cNvSpPr>
          <p:nvPr/>
        </p:nvSpPr>
        <p:spPr bwMode="auto">
          <a:xfrm>
            <a:off x="3615920" y="5970494"/>
            <a:ext cx="4464050" cy="528637"/>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dirty="0"/>
              <a:t>“</a:t>
            </a:r>
            <a:r>
              <a:rPr lang="en-US" altLang="zh-CN" sz="2800" b="1" dirty="0">
                <a:latin typeface="楷体_GB2312" pitchFamily="49" charset="-122"/>
              </a:rPr>
              <a:t> </a:t>
            </a:r>
            <a:r>
              <a:rPr lang="zh-CN" altLang="en-US" sz="2800" b="1" dirty="0">
                <a:latin typeface="楷体_GB2312" pitchFamily="49" charset="-122"/>
              </a:rPr>
              <a:t>称为</a:t>
            </a:r>
            <a:r>
              <a:rPr lang="zh-CN" altLang="en-US" sz="2800" b="1" dirty="0">
                <a:solidFill>
                  <a:srgbClr val="C00000"/>
                </a:solidFill>
                <a:latin typeface="楷体_GB2312" pitchFamily="49" charset="-122"/>
              </a:rPr>
              <a:t>交感正性</a:t>
            </a:r>
            <a:r>
              <a:rPr lang="zh-CN" altLang="en-US" sz="2800" b="1" dirty="0">
                <a:latin typeface="楷体_GB2312" pitchFamily="49" charset="-122"/>
              </a:rPr>
              <a:t>作用</a:t>
            </a:r>
            <a:r>
              <a:rPr lang="zh-CN" altLang="en-US" sz="2800" b="1" dirty="0"/>
              <a:t>”</a:t>
            </a:r>
            <a:endParaRPr lang="zh-CN" altLang="en-US" sz="2800" b="1" dirty="0">
              <a:latin typeface="楷体_GB2312" pitchFamily="49" charset="-122"/>
            </a:endParaRPr>
          </a:p>
        </p:txBody>
      </p:sp>
      <p:sp>
        <p:nvSpPr>
          <p:cNvPr id="4" name="Line 10">
            <a:extLst>
              <a:ext uri="{FF2B5EF4-FFF2-40B4-BE49-F238E27FC236}">
                <a16:creationId xmlns:a16="http://schemas.microsoft.com/office/drawing/2014/main" id="{83E978EC-8E43-8102-D0AE-1B28BF079B45}"/>
              </a:ext>
            </a:extLst>
          </p:cNvPr>
          <p:cNvSpPr>
            <a:spLocks noChangeShapeType="1"/>
          </p:cNvSpPr>
          <p:nvPr/>
        </p:nvSpPr>
        <p:spPr bwMode="auto">
          <a:xfrm flipH="1">
            <a:off x="2915816" y="683418"/>
            <a:ext cx="0" cy="449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文本框 5">
            <a:extLst>
              <a:ext uri="{FF2B5EF4-FFF2-40B4-BE49-F238E27FC236}">
                <a16:creationId xmlns:a16="http://schemas.microsoft.com/office/drawing/2014/main" id="{AB27AF8F-A9BE-75E1-BB5D-E1B1F1D60ABA}"/>
              </a:ext>
            </a:extLst>
          </p:cNvPr>
          <p:cNvSpPr txBox="1"/>
          <p:nvPr/>
        </p:nvSpPr>
        <p:spPr>
          <a:xfrm>
            <a:off x="2915816" y="700760"/>
            <a:ext cx="4594860" cy="400110"/>
          </a:xfrm>
          <a:prstGeom prst="rect">
            <a:avLst/>
          </a:prstGeom>
          <a:noFill/>
        </p:spPr>
        <p:txBody>
          <a:bodyPr wrap="square">
            <a:spAutoFit/>
          </a:bodyPr>
          <a:lstStyle/>
          <a:p>
            <a:r>
              <a:rPr lang="zh-CN" altLang="en-US" sz="2000" b="1" kern="0" dirty="0">
                <a:effectLst>
                  <a:outerShdw blurRad="38100" dist="38100" dir="2700000" algn="tl">
                    <a:srgbClr val="FFFFFF"/>
                  </a:outerShdw>
                </a:effectLst>
                <a:latin typeface="楷体_GB2312" pitchFamily="49" charset="-122"/>
                <a:ea typeface="楷体_GB2312" pitchFamily="49" charset="-122"/>
                <a:sym typeface="ZapfDingbats" pitchFamily="82" charset="2"/>
              </a:rPr>
              <a:t>节后纤维</a:t>
            </a:r>
            <a:endParaRPr lang="zh-CN" altLang="en-US" sz="2000" b="1" dirty="0"/>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B45FC8D-9293-4FC5-B3C0-FF150C37DB52}"/>
              </a:ext>
            </a:extLst>
          </p:cNvPr>
          <p:cNvSpPr>
            <a:spLocks noGrp="1" noChangeArrowheads="1"/>
          </p:cNvSpPr>
          <p:nvPr>
            <p:ph type="title"/>
          </p:nvPr>
        </p:nvSpPr>
        <p:spPr bwMode="auto">
          <a:xfrm>
            <a:off x="323850" y="476250"/>
            <a:ext cx="3725863" cy="936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CN" altLang="en-US" sz="2800" b="1">
                <a:solidFill>
                  <a:srgbClr val="0000CC"/>
                </a:solidFill>
                <a:latin typeface="黑体" panose="02010609060101010101" pitchFamily="49" charset="-122"/>
                <a:ea typeface="黑体" panose="02010609060101010101" pitchFamily="49" charset="-122"/>
              </a:rPr>
              <a:t>（</a:t>
            </a:r>
            <a:r>
              <a:rPr lang="en-US" altLang="zh-CN" sz="2800" b="1">
                <a:solidFill>
                  <a:srgbClr val="0000CC"/>
                </a:solidFill>
                <a:latin typeface="黑体" panose="02010609060101010101" pitchFamily="49" charset="-122"/>
                <a:ea typeface="黑体" panose="02010609060101010101" pitchFamily="49" charset="-122"/>
              </a:rPr>
              <a:t>2</a:t>
            </a:r>
            <a:r>
              <a:rPr lang="zh-CN" altLang="en-US" sz="2800" b="1">
                <a:solidFill>
                  <a:srgbClr val="0000CC"/>
                </a:solidFill>
                <a:latin typeface="黑体" panose="02010609060101010101" pitchFamily="49" charset="-122"/>
                <a:ea typeface="黑体" panose="02010609060101010101" pitchFamily="49" charset="-122"/>
              </a:rPr>
              <a:t>）心迷走神经</a:t>
            </a:r>
          </a:p>
        </p:txBody>
      </p:sp>
      <p:sp>
        <p:nvSpPr>
          <p:cNvPr id="6147" name="Rectangle 3">
            <a:extLst>
              <a:ext uri="{FF2B5EF4-FFF2-40B4-BE49-F238E27FC236}">
                <a16:creationId xmlns:a16="http://schemas.microsoft.com/office/drawing/2014/main" id="{96F65C83-7312-4DB9-AC59-1B4C81339B67}"/>
              </a:ext>
            </a:extLst>
          </p:cNvPr>
          <p:cNvSpPr>
            <a:spLocks noGrp="1" noChangeArrowheads="1"/>
          </p:cNvSpPr>
          <p:nvPr>
            <p:ph type="body" idx="1"/>
          </p:nvPr>
        </p:nvSpPr>
        <p:spPr bwMode="auto">
          <a:xfrm>
            <a:off x="900113" y="1341438"/>
            <a:ext cx="2808287"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zh-CN" sz="2800" b="1">
                <a:solidFill>
                  <a:srgbClr val="CC3300"/>
                </a:solidFill>
                <a:latin typeface="楷体_GB2312" pitchFamily="49" charset="-122"/>
                <a:ea typeface="楷体_GB2312" pitchFamily="49" charset="-122"/>
              </a:rPr>
              <a:t>1</a:t>
            </a:r>
            <a:r>
              <a:rPr lang="zh-CN" altLang="en-US" sz="2800" b="1">
                <a:solidFill>
                  <a:srgbClr val="CC3300"/>
                </a:solidFill>
                <a:latin typeface="楷体_GB2312" pitchFamily="49" charset="-122"/>
                <a:ea typeface="楷体_GB2312" pitchFamily="49" charset="-122"/>
              </a:rPr>
              <a:t>）起源与分布</a:t>
            </a:r>
            <a:r>
              <a:rPr lang="zh-CN" altLang="en-US" sz="2800">
                <a:solidFill>
                  <a:srgbClr val="CC3300"/>
                </a:solidFill>
                <a:latin typeface="楷体_GB2312" pitchFamily="49" charset="-122"/>
                <a:ea typeface="楷体_GB2312" pitchFamily="49" charset="-122"/>
              </a:rPr>
              <a:t> </a:t>
            </a:r>
          </a:p>
        </p:txBody>
      </p:sp>
      <p:sp>
        <p:nvSpPr>
          <p:cNvPr id="6148" name="Rectangle 4">
            <a:extLst>
              <a:ext uri="{FF2B5EF4-FFF2-40B4-BE49-F238E27FC236}">
                <a16:creationId xmlns:a16="http://schemas.microsoft.com/office/drawing/2014/main" id="{57B42293-9DEE-4755-965E-E515D1F41015}"/>
              </a:ext>
            </a:extLst>
          </p:cNvPr>
          <p:cNvSpPr>
            <a:spLocks noChangeArrowheads="1"/>
          </p:cNvSpPr>
          <p:nvPr/>
        </p:nvSpPr>
        <p:spPr bwMode="auto">
          <a:xfrm>
            <a:off x="395288" y="4437063"/>
            <a:ext cx="16557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心内换元</a:t>
            </a:r>
          </a:p>
        </p:txBody>
      </p:sp>
      <p:sp>
        <p:nvSpPr>
          <p:cNvPr id="847877" name="Rectangle 5">
            <a:extLst>
              <a:ext uri="{FF2B5EF4-FFF2-40B4-BE49-F238E27FC236}">
                <a16:creationId xmlns:a16="http://schemas.microsoft.com/office/drawing/2014/main" id="{3AF4B131-51B1-4E35-884E-5172268D61D0}"/>
              </a:ext>
            </a:extLst>
          </p:cNvPr>
          <p:cNvSpPr>
            <a:spLocks noChangeArrowheads="1"/>
          </p:cNvSpPr>
          <p:nvPr/>
        </p:nvSpPr>
        <p:spPr bwMode="auto">
          <a:xfrm>
            <a:off x="3545681" y="2398711"/>
            <a:ext cx="2052637" cy="519113"/>
          </a:xfrm>
          <a:prstGeom prst="rect">
            <a:avLst/>
          </a:prstGeom>
          <a:noFill/>
          <a:ln w="9525">
            <a:noFill/>
            <a:miter lim="800000"/>
            <a:headEnd/>
            <a:tailEnd/>
          </a:ln>
          <a:effectLst/>
        </p:spPr>
        <p:txBody>
          <a:bodyPr>
            <a:spAutoFit/>
          </a:bodyPr>
          <a:lstStyle/>
          <a:p>
            <a:pPr algn="ctr" eaLnBrk="1" hangingPunct="1">
              <a:defRPr/>
            </a:pP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节前纤维 </a:t>
            </a:r>
            <a:endParaRPr lang="zh-CN" altLang="en-US" sz="2800" b="1" dirty="0">
              <a:solidFill>
                <a:srgbClr val="FFFF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ZapfDingbats" pitchFamily="82" charset="2"/>
            </a:endParaRPr>
          </a:p>
        </p:txBody>
      </p:sp>
      <p:sp>
        <p:nvSpPr>
          <p:cNvPr id="847878" name="Rectangle 6">
            <a:extLst>
              <a:ext uri="{FF2B5EF4-FFF2-40B4-BE49-F238E27FC236}">
                <a16:creationId xmlns:a16="http://schemas.microsoft.com/office/drawing/2014/main" id="{3625B472-3C58-490B-8B1D-05AF720031BE}"/>
              </a:ext>
            </a:extLst>
          </p:cNvPr>
          <p:cNvSpPr>
            <a:spLocks noChangeArrowheads="1"/>
          </p:cNvSpPr>
          <p:nvPr/>
        </p:nvSpPr>
        <p:spPr bwMode="auto">
          <a:xfrm>
            <a:off x="2040566" y="4393406"/>
            <a:ext cx="2016125" cy="519113"/>
          </a:xfrm>
          <a:prstGeom prst="rect">
            <a:avLst/>
          </a:prstGeom>
          <a:noFill/>
          <a:ln w="9525">
            <a:noFill/>
            <a:miter lim="800000"/>
            <a:headEnd/>
            <a:tailEnd/>
          </a:ln>
          <a:effectLst/>
        </p:spPr>
        <p:txBody>
          <a:bodyPr>
            <a:spAutoFit/>
          </a:bodyPr>
          <a:lstStyle/>
          <a:p>
            <a:pPr eaLnBrk="1" hangingPunct="1">
              <a:defRPr/>
            </a:pPr>
            <a:r>
              <a:rPr lang="en-US" altLang="zh-CN" sz="2800" b="1" dirty="0">
                <a:latin typeface="微软雅黑" panose="020B0503020204020204" pitchFamily="34" charset="-122"/>
                <a:ea typeface="微软雅黑" panose="020B0503020204020204" pitchFamily="34" charset="-122"/>
                <a:sym typeface="ZapfDingbats" pitchFamily="82" charset="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节后纤维</a:t>
            </a:r>
          </a:p>
        </p:txBody>
      </p:sp>
      <p:sp>
        <p:nvSpPr>
          <p:cNvPr id="6151" name="AutoShape 7">
            <a:extLst>
              <a:ext uri="{FF2B5EF4-FFF2-40B4-BE49-F238E27FC236}">
                <a16:creationId xmlns:a16="http://schemas.microsoft.com/office/drawing/2014/main" id="{C97EFB95-2701-44A7-A009-D9F835993489}"/>
              </a:ext>
            </a:extLst>
          </p:cNvPr>
          <p:cNvSpPr>
            <a:spLocks/>
          </p:cNvSpPr>
          <p:nvPr/>
        </p:nvSpPr>
        <p:spPr bwMode="auto">
          <a:xfrm>
            <a:off x="3358006" y="2202656"/>
            <a:ext cx="220663" cy="838200"/>
          </a:xfrm>
          <a:prstGeom prst="rightBrace">
            <a:avLst>
              <a:gd name="adj1" fmla="val 31655"/>
              <a:gd name="adj2" fmla="val 50000"/>
            </a:avLst>
          </a:prstGeom>
          <a:noFill/>
          <a:ln w="38100">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nvGrpSpPr>
          <p:cNvPr id="6152" name="Group 8">
            <a:extLst>
              <a:ext uri="{FF2B5EF4-FFF2-40B4-BE49-F238E27FC236}">
                <a16:creationId xmlns:a16="http://schemas.microsoft.com/office/drawing/2014/main" id="{9B455A3F-A698-4B9F-9B45-B6A0C9F6A800}"/>
              </a:ext>
            </a:extLst>
          </p:cNvPr>
          <p:cNvGrpSpPr>
            <a:grpSpLocks/>
          </p:cNvGrpSpPr>
          <p:nvPr/>
        </p:nvGrpSpPr>
        <p:grpSpPr bwMode="auto">
          <a:xfrm>
            <a:off x="3995738" y="3644901"/>
            <a:ext cx="3551237" cy="2471738"/>
            <a:chOff x="2160" y="2352"/>
            <a:chExt cx="3072" cy="1557"/>
          </a:xfrm>
        </p:grpSpPr>
        <p:sp>
          <p:nvSpPr>
            <p:cNvPr id="6158" name="Line 9">
              <a:extLst>
                <a:ext uri="{FF2B5EF4-FFF2-40B4-BE49-F238E27FC236}">
                  <a16:creationId xmlns:a16="http://schemas.microsoft.com/office/drawing/2014/main" id="{D0C4DB2A-B644-49F6-B146-AD6AF997C36A}"/>
                </a:ext>
              </a:extLst>
            </p:cNvPr>
            <p:cNvSpPr>
              <a:spLocks noChangeShapeType="1"/>
            </p:cNvSpPr>
            <p:nvPr/>
          </p:nvSpPr>
          <p:spPr bwMode="auto">
            <a:xfrm>
              <a:off x="2160" y="3024"/>
              <a:ext cx="576"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59" name="AutoShape 10">
              <a:extLst>
                <a:ext uri="{FF2B5EF4-FFF2-40B4-BE49-F238E27FC236}">
                  <a16:creationId xmlns:a16="http://schemas.microsoft.com/office/drawing/2014/main" id="{0862FB4F-2C33-4B24-94E6-2BE660B84118}"/>
                </a:ext>
              </a:extLst>
            </p:cNvPr>
            <p:cNvSpPr>
              <a:spLocks/>
            </p:cNvSpPr>
            <p:nvPr/>
          </p:nvSpPr>
          <p:spPr bwMode="auto">
            <a:xfrm>
              <a:off x="2784" y="2352"/>
              <a:ext cx="192" cy="1344"/>
            </a:xfrm>
            <a:prstGeom prst="leftBrace">
              <a:avLst>
                <a:gd name="adj1" fmla="val 58333"/>
                <a:gd name="adj2" fmla="val 50000"/>
              </a:avLst>
            </a:prstGeom>
            <a:noFill/>
            <a:ln w="38100">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6160" name="Text Box 11">
              <a:extLst>
                <a:ext uri="{FF2B5EF4-FFF2-40B4-BE49-F238E27FC236}">
                  <a16:creationId xmlns:a16="http://schemas.microsoft.com/office/drawing/2014/main" id="{04C2CC67-C51D-47BB-A9B0-4ECA475ED1B4}"/>
                </a:ext>
              </a:extLst>
            </p:cNvPr>
            <p:cNvSpPr txBox="1">
              <a:spLocks noChangeArrowheads="1"/>
            </p:cNvSpPr>
            <p:nvPr/>
          </p:nvSpPr>
          <p:spPr bwMode="auto">
            <a:xfrm>
              <a:off x="3022" y="2352"/>
              <a:ext cx="2210" cy="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70000"/>
                </a:lnSpc>
                <a:spcBef>
                  <a:spcPct val="50000"/>
                </a:spcBef>
              </a:pPr>
              <a:r>
                <a:rPr lang="zh-CN" altLang="en-US" sz="2800" b="1" dirty="0">
                  <a:latin typeface="楷体_GB2312" pitchFamily="49" charset="-122"/>
                </a:rPr>
                <a:t>窦房结   </a:t>
              </a:r>
              <a:r>
                <a:rPr lang="en-US" altLang="zh-CN" sz="2800" b="1" dirty="0">
                  <a:solidFill>
                    <a:srgbClr val="FF00FF"/>
                  </a:solidFill>
                  <a:latin typeface="宋体" panose="02010600030101010101" pitchFamily="2" charset="-122"/>
                </a:rPr>
                <a:t>—</a:t>
              </a:r>
              <a:r>
                <a:rPr lang="zh-CN" altLang="en-US" sz="2800" b="1" dirty="0">
                  <a:solidFill>
                    <a:srgbClr val="FF00FF"/>
                  </a:solidFill>
                  <a:latin typeface="楷体_GB2312" pitchFamily="49" charset="-122"/>
                </a:rPr>
                <a:t>右</a:t>
              </a:r>
            </a:p>
            <a:p>
              <a:pPr eaLnBrk="1" hangingPunct="1">
                <a:lnSpc>
                  <a:spcPct val="70000"/>
                </a:lnSpc>
                <a:spcBef>
                  <a:spcPct val="50000"/>
                </a:spcBef>
              </a:pPr>
              <a:r>
                <a:rPr lang="zh-CN" altLang="en-US" sz="2800" b="1" dirty="0">
                  <a:latin typeface="楷体_GB2312" pitchFamily="49" charset="-122"/>
                </a:rPr>
                <a:t>房室交界 </a:t>
              </a:r>
              <a:r>
                <a:rPr lang="en-US" altLang="zh-CN" sz="2800" b="1" dirty="0">
                  <a:solidFill>
                    <a:srgbClr val="FF00FF"/>
                  </a:solidFill>
                  <a:latin typeface="宋体" panose="02010600030101010101" pitchFamily="2" charset="-122"/>
                </a:rPr>
                <a:t>—</a:t>
              </a:r>
              <a:r>
                <a:rPr lang="zh-CN" altLang="en-US" sz="2800" b="1" dirty="0">
                  <a:solidFill>
                    <a:srgbClr val="FF00FF"/>
                  </a:solidFill>
                  <a:latin typeface="楷体_GB2312" pitchFamily="49" charset="-122"/>
                </a:rPr>
                <a:t>左</a:t>
              </a:r>
            </a:p>
            <a:p>
              <a:pPr eaLnBrk="1" hangingPunct="1">
                <a:lnSpc>
                  <a:spcPct val="70000"/>
                </a:lnSpc>
                <a:spcBef>
                  <a:spcPct val="50000"/>
                </a:spcBef>
              </a:pPr>
              <a:r>
                <a:rPr lang="zh-CN" altLang="en-US" sz="2800" b="1" dirty="0">
                  <a:latin typeface="楷体_GB2312" pitchFamily="49" charset="-122"/>
                </a:rPr>
                <a:t>房室束</a:t>
              </a:r>
            </a:p>
            <a:p>
              <a:pPr eaLnBrk="1" hangingPunct="1">
                <a:lnSpc>
                  <a:spcPct val="70000"/>
                </a:lnSpc>
                <a:spcBef>
                  <a:spcPct val="50000"/>
                </a:spcBef>
              </a:pPr>
              <a:r>
                <a:rPr lang="zh-CN" altLang="en-US" sz="2800" b="1" dirty="0">
                  <a:latin typeface="楷体_GB2312" pitchFamily="49" charset="-122"/>
                </a:rPr>
                <a:t>心房肌</a:t>
              </a:r>
              <a:endParaRPr lang="en-US" altLang="zh-CN" sz="2800" b="1" dirty="0">
                <a:latin typeface="楷体_GB2312" pitchFamily="49" charset="-122"/>
              </a:endParaRPr>
            </a:p>
            <a:p>
              <a:pPr eaLnBrk="1" hangingPunct="1">
                <a:lnSpc>
                  <a:spcPct val="70000"/>
                </a:lnSpc>
                <a:spcBef>
                  <a:spcPct val="50000"/>
                </a:spcBef>
              </a:pPr>
              <a:r>
                <a:rPr lang="zh-CN" altLang="en-US" sz="2800" b="1" dirty="0">
                  <a:latin typeface="楷体_GB2312" pitchFamily="49" charset="-122"/>
                </a:rPr>
                <a:t>心室肌（</a:t>
              </a:r>
              <a:r>
                <a:rPr lang="zh-CN" altLang="en-US" sz="2800" b="1" dirty="0">
                  <a:solidFill>
                    <a:srgbClr val="C00000"/>
                  </a:solidFill>
                  <a:latin typeface="楷体_GB2312" pitchFamily="49" charset="-122"/>
                </a:rPr>
                <a:t>较少</a:t>
              </a:r>
              <a:r>
                <a:rPr lang="zh-CN" altLang="en-US" sz="2800" b="1" dirty="0">
                  <a:latin typeface="楷体_GB2312" pitchFamily="49" charset="-122"/>
                </a:rPr>
                <a:t>）</a:t>
              </a:r>
              <a:endParaRPr lang="zh-CN" altLang="en-US" sz="2800" dirty="0">
                <a:latin typeface="楷体_GB2312" pitchFamily="49" charset="-122"/>
              </a:endParaRPr>
            </a:p>
          </p:txBody>
        </p:sp>
      </p:grpSp>
      <p:grpSp>
        <p:nvGrpSpPr>
          <p:cNvPr id="6153" name="Group 12">
            <a:extLst>
              <a:ext uri="{FF2B5EF4-FFF2-40B4-BE49-F238E27FC236}">
                <a16:creationId xmlns:a16="http://schemas.microsoft.com/office/drawing/2014/main" id="{56DC8100-79C7-4F3E-A979-C1132546C796}"/>
              </a:ext>
            </a:extLst>
          </p:cNvPr>
          <p:cNvGrpSpPr>
            <a:grpSpLocks/>
          </p:cNvGrpSpPr>
          <p:nvPr/>
        </p:nvGrpSpPr>
        <p:grpSpPr bwMode="auto">
          <a:xfrm>
            <a:off x="0" y="2227263"/>
            <a:ext cx="3567550" cy="860425"/>
            <a:chOff x="288" y="1691"/>
            <a:chExt cx="2619" cy="542"/>
          </a:xfrm>
        </p:grpSpPr>
        <p:sp>
          <p:nvSpPr>
            <p:cNvPr id="6156" name="Text Box 13">
              <a:extLst>
                <a:ext uri="{FF2B5EF4-FFF2-40B4-BE49-F238E27FC236}">
                  <a16:creationId xmlns:a16="http://schemas.microsoft.com/office/drawing/2014/main" id="{4FEF3CD6-347F-413C-9025-CD0AFB4F618E}"/>
                </a:ext>
              </a:extLst>
            </p:cNvPr>
            <p:cNvSpPr txBox="1">
              <a:spLocks noChangeArrowheads="1"/>
            </p:cNvSpPr>
            <p:nvPr/>
          </p:nvSpPr>
          <p:spPr bwMode="auto">
            <a:xfrm>
              <a:off x="1086" y="1691"/>
              <a:ext cx="1821"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90000"/>
                </a:lnSpc>
                <a:spcBef>
                  <a:spcPct val="20000"/>
                </a:spcBef>
                <a:buClr>
                  <a:schemeClr val="accent2"/>
                </a:buClr>
                <a:buSzPct val="80000"/>
                <a:buFont typeface="Wingdings" panose="05000000000000000000" pitchFamily="2" charset="2"/>
                <a:buNone/>
              </a:pPr>
              <a:r>
                <a:rPr lang="zh-CN" altLang="en-US" sz="2800" b="1" dirty="0">
                  <a:latin typeface="微软雅黑" panose="020B0503020204020204" pitchFamily="34" charset="-122"/>
                  <a:ea typeface="微软雅黑" panose="020B0503020204020204" pitchFamily="34" charset="-122"/>
                </a:rPr>
                <a:t>迷走神经背核和疑核</a:t>
              </a:r>
            </a:p>
          </p:txBody>
        </p:sp>
        <p:sp>
          <p:nvSpPr>
            <p:cNvPr id="6157" name="Text Box 14">
              <a:extLst>
                <a:ext uri="{FF2B5EF4-FFF2-40B4-BE49-F238E27FC236}">
                  <a16:creationId xmlns:a16="http://schemas.microsoft.com/office/drawing/2014/main" id="{8FF3D7B6-3D90-487A-BEFE-2C0F67F6DC6F}"/>
                </a:ext>
              </a:extLst>
            </p:cNvPr>
            <p:cNvSpPr txBox="1">
              <a:spLocks noChangeArrowheads="1"/>
            </p:cNvSpPr>
            <p:nvPr/>
          </p:nvSpPr>
          <p:spPr bwMode="auto">
            <a:xfrm>
              <a:off x="288" y="1776"/>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r" eaLnBrk="1" hangingPunct="1">
                <a:spcBef>
                  <a:spcPct val="50000"/>
                </a:spcBef>
              </a:pPr>
              <a:r>
                <a:rPr lang="zh-CN" altLang="en-US" sz="2800" b="1" dirty="0">
                  <a:latin typeface="微软雅黑" panose="020B0503020204020204" pitchFamily="34" charset="-122"/>
                  <a:ea typeface="微软雅黑" panose="020B0503020204020204" pitchFamily="34" charset="-122"/>
                </a:rPr>
                <a:t>延髓</a:t>
              </a:r>
            </a:p>
          </p:txBody>
        </p:sp>
      </p:grpSp>
      <p:pic>
        <p:nvPicPr>
          <p:cNvPr id="6154" name="Picture 15" descr="10002">
            <a:extLst>
              <a:ext uri="{FF2B5EF4-FFF2-40B4-BE49-F238E27FC236}">
                <a16:creationId xmlns:a16="http://schemas.microsoft.com/office/drawing/2014/main" id="{7589C3DC-EA38-4EC3-BDAE-B25C621DEB87}"/>
              </a:ext>
            </a:extLst>
          </p:cNvPr>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l="46422" r="24615" b="45561"/>
          <a:stretch>
            <a:fillRect/>
          </a:stretch>
        </p:blipFill>
        <p:spPr bwMode="auto">
          <a:xfrm>
            <a:off x="6356350" y="620713"/>
            <a:ext cx="1744663"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6" descr="10001">
            <a:extLst>
              <a:ext uri="{FF2B5EF4-FFF2-40B4-BE49-F238E27FC236}">
                <a16:creationId xmlns:a16="http://schemas.microsoft.com/office/drawing/2014/main" id="{044FFC3F-B8E1-4C46-9FFA-D690D888394B}"/>
              </a:ext>
            </a:extLst>
          </p:cNvPr>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l="9885" r="73175"/>
          <a:stretch>
            <a:fillRect/>
          </a:stretch>
        </p:blipFill>
        <p:spPr bwMode="auto">
          <a:xfrm>
            <a:off x="8113713" y="692150"/>
            <a:ext cx="779462"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7ADC927-D187-4B28-88E3-846EA4CE2E0E}"/>
              </a:ext>
            </a:extLst>
          </p:cNvPr>
          <p:cNvSpPr>
            <a:spLocks noChangeArrowheads="1"/>
          </p:cNvSpPr>
          <p:nvPr/>
        </p:nvSpPr>
        <p:spPr bwMode="auto">
          <a:xfrm>
            <a:off x="2339975" y="596900"/>
            <a:ext cx="3889375" cy="5286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zh-CN" altLang="en-US" sz="2800" b="1">
                <a:solidFill>
                  <a:srgbClr val="CC3300"/>
                </a:solidFill>
                <a:latin typeface="楷体_GB2312" pitchFamily="49" charset="-122"/>
              </a:rPr>
              <a:t>心脏迷走神经丛</a:t>
            </a:r>
            <a:r>
              <a:rPr lang="zh-CN" altLang="en-US" sz="2800" b="1">
                <a:latin typeface="楷体_GB2312" pitchFamily="49" charset="-122"/>
              </a:rPr>
              <a:t>（</a:t>
            </a:r>
            <a:r>
              <a:rPr lang="en-US" altLang="zh-CN" sz="2800" b="1">
                <a:solidFill>
                  <a:srgbClr val="FF0000"/>
                </a:solidFill>
                <a:latin typeface="楷体_GB2312" pitchFamily="49" charset="-122"/>
              </a:rPr>
              <a:t>Ach</a:t>
            </a:r>
            <a:r>
              <a:rPr lang="zh-CN" altLang="en-US" sz="2800" b="1">
                <a:latin typeface="楷体_GB2312" pitchFamily="49" charset="-122"/>
              </a:rPr>
              <a:t>）</a:t>
            </a:r>
            <a:endParaRPr lang="zh-CN" altLang="en-US" sz="2800" b="1">
              <a:solidFill>
                <a:srgbClr val="008000"/>
              </a:solidFill>
              <a:latin typeface="楷体_GB2312" pitchFamily="49" charset="-122"/>
            </a:endParaRPr>
          </a:p>
        </p:txBody>
      </p:sp>
      <p:sp>
        <p:nvSpPr>
          <p:cNvPr id="8195" name="Rectangle 3">
            <a:extLst>
              <a:ext uri="{FF2B5EF4-FFF2-40B4-BE49-F238E27FC236}">
                <a16:creationId xmlns:a16="http://schemas.microsoft.com/office/drawing/2014/main" id="{48DF27F6-A746-4234-A0EC-B14B4FE6E702}"/>
              </a:ext>
            </a:extLst>
          </p:cNvPr>
          <p:cNvSpPr>
            <a:spLocks noChangeArrowheads="1"/>
          </p:cNvSpPr>
          <p:nvPr/>
        </p:nvSpPr>
        <p:spPr bwMode="auto">
          <a:xfrm>
            <a:off x="2497138" y="1557338"/>
            <a:ext cx="3587750" cy="52863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楷体_GB2312" pitchFamily="49" charset="-122"/>
              </a:rPr>
              <a:t>心肌细胞膜（</a:t>
            </a:r>
            <a:r>
              <a:rPr lang="en-US" altLang="zh-CN" sz="2800" b="1">
                <a:solidFill>
                  <a:srgbClr val="FF0000"/>
                </a:solidFill>
                <a:latin typeface="楷体_GB2312" pitchFamily="49" charset="-122"/>
              </a:rPr>
              <a:t>M</a:t>
            </a:r>
            <a:r>
              <a:rPr lang="zh-CN" altLang="en-US" sz="2800" b="1">
                <a:solidFill>
                  <a:srgbClr val="FF0000"/>
                </a:solidFill>
                <a:latin typeface="楷体_GB2312" pitchFamily="49" charset="-122"/>
              </a:rPr>
              <a:t>受体</a:t>
            </a:r>
            <a:r>
              <a:rPr lang="zh-CN" altLang="en-US" sz="2800" b="1">
                <a:latin typeface="楷体_GB2312" pitchFamily="49" charset="-122"/>
              </a:rPr>
              <a:t>）</a:t>
            </a:r>
          </a:p>
        </p:txBody>
      </p:sp>
      <p:sp>
        <p:nvSpPr>
          <p:cNvPr id="8196" name="Rectangle 5">
            <a:extLst>
              <a:ext uri="{FF2B5EF4-FFF2-40B4-BE49-F238E27FC236}">
                <a16:creationId xmlns:a16="http://schemas.microsoft.com/office/drawing/2014/main" id="{7DDB0723-009D-48F5-A462-76DDD68F0AD8}"/>
              </a:ext>
            </a:extLst>
          </p:cNvPr>
          <p:cNvSpPr>
            <a:spLocks noChangeArrowheads="1"/>
          </p:cNvSpPr>
          <p:nvPr/>
        </p:nvSpPr>
        <p:spPr bwMode="auto">
          <a:xfrm>
            <a:off x="1928813" y="2636838"/>
            <a:ext cx="4659312" cy="52863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buClr>
                <a:schemeClr val="folHlink"/>
              </a:buClr>
              <a:buSzPct val="60000"/>
              <a:buFont typeface="Wingdings" panose="05000000000000000000" pitchFamily="2" charset="2"/>
              <a:buNone/>
            </a:pPr>
            <a:r>
              <a:rPr lang="en-US" altLang="zh-CN" sz="2800" b="1">
                <a:solidFill>
                  <a:srgbClr val="FF0000"/>
                </a:solidFill>
                <a:latin typeface="楷体_GB2312" pitchFamily="49" charset="-122"/>
              </a:rPr>
              <a:t>I</a:t>
            </a:r>
            <a:r>
              <a:rPr lang="en-US" altLang="zh-CN" sz="2800" b="1" baseline="-25000">
                <a:solidFill>
                  <a:srgbClr val="FF0000"/>
                </a:solidFill>
                <a:latin typeface="楷体_GB2312" pitchFamily="49" charset="-122"/>
              </a:rPr>
              <a:t>K</a:t>
            </a:r>
            <a:r>
              <a:rPr lang="zh-CN" altLang="en-US" sz="2800" b="1">
                <a:solidFill>
                  <a:srgbClr val="FF0000"/>
                </a:solidFill>
                <a:latin typeface="楷体_GB2312" pitchFamily="49" charset="-122"/>
              </a:rPr>
              <a:t>激活、 </a:t>
            </a:r>
            <a:r>
              <a:rPr lang="en-US" altLang="zh-CN" sz="2800" b="1">
                <a:solidFill>
                  <a:srgbClr val="FF0000"/>
                </a:solidFill>
                <a:latin typeface="楷体_GB2312" pitchFamily="49" charset="-122"/>
              </a:rPr>
              <a:t>I</a:t>
            </a:r>
            <a:r>
              <a:rPr lang="en-US" altLang="zh-CN" sz="2800" b="1" baseline="-25000">
                <a:solidFill>
                  <a:srgbClr val="FF0000"/>
                </a:solidFill>
                <a:latin typeface="楷体_GB2312" pitchFamily="49" charset="-122"/>
              </a:rPr>
              <a:t>Ca-L</a:t>
            </a:r>
            <a:r>
              <a:rPr lang="zh-CN" altLang="en-US" sz="2800" b="1">
                <a:solidFill>
                  <a:srgbClr val="FF0000"/>
                </a:solidFill>
                <a:latin typeface="楷体_GB2312" pitchFamily="49" charset="-122"/>
              </a:rPr>
              <a:t>抑制、</a:t>
            </a:r>
            <a:r>
              <a:rPr lang="en-US" altLang="zh-CN" sz="2800" b="1">
                <a:solidFill>
                  <a:srgbClr val="FF0000"/>
                </a:solidFill>
                <a:latin typeface="楷体_GB2312" pitchFamily="49" charset="-122"/>
              </a:rPr>
              <a:t>I</a:t>
            </a:r>
            <a:r>
              <a:rPr lang="en-US" altLang="zh-CN" sz="2800" b="1" baseline="-25000">
                <a:solidFill>
                  <a:srgbClr val="FF0000"/>
                </a:solidFill>
                <a:latin typeface="楷体_GB2312" pitchFamily="49" charset="-122"/>
              </a:rPr>
              <a:t>f</a:t>
            </a:r>
            <a:r>
              <a:rPr lang="zh-CN" altLang="en-US" sz="2800" b="1">
                <a:solidFill>
                  <a:srgbClr val="FF0000"/>
                </a:solidFill>
                <a:latin typeface="楷体_GB2312" pitchFamily="49" charset="-122"/>
              </a:rPr>
              <a:t>抑制</a:t>
            </a:r>
            <a:endParaRPr lang="zh-CN" altLang="en-US" sz="2800" b="1">
              <a:latin typeface="楷体_GB2312" pitchFamily="49" charset="-122"/>
            </a:endParaRPr>
          </a:p>
        </p:txBody>
      </p:sp>
      <p:sp>
        <p:nvSpPr>
          <p:cNvPr id="8197" name="Rectangle 6">
            <a:extLst>
              <a:ext uri="{FF2B5EF4-FFF2-40B4-BE49-F238E27FC236}">
                <a16:creationId xmlns:a16="http://schemas.microsoft.com/office/drawing/2014/main" id="{DE40EAA7-28A0-4DF4-B14A-52ECB7980ED5}"/>
              </a:ext>
            </a:extLst>
          </p:cNvPr>
          <p:cNvSpPr>
            <a:spLocks noChangeArrowheads="1"/>
          </p:cNvSpPr>
          <p:nvPr/>
        </p:nvSpPr>
        <p:spPr bwMode="auto">
          <a:xfrm>
            <a:off x="990600" y="5516563"/>
            <a:ext cx="7685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latin typeface="楷体_GB2312" pitchFamily="49" charset="-122"/>
              </a:rPr>
              <a:t>心率减慢       传导减慢    心缩力减弱</a:t>
            </a:r>
          </a:p>
        </p:txBody>
      </p:sp>
      <p:sp>
        <p:nvSpPr>
          <p:cNvPr id="8198" name="Rectangle 7">
            <a:extLst>
              <a:ext uri="{FF2B5EF4-FFF2-40B4-BE49-F238E27FC236}">
                <a16:creationId xmlns:a16="http://schemas.microsoft.com/office/drawing/2014/main" id="{53EF4824-F267-446E-83E7-88AF242A3A27}"/>
              </a:ext>
            </a:extLst>
          </p:cNvPr>
          <p:cNvSpPr>
            <a:spLocks noChangeArrowheads="1"/>
          </p:cNvSpPr>
          <p:nvPr/>
        </p:nvSpPr>
        <p:spPr bwMode="auto">
          <a:xfrm>
            <a:off x="1211263" y="3789363"/>
            <a:ext cx="1776412" cy="10414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2800" b="1">
                <a:latin typeface="楷体_GB2312" pitchFamily="49" charset="-122"/>
              </a:rPr>
              <a:t>窦房结</a:t>
            </a:r>
          </a:p>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(4</a:t>
            </a:r>
            <a:r>
              <a:rPr lang="zh-CN" altLang="en-US" sz="2800" b="1">
                <a:latin typeface="楷体_GB2312" pitchFamily="49" charset="-122"/>
              </a:rPr>
              <a:t>期</a:t>
            </a:r>
            <a:r>
              <a:rPr lang="zh-CN" altLang="en-US" sz="2800" b="1">
                <a:solidFill>
                  <a:srgbClr val="FF0000"/>
                </a:solidFill>
                <a:latin typeface="楷体_GB2312" pitchFamily="49" charset="-122"/>
              </a:rPr>
              <a:t>↓</a:t>
            </a:r>
            <a:r>
              <a:rPr lang="en-US" altLang="zh-CN" sz="2800" b="1">
                <a:latin typeface="楷体_GB2312" pitchFamily="49" charset="-122"/>
              </a:rPr>
              <a:t>)</a:t>
            </a:r>
          </a:p>
        </p:txBody>
      </p:sp>
      <p:sp>
        <p:nvSpPr>
          <p:cNvPr id="8199" name="Rectangle 8">
            <a:extLst>
              <a:ext uri="{FF2B5EF4-FFF2-40B4-BE49-F238E27FC236}">
                <a16:creationId xmlns:a16="http://schemas.microsoft.com/office/drawing/2014/main" id="{9E058A80-68EF-402C-81F3-8EB9CBC84306}"/>
              </a:ext>
            </a:extLst>
          </p:cNvPr>
          <p:cNvSpPr>
            <a:spLocks noChangeArrowheads="1"/>
          </p:cNvSpPr>
          <p:nvPr/>
        </p:nvSpPr>
        <p:spPr bwMode="auto">
          <a:xfrm>
            <a:off x="3200400" y="3789363"/>
            <a:ext cx="1947863" cy="10414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a:t>
            </a:r>
            <a:r>
              <a:rPr lang="zh-CN" altLang="en-US" sz="2800" b="1">
                <a:latin typeface="楷体_GB2312" pitchFamily="49" charset="-122"/>
              </a:rPr>
              <a:t>房室交界</a:t>
            </a:r>
          </a:p>
          <a:p>
            <a:pPr eaLnBrk="1" hangingPunct="1">
              <a:spcBef>
                <a:spcPct val="20000"/>
              </a:spcBef>
              <a:buClr>
                <a:schemeClr val="folHlink"/>
              </a:buClr>
              <a:buSzPct val="60000"/>
              <a:buFont typeface="Wingdings" panose="05000000000000000000" pitchFamily="2" charset="2"/>
              <a:buNone/>
            </a:pPr>
            <a:r>
              <a:rPr lang="zh-CN" altLang="en-US" sz="2800" b="1">
                <a:latin typeface="楷体_GB2312" pitchFamily="49" charset="-122"/>
              </a:rPr>
              <a:t> </a:t>
            </a:r>
            <a:r>
              <a:rPr lang="en-US" altLang="zh-CN" sz="2800" b="1">
                <a:latin typeface="楷体_GB2312" pitchFamily="49" charset="-122"/>
              </a:rPr>
              <a:t>(0</a:t>
            </a:r>
            <a:r>
              <a:rPr lang="zh-CN" altLang="en-US" sz="2800" b="1">
                <a:latin typeface="楷体_GB2312" pitchFamily="49" charset="-122"/>
              </a:rPr>
              <a:t>期</a:t>
            </a:r>
            <a:r>
              <a:rPr lang="zh-CN" altLang="en-US" sz="2800" b="1">
                <a:solidFill>
                  <a:srgbClr val="FF0000"/>
                </a:solidFill>
                <a:latin typeface="楷体_GB2312" pitchFamily="49" charset="-122"/>
              </a:rPr>
              <a:t>↓</a:t>
            </a:r>
            <a:r>
              <a:rPr lang="en-US" altLang="zh-CN" sz="2800" b="1">
                <a:latin typeface="楷体_GB2312" pitchFamily="49" charset="-122"/>
              </a:rPr>
              <a:t>)         </a:t>
            </a:r>
            <a:endParaRPr lang="en-US" altLang="zh-CN" sz="2800" b="1">
              <a:solidFill>
                <a:srgbClr val="FF0000"/>
              </a:solidFill>
              <a:latin typeface="楷体_GB2312" pitchFamily="49" charset="-122"/>
            </a:endParaRPr>
          </a:p>
        </p:txBody>
      </p:sp>
      <p:sp>
        <p:nvSpPr>
          <p:cNvPr id="8200" name="Rectangle 9">
            <a:extLst>
              <a:ext uri="{FF2B5EF4-FFF2-40B4-BE49-F238E27FC236}">
                <a16:creationId xmlns:a16="http://schemas.microsoft.com/office/drawing/2014/main" id="{04514BEF-363A-4490-8644-19E30E12DF4D}"/>
              </a:ext>
            </a:extLst>
          </p:cNvPr>
          <p:cNvSpPr>
            <a:spLocks noChangeArrowheads="1"/>
          </p:cNvSpPr>
          <p:nvPr/>
        </p:nvSpPr>
        <p:spPr bwMode="auto">
          <a:xfrm>
            <a:off x="1619250" y="5013325"/>
            <a:ext cx="612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             ↓</a:t>
            </a:r>
          </a:p>
        </p:txBody>
      </p:sp>
      <p:sp>
        <p:nvSpPr>
          <p:cNvPr id="8201" name="Rectangle 10">
            <a:extLst>
              <a:ext uri="{FF2B5EF4-FFF2-40B4-BE49-F238E27FC236}">
                <a16:creationId xmlns:a16="http://schemas.microsoft.com/office/drawing/2014/main" id="{CD29A0B7-FA49-4102-9558-5E7BCC50A115}"/>
              </a:ext>
            </a:extLst>
          </p:cNvPr>
          <p:cNvSpPr>
            <a:spLocks noChangeArrowheads="1"/>
          </p:cNvSpPr>
          <p:nvPr/>
        </p:nvSpPr>
        <p:spPr bwMode="auto">
          <a:xfrm>
            <a:off x="1960563" y="3284538"/>
            <a:ext cx="5203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      ↓</a:t>
            </a:r>
          </a:p>
        </p:txBody>
      </p:sp>
      <p:sp>
        <p:nvSpPr>
          <p:cNvPr id="8202" name="Rectangle 12">
            <a:extLst>
              <a:ext uri="{FF2B5EF4-FFF2-40B4-BE49-F238E27FC236}">
                <a16:creationId xmlns:a16="http://schemas.microsoft.com/office/drawing/2014/main" id="{DDDD9D2B-1C1B-4BB0-8142-BF5EBC2FE5F6}"/>
              </a:ext>
            </a:extLst>
          </p:cNvPr>
          <p:cNvSpPr>
            <a:spLocks noChangeArrowheads="1"/>
          </p:cNvSpPr>
          <p:nvPr/>
        </p:nvSpPr>
        <p:spPr bwMode="auto">
          <a:xfrm>
            <a:off x="5334000" y="3789363"/>
            <a:ext cx="3232150" cy="10414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a:t>
            </a:r>
            <a:r>
              <a:rPr lang="zh-CN" altLang="en-US" sz="2800" b="1">
                <a:latin typeface="楷体_GB2312" pitchFamily="49" charset="-122"/>
              </a:rPr>
              <a:t>心房肌</a:t>
            </a:r>
          </a:p>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a:t>
            </a:r>
            <a:r>
              <a:rPr lang="zh-CN" altLang="en-US" sz="2800" b="1">
                <a:latin typeface="楷体_GB2312" pitchFamily="49" charset="-122"/>
              </a:rPr>
              <a:t>兴奋</a:t>
            </a:r>
            <a:r>
              <a:rPr lang="en-US" altLang="zh-CN" sz="2800" b="1">
                <a:latin typeface="楷体_GB2312" pitchFamily="49" charset="-122"/>
              </a:rPr>
              <a:t>-</a:t>
            </a:r>
            <a:r>
              <a:rPr lang="zh-CN" altLang="en-US" sz="2800" b="1">
                <a:latin typeface="楷体_GB2312" pitchFamily="49" charset="-122"/>
              </a:rPr>
              <a:t>收缩耦联</a:t>
            </a:r>
            <a:r>
              <a:rPr lang="zh-CN" altLang="en-US" sz="2800" b="1">
                <a:solidFill>
                  <a:srgbClr val="FF0000"/>
                </a:solidFill>
                <a:latin typeface="楷体_GB2312" pitchFamily="49" charset="-122"/>
              </a:rPr>
              <a:t>↓</a:t>
            </a:r>
            <a:r>
              <a:rPr lang="en-US" altLang="zh-CN" sz="2800" b="1">
                <a:latin typeface="楷体_GB2312" pitchFamily="49" charset="-122"/>
              </a:rPr>
              <a:t>)</a:t>
            </a:r>
          </a:p>
        </p:txBody>
      </p:sp>
      <p:sp>
        <p:nvSpPr>
          <p:cNvPr id="8203" name="Rectangle 13">
            <a:extLst>
              <a:ext uri="{FF2B5EF4-FFF2-40B4-BE49-F238E27FC236}">
                <a16:creationId xmlns:a16="http://schemas.microsoft.com/office/drawing/2014/main" id="{4E5722FC-5DCD-4A14-816F-738DC7319988}"/>
              </a:ext>
            </a:extLst>
          </p:cNvPr>
          <p:cNvSpPr>
            <a:spLocks noChangeArrowheads="1"/>
          </p:cNvSpPr>
          <p:nvPr/>
        </p:nvSpPr>
        <p:spPr bwMode="auto">
          <a:xfrm>
            <a:off x="6948488" y="1484313"/>
            <a:ext cx="1727200" cy="1382712"/>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楷体_GB2312" pitchFamily="49" charset="-122"/>
              </a:rPr>
              <a:t> </a:t>
            </a:r>
            <a:r>
              <a:rPr lang="zh-CN" altLang="en-US" sz="2800" b="1">
                <a:solidFill>
                  <a:srgbClr val="FF0000"/>
                </a:solidFill>
                <a:latin typeface="楷体_GB2312" pitchFamily="49" charset="-122"/>
              </a:rPr>
              <a:t>阿托品</a:t>
            </a:r>
            <a:r>
              <a:rPr lang="zh-CN" altLang="en-US" sz="2800" b="1">
                <a:latin typeface="楷体_GB2312" pitchFamily="49" charset="-122"/>
              </a:rPr>
              <a:t>可阻断</a:t>
            </a:r>
            <a:r>
              <a:rPr lang="en-US" altLang="zh-CN" sz="2800" b="1">
                <a:latin typeface="楷体_GB2312" pitchFamily="49" charset="-122"/>
              </a:rPr>
              <a:t>M</a:t>
            </a:r>
            <a:r>
              <a:rPr lang="zh-CN" altLang="en-US" sz="2800" b="1">
                <a:latin typeface="楷体_GB2312" pitchFamily="49" charset="-122"/>
              </a:rPr>
              <a:t>受体         </a:t>
            </a:r>
            <a:endParaRPr lang="zh-CN" altLang="en-US" sz="2800" b="1">
              <a:solidFill>
                <a:srgbClr val="FF0000"/>
              </a:solidFill>
              <a:latin typeface="楷体_GB2312" pitchFamily="49" charset="-122"/>
            </a:endParaRPr>
          </a:p>
        </p:txBody>
      </p:sp>
      <p:sp>
        <p:nvSpPr>
          <p:cNvPr id="8204" name="Line 14">
            <a:extLst>
              <a:ext uri="{FF2B5EF4-FFF2-40B4-BE49-F238E27FC236}">
                <a16:creationId xmlns:a16="http://schemas.microsoft.com/office/drawing/2014/main" id="{EB143AA5-292C-4F18-8A3F-8DFAFD604B6B}"/>
              </a:ext>
            </a:extLst>
          </p:cNvPr>
          <p:cNvSpPr>
            <a:spLocks noChangeShapeType="1"/>
          </p:cNvSpPr>
          <p:nvPr/>
        </p:nvSpPr>
        <p:spPr bwMode="auto">
          <a:xfrm flipH="1">
            <a:off x="6227763" y="1773238"/>
            <a:ext cx="576262" cy="3603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5" name="Rectangle 15">
            <a:extLst>
              <a:ext uri="{FF2B5EF4-FFF2-40B4-BE49-F238E27FC236}">
                <a16:creationId xmlns:a16="http://schemas.microsoft.com/office/drawing/2014/main" id="{5B002706-EE65-4EE2-86E8-0933A4BF9B15}"/>
              </a:ext>
            </a:extLst>
          </p:cNvPr>
          <p:cNvSpPr>
            <a:spLocks noChangeArrowheads="1"/>
          </p:cNvSpPr>
          <p:nvPr/>
        </p:nvSpPr>
        <p:spPr bwMode="auto">
          <a:xfrm>
            <a:off x="3924300" y="220503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400" b="1">
                <a:latin typeface="楷体_GB2312" pitchFamily="49" charset="-122"/>
              </a:rPr>
              <a:t>↓</a:t>
            </a:r>
            <a:r>
              <a:rPr lang="en-US" altLang="zh-CN" b="1">
                <a:latin typeface="楷体_GB2312" pitchFamily="49" charset="-122"/>
              </a:rPr>
              <a:t>cGMP</a:t>
            </a:r>
            <a:r>
              <a:rPr lang="zh-CN" altLang="en-US" b="1">
                <a:latin typeface="楷体_GB2312" pitchFamily="49" charset="-122"/>
              </a:rPr>
              <a:t>作用</a:t>
            </a:r>
          </a:p>
        </p:txBody>
      </p:sp>
      <p:sp>
        <p:nvSpPr>
          <p:cNvPr id="8206" name="Rectangle 16">
            <a:extLst>
              <a:ext uri="{FF2B5EF4-FFF2-40B4-BE49-F238E27FC236}">
                <a16:creationId xmlns:a16="http://schemas.microsoft.com/office/drawing/2014/main" id="{6CDEC665-518B-46F4-BC05-0A4700243D04}"/>
              </a:ext>
            </a:extLst>
          </p:cNvPr>
          <p:cNvSpPr>
            <a:spLocks noChangeArrowheads="1"/>
          </p:cNvSpPr>
          <p:nvPr/>
        </p:nvSpPr>
        <p:spPr bwMode="auto">
          <a:xfrm>
            <a:off x="3995738" y="1196975"/>
            <a:ext cx="4397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ea typeface="宋体" panose="02010600030101010101" pitchFamily="2" charset="-122"/>
              </a:rPr>
              <a:t>↓</a:t>
            </a:r>
          </a:p>
        </p:txBody>
      </p:sp>
      <p:sp>
        <p:nvSpPr>
          <p:cNvPr id="2" name="Rectangle 7">
            <a:extLst>
              <a:ext uri="{FF2B5EF4-FFF2-40B4-BE49-F238E27FC236}">
                <a16:creationId xmlns:a16="http://schemas.microsoft.com/office/drawing/2014/main" id="{1D3DEAD0-201C-D311-7772-776E849E8DEA}"/>
              </a:ext>
            </a:extLst>
          </p:cNvPr>
          <p:cNvSpPr>
            <a:spLocks noChangeArrowheads="1"/>
          </p:cNvSpPr>
          <p:nvPr/>
        </p:nvSpPr>
        <p:spPr bwMode="auto">
          <a:xfrm>
            <a:off x="3563888" y="6218238"/>
            <a:ext cx="3882794" cy="523220"/>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称为</a:t>
            </a:r>
            <a:r>
              <a:rPr lang="zh-CN" altLang="en-US" sz="2800" b="1" dirty="0">
                <a:solidFill>
                  <a:srgbClr val="C00000"/>
                </a:solidFill>
                <a:latin typeface="微软雅黑" panose="020B0503020204020204" pitchFamily="34" charset="-122"/>
                <a:ea typeface="微软雅黑" panose="020B0503020204020204" pitchFamily="34" charset="-122"/>
              </a:rPr>
              <a:t>迷走负性</a:t>
            </a:r>
            <a:r>
              <a:rPr lang="zh-CN" altLang="en-US" sz="2800" b="1" dirty="0">
                <a:latin typeface="微软雅黑" panose="020B0503020204020204" pitchFamily="34" charset="-122"/>
                <a:ea typeface="微软雅黑" panose="020B0503020204020204" pitchFamily="34" charset="-122"/>
              </a:rPr>
              <a:t>作用”</a:t>
            </a: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zzf课件\achtu-1.jpg">
            <a:extLst>
              <a:ext uri="{FF2B5EF4-FFF2-40B4-BE49-F238E27FC236}">
                <a16:creationId xmlns:a16="http://schemas.microsoft.com/office/drawing/2014/main" id="{7A94E928-B527-4506-A869-B6781089A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9144000"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B6CE06B-E359-4485-9F7D-7383D2BB5A5D}"/>
              </a:ext>
            </a:extLst>
          </p:cNvPr>
          <p:cNvSpPr txBox="1"/>
          <p:nvPr/>
        </p:nvSpPr>
        <p:spPr>
          <a:xfrm>
            <a:off x="357188" y="857250"/>
            <a:ext cx="1214437" cy="7080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endParaRPr lang="en-US" altLang="zh-CN" b="1" dirty="0"/>
          </a:p>
          <a:p>
            <a:pPr eaLnBrk="1" hangingPunct="1">
              <a:defRPr/>
            </a:pPr>
            <a:r>
              <a:rPr lang="en-US" altLang="zh-CN" b="1" dirty="0"/>
              <a:t>Ca</a:t>
            </a:r>
            <a:r>
              <a:rPr lang="en-US" altLang="zh-CN" b="1" baseline="30000" dirty="0"/>
              <a:t>2+</a:t>
            </a:r>
            <a:r>
              <a:rPr lang="zh-CN" altLang="en-US" b="1" dirty="0"/>
              <a:t>通道</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2ADE7A-FA86-5C80-384F-9A39859A4753}"/>
              </a:ext>
            </a:extLst>
          </p:cNvPr>
          <p:cNvPicPr>
            <a:picLocks noChangeAspect="1"/>
          </p:cNvPicPr>
          <p:nvPr/>
        </p:nvPicPr>
        <p:blipFill rotWithShape="1">
          <a:blip r:embed="rId2">
            <a:extLst>
              <a:ext uri="{28A0092B-C50C-407E-A947-70E740481C1C}">
                <a14:useLocalDpi xmlns:a14="http://schemas.microsoft.com/office/drawing/2010/main" val="0"/>
              </a:ext>
            </a:extLst>
          </a:blip>
          <a:srcRect l="19288" t="1410" r="19287" b="1410"/>
          <a:stretch/>
        </p:blipFill>
        <p:spPr>
          <a:xfrm>
            <a:off x="-39415" y="-1"/>
            <a:ext cx="9183415" cy="6828693"/>
          </a:xfrm>
          <a:prstGeom prst="rect">
            <a:avLst/>
          </a:prstGeom>
        </p:spPr>
      </p:pic>
    </p:spTree>
    <p:extLst>
      <p:ext uri="{BB962C8B-B14F-4D97-AF65-F5344CB8AC3E}">
        <p14:creationId xmlns:p14="http://schemas.microsoft.com/office/powerpoint/2010/main" val="1289030548"/>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FD68611-1B6B-4278-82EA-68941AE15D91}"/>
              </a:ext>
            </a:extLst>
          </p:cNvPr>
          <p:cNvSpPr>
            <a:spLocks noChangeArrowheads="1"/>
          </p:cNvSpPr>
          <p:nvPr/>
        </p:nvSpPr>
        <p:spPr bwMode="auto">
          <a:xfrm>
            <a:off x="359532" y="405270"/>
            <a:ext cx="8424936"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ts val="3200"/>
              </a:lnSpc>
              <a:spcBef>
                <a:spcPct val="50000"/>
              </a:spcBef>
              <a:buClr>
                <a:schemeClr val="folHlink"/>
              </a:buClr>
              <a:buSzPct val="60000"/>
              <a:buFont typeface="Wingdings" panose="05000000000000000000" pitchFamily="2" charset="2"/>
              <a:buNone/>
            </a:pPr>
            <a:r>
              <a:rPr lang="zh-CN" altLang="en-US" b="1" dirty="0">
                <a:latin typeface="楷体_GB2312" pitchFamily="49" charset="-122"/>
              </a:rPr>
              <a:t>　  </a:t>
            </a:r>
            <a:r>
              <a:rPr lang="zh-CN" altLang="en-US" b="1" dirty="0">
                <a:solidFill>
                  <a:srgbClr val="CC0066"/>
                </a:solidFill>
                <a:latin typeface="楷体_GB2312" pitchFamily="49" charset="-122"/>
              </a:rPr>
              <a:t>心脏受交感和迷走双重神经支配</a:t>
            </a:r>
            <a:r>
              <a:rPr lang="zh-CN" altLang="en-US" b="1" dirty="0">
                <a:latin typeface="楷体_GB2312" pitchFamily="49" charset="-122"/>
              </a:rPr>
              <a:t>，在常态下，两种神经均有紧张性，对心脏的作用是</a:t>
            </a:r>
            <a:r>
              <a:rPr lang="zh-CN" altLang="en-US" b="1" dirty="0">
                <a:solidFill>
                  <a:srgbClr val="FF0000"/>
                </a:solidFill>
                <a:latin typeface="楷体_GB2312" pitchFamily="49" charset="-122"/>
              </a:rPr>
              <a:t>相互拮抗</a:t>
            </a:r>
            <a:r>
              <a:rPr lang="zh-CN" altLang="en-US" b="1" dirty="0">
                <a:latin typeface="楷体_GB2312" pitchFamily="49" charset="-122"/>
              </a:rPr>
              <a:t>的，但</a:t>
            </a:r>
            <a:r>
              <a:rPr lang="zh-CN" altLang="en-US" b="1" dirty="0">
                <a:solidFill>
                  <a:srgbClr val="FF0000"/>
                </a:solidFill>
                <a:latin typeface="楷体_GB2312" pitchFamily="49" charset="-122"/>
              </a:rPr>
              <a:t>迷走神经</a:t>
            </a:r>
            <a:r>
              <a:rPr lang="zh-CN" altLang="en-US" b="1" dirty="0">
                <a:latin typeface="楷体_GB2312" pitchFamily="49" charset="-122"/>
              </a:rPr>
              <a:t>的作用</a:t>
            </a:r>
            <a:r>
              <a:rPr lang="zh-CN" altLang="en-US" b="1" dirty="0">
                <a:solidFill>
                  <a:srgbClr val="0070C0"/>
                </a:solidFill>
                <a:latin typeface="楷体_GB2312" pitchFamily="49" charset="-122"/>
              </a:rPr>
              <a:t>大于</a:t>
            </a:r>
            <a:r>
              <a:rPr lang="zh-CN" altLang="en-US" b="1" dirty="0">
                <a:solidFill>
                  <a:srgbClr val="FF0000"/>
                </a:solidFill>
                <a:latin typeface="楷体_GB2312" pitchFamily="49" charset="-122"/>
              </a:rPr>
              <a:t>交感神经</a:t>
            </a:r>
            <a:r>
              <a:rPr lang="zh-CN" altLang="en-US" b="1" dirty="0">
                <a:latin typeface="楷体_GB2312" pitchFamily="49" charset="-122"/>
              </a:rPr>
              <a:t>的作用。</a:t>
            </a:r>
          </a:p>
          <a:p>
            <a:pPr eaLnBrk="1" hangingPunct="1">
              <a:lnSpc>
                <a:spcPts val="1600"/>
              </a:lnSpc>
              <a:spcBef>
                <a:spcPct val="50000"/>
              </a:spcBef>
              <a:buClr>
                <a:schemeClr val="folHlink"/>
              </a:buClr>
              <a:buSzPct val="60000"/>
              <a:buFont typeface="Wingdings" panose="05000000000000000000" pitchFamily="2" charset="2"/>
              <a:buNone/>
            </a:pPr>
            <a:r>
              <a:rPr lang="zh-CN" altLang="en-US" b="1" dirty="0">
                <a:latin typeface="楷体_GB2312" pitchFamily="49" charset="-122"/>
              </a:rPr>
              <a:t>例： 心率变化（次</a:t>
            </a:r>
            <a:r>
              <a:rPr lang="en-US" altLang="zh-CN" b="1" dirty="0">
                <a:latin typeface="楷体_GB2312" pitchFamily="49" charset="-122"/>
              </a:rPr>
              <a:t>/</a:t>
            </a:r>
            <a:r>
              <a:rPr lang="zh-CN" altLang="en-US" b="1" dirty="0">
                <a:latin typeface="楷体_GB2312" pitchFamily="49" charset="-122"/>
              </a:rPr>
              <a:t>分）              </a:t>
            </a:r>
          </a:p>
          <a:p>
            <a:pPr eaLnBrk="1" hangingPunct="1">
              <a:lnSpc>
                <a:spcPts val="1600"/>
              </a:lnSpc>
              <a:spcBef>
                <a:spcPct val="50000"/>
              </a:spcBef>
              <a:buClr>
                <a:schemeClr val="folHlink"/>
              </a:buClr>
              <a:buSzPct val="60000"/>
              <a:buFont typeface="Wingdings" panose="05000000000000000000" pitchFamily="2" charset="2"/>
              <a:buNone/>
            </a:pPr>
            <a:r>
              <a:rPr lang="zh-CN" altLang="en-US" b="1" dirty="0">
                <a:latin typeface="楷体_GB2312" pitchFamily="49" charset="-122"/>
              </a:rPr>
              <a:t>对照                                  </a:t>
            </a:r>
            <a:r>
              <a:rPr lang="en-US" altLang="zh-CN" b="1" dirty="0">
                <a:latin typeface="楷体_GB2312" pitchFamily="49" charset="-122"/>
              </a:rPr>
              <a:t>75</a:t>
            </a:r>
          </a:p>
          <a:p>
            <a:pPr eaLnBrk="1" hangingPunct="1">
              <a:lnSpc>
                <a:spcPts val="1600"/>
              </a:lnSpc>
              <a:spcBef>
                <a:spcPct val="50000"/>
              </a:spcBef>
              <a:buClr>
                <a:schemeClr val="folHlink"/>
              </a:buClr>
              <a:buSzPct val="60000"/>
              <a:buFont typeface="Wingdings" panose="05000000000000000000" pitchFamily="2" charset="2"/>
              <a:buNone/>
            </a:pPr>
            <a:r>
              <a:rPr lang="zh-CN" altLang="en-US" b="1" dirty="0">
                <a:latin typeface="楷体_GB2312" pitchFamily="49" charset="-122"/>
              </a:rPr>
              <a:t>切断迷走神经                        ＞</a:t>
            </a:r>
            <a:r>
              <a:rPr lang="en-US" altLang="zh-CN" b="1" dirty="0">
                <a:latin typeface="楷体_GB2312" pitchFamily="49" charset="-122"/>
              </a:rPr>
              <a:t>75</a:t>
            </a:r>
          </a:p>
          <a:p>
            <a:pPr eaLnBrk="1" hangingPunct="1">
              <a:lnSpc>
                <a:spcPts val="1600"/>
              </a:lnSpc>
              <a:spcBef>
                <a:spcPct val="50000"/>
              </a:spcBef>
              <a:buClr>
                <a:schemeClr val="folHlink"/>
              </a:buClr>
              <a:buSzPct val="60000"/>
              <a:buFont typeface="Wingdings" panose="05000000000000000000" pitchFamily="2" charset="2"/>
              <a:buNone/>
            </a:pPr>
            <a:r>
              <a:rPr lang="zh-CN" altLang="en-US" b="1" dirty="0">
                <a:latin typeface="楷体_GB2312" pitchFamily="49" charset="-122"/>
              </a:rPr>
              <a:t>切断交感神经                        ＜</a:t>
            </a:r>
            <a:r>
              <a:rPr lang="en-US" altLang="zh-CN" b="1" dirty="0">
                <a:latin typeface="楷体_GB2312" pitchFamily="49" charset="-122"/>
              </a:rPr>
              <a:t>75</a:t>
            </a:r>
          </a:p>
          <a:p>
            <a:pPr eaLnBrk="1" hangingPunct="1">
              <a:lnSpc>
                <a:spcPts val="1600"/>
              </a:lnSpc>
              <a:spcBef>
                <a:spcPct val="50000"/>
              </a:spcBef>
              <a:buClr>
                <a:schemeClr val="folHlink"/>
              </a:buClr>
              <a:buSzPct val="60000"/>
              <a:buFont typeface="Wingdings" panose="05000000000000000000" pitchFamily="2" charset="2"/>
              <a:buNone/>
            </a:pPr>
            <a:r>
              <a:rPr lang="zh-CN" altLang="en-US" b="1" dirty="0">
                <a:latin typeface="楷体_GB2312" pitchFamily="49" charset="-122"/>
              </a:rPr>
              <a:t>交感、迷走神经均切断        </a:t>
            </a:r>
            <a:r>
              <a:rPr lang="en-US" altLang="zh-CN" b="1" dirty="0">
                <a:latin typeface="楷体_GB2312" pitchFamily="49" charset="-122"/>
              </a:rPr>
              <a:t>100</a:t>
            </a:r>
            <a:r>
              <a:rPr lang="zh-CN" altLang="en-US" b="1" dirty="0">
                <a:latin typeface="楷体_GB2312" pitchFamily="49" charset="-122"/>
              </a:rPr>
              <a:t>（自身节律）</a:t>
            </a:r>
          </a:p>
          <a:p>
            <a:pPr eaLnBrk="1" hangingPunct="1">
              <a:lnSpc>
                <a:spcPts val="2400"/>
              </a:lnSpc>
              <a:spcBef>
                <a:spcPct val="50000"/>
              </a:spcBef>
              <a:buClr>
                <a:schemeClr val="folHlink"/>
              </a:buClr>
              <a:buSzPct val="60000"/>
              <a:buFont typeface="Wingdings" panose="05000000000000000000" pitchFamily="2" charset="2"/>
              <a:buNone/>
            </a:pPr>
            <a:r>
              <a:rPr lang="zh-CN" altLang="en-US" b="1" dirty="0">
                <a:latin typeface="楷体_GB2312" pitchFamily="49" charset="-122"/>
              </a:rPr>
              <a:t>       </a:t>
            </a:r>
          </a:p>
        </p:txBody>
      </p:sp>
      <p:pic>
        <p:nvPicPr>
          <p:cNvPr id="3" name="图片 2">
            <a:extLst>
              <a:ext uri="{FF2B5EF4-FFF2-40B4-BE49-F238E27FC236}">
                <a16:creationId xmlns:a16="http://schemas.microsoft.com/office/drawing/2014/main" id="{6FE3505D-5B6A-00FC-A2D1-880D186836EC}"/>
              </a:ext>
            </a:extLst>
          </p:cNvPr>
          <p:cNvPicPr>
            <a:picLocks noChangeAspect="1"/>
          </p:cNvPicPr>
          <p:nvPr/>
        </p:nvPicPr>
        <p:blipFill rotWithShape="1">
          <a:blip r:embed="rId2">
            <a:extLst>
              <a:ext uri="{28A0092B-C50C-407E-A947-70E740481C1C}">
                <a14:useLocalDpi xmlns:a14="http://schemas.microsoft.com/office/drawing/2010/main" val="0"/>
              </a:ext>
            </a:extLst>
          </a:blip>
          <a:srcRect l="22562" t="38537" r="22313" b="9522"/>
          <a:stretch/>
        </p:blipFill>
        <p:spPr>
          <a:xfrm>
            <a:off x="923391" y="3284378"/>
            <a:ext cx="7154344" cy="3168352"/>
          </a:xfrm>
          <a:prstGeom prst="rect">
            <a:avLst/>
          </a:prstGeom>
        </p:spPr>
      </p:pic>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4973D83E-BD6A-4675-844E-1EB1243EB7CC}"/>
              </a:ext>
            </a:extLst>
          </p:cNvPr>
          <p:cNvSpPr>
            <a:spLocks noChangeArrowheads="1"/>
          </p:cNvSpPr>
          <p:nvPr/>
        </p:nvSpPr>
        <p:spPr bwMode="auto">
          <a:xfrm>
            <a:off x="612775" y="4100164"/>
            <a:ext cx="8207375" cy="1615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zh-CN" altLang="en-US" sz="2400" b="1" dirty="0">
                <a:latin typeface="微软雅黑" panose="020B0503020204020204" pitchFamily="34" charset="-122"/>
                <a:ea typeface="微软雅黑" panose="020B0503020204020204" pitchFamily="34" charset="-122"/>
              </a:rPr>
              <a:t>参与对心肌和冠状血管活动的调节 </a:t>
            </a:r>
            <a:endParaRPr lang="zh-CN" altLang="en-US"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b="1" dirty="0">
                <a:latin typeface="微软雅黑" panose="020B0503020204020204" pitchFamily="34" charset="-122"/>
                <a:ea typeface="微软雅黑" panose="020B0503020204020204" pitchFamily="34" charset="-122"/>
              </a:rPr>
              <a:t>例</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血管活性肠肽→心肌正性变力作用，舒张冠状血管</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降钙素基因相关肽→心率↑</a:t>
            </a:r>
            <a:endParaRPr lang="zh-CN" altLang="en-US" sz="2400" dirty="0">
              <a:latin typeface="微软雅黑" panose="020B0503020204020204" pitchFamily="34" charset="-122"/>
              <a:ea typeface="微软雅黑" panose="020B0503020204020204" pitchFamily="34" charset="-122"/>
            </a:endParaRPr>
          </a:p>
        </p:txBody>
      </p:sp>
      <p:sp>
        <p:nvSpPr>
          <p:cNvPr id="13315" name="Rectangle 8">
            <a:extLst>
              <a:ext uri="{FF2B5EF4-FFF2-40B4-BE49-F238E27FC236}">
                <a16:creationId xmlns:a16="http://schemas.microsoft.com/office/drawing/2014/main" id="{22D70AEF-121C-40AA-864D-D23A34ABE48F}"/>
              </a:ext>
            </a:extLst>
          </p:cNvPr>
          <p:cNvSpPr>
            <a:spLocks noGrp="1" noRot="1" noChangeArrowheads="1"/>
          </p:cNvSpPr>
          <p:nvPr>
            <p:ph type="title"/>
          </p:nvPr>
        </p:nvSpPr>
        <p:spPr bwMode="auto">
          <a:xfrm>
            <a:off x="685800" y="26328"/>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zh-CN" altLang="en-US" sz="3200" b="1" dirty="0">
                <a:solidFill>
                  <a:srgbClr val="0000CC"/>
                </a:solidFill>
                <a:latin typeface="微软雅黑" panose="020B0503020204020204" pitchFamily="34" charset="-122"/>
                <a:ea typeface="微软雅黑" panose="020B0503020204020204" pitchFamily="34" charset="-122"/>
              </a:rPr>
              <a:t>（</a:t>
            </a:r>
            <a:r>
              <a:rPr lang="en-US" altLang="zh-CN" sz="3200" b="1" dirty="0">
                <a:solidFill>
                  <a:srgbClr val="0000CC"/>
                </a:solidFill>
                <a:latin typeface="微软雅黑" panose="020B0503020204020204" pitchFamily="34" charset="-122"/>
                <a:ea typeface="微软雅黑" panose="020B0503020204020204" pitchFamily="34" charset="-122"/>
              </a:rPr>
              <a:t>3</a:t>
            </a:r>
            <a:r>
              <a:rPr lang="zh-CN" altLang="en-US" sz="3200" b="1" dirty="0">
                <a:solidFill>
                  <a:srgbClr val="0000CC"/>
                </a:solidFill>
                <a:latin typeface="微软雅黑" panose="020B0503020204020204" pitchFamily="34" charset="-122"/>
                <a:ea typeface="微软雅黑" panose="020B0503020204020204" pitchFamily="34" charset="-122"/>
              </a:rPr>
              <a:t>）支配心脏的肽能神经元：</a:t>
            </a:r>
            <a:r>
              <a:rPr lang="zh-CN" altLang="en-US" sz="3200" dirty="0">
                <a:latin typeface="微软雅黑" panose="020B0503020204020204" pitchFamily="34" charset="-122"/>
                <a:ea typeface="微软雅黑" panose="020B0503020204020204" pitchFamily="34" charset="-122"/>
              </a:rPr>
              <a:t> </a:t>
            </a:r>
          </a:p>
        </p:txBody>
      </p:sp>
      <p:sp>
        <p:nvSpPr>
          <p:cNvPr id="13316" name="Rectangle 9">
            <a:extLst>
              <a:ext uri="{FF2B5EF4-FFF2-40B4-BE49-F238E27FC236}">
                <a16:creationId xmlns:a16="http://schemas.microsoft.com/office/drawing/2014/main" id="{1E3E2B44-8BD1-490A-9A7C-CF8A24175FBD}"/>
              </a:ext>
            </a:extLst>
          </p:cNvPr>
          <p:cNvSpPr>
            <a:spLocks noGrp="1" noChangeArrowheads="1"/>
          </p:cNvSpPr>
          <p:nvPr>
            <p:ph type="body" idx="1"/>
          </p:nvPr>
        </p:nvSpPr>
        <p:spPr bwMode="auto">
          <a:xfrm>
            <a:off x="1079392" y="1143000"/>
            <a:ext cx="7391400" cy="228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pPr>
            <a:r>
              <a:rPr lang="zh-CN" altLang="en-US" sz="2800" b="1" dirty="0">
                <a:latin typeface="微软雅黑" panose="020B0503020204020204" pitchFamily="34" charset="-122"/>
                <a:ea typeface="微软雅黑" panose="020B0503020204020204" pitchFamily="34" charset="-122"/>
              </a:rPr>
              <a:t>神经肽</a:t>
            </a:r>
            <a:r>
              <a:rPr lang="en-US" altLang="zh-CN" sz="2800" b="1" dirty="0">
                <a:latin typeface="微软雅黑" panose="020B0503020204020204" pitchFamily="34" charset="-122"/>
                <a:ea typeface="微软雅黑" panose="020B0503020204020204" pitchFamily="34" charset="-122"/>
              </a:rPr>
              <a:t>Y</a:t>
            </a:r>
          </a:p>
          <a:p>
            <a:pPr eaLnBrk="1" hangingPunct="1">
              <a:lnSpc>
                <a:spcPct val="150000"/>
              </a:lnSpc>
            </a:pPr>
            <a:r>
              <a:rPr lang="zh-CN" altLang="en-US" sz="2800" b="1" dirty="0">
                <a:latin typeface="微软雅黑" panose="020B0503020204020204" pitchFamily="34" charset="-122"/>
                <a:ea typeface="微软雅黑" panose="020B0503020204020204" pitchFamily="34" charset="-122"/>
              </a:rPr>
              <a:t>血管活性肠肽</a:t>
            </a:r>
          </a:p>
          <a:p>
            <a:pPr eaLnBrk="1" hangingPunct="1">
              <a:lnSpc>
                <a:spcPct val="150000"/>
              </a:lnSpc>
            </a:pPr>
            <a:r>
              <a:rPr lang="zh-CN" altLang="en-US" sz="2800" b="1" dirty="0">
                <a:latin typeface="微软雅黑" panose="020B0503020204020204" pitchFamily="34" charset="-122"/>
                <a:ea typeface="微软雅黑" panose="020B0503020204020204" pitchFamily="34" charset="-122"/>
              </a:rPr>
              <a:t>降钙素基因相关肽</a:t>
            </a:r>
          </a:p>
          <a:p>
            <a:pPr eaLnBrk="1" hangingPunct="1">
              <a:lnSpc>
                <a:spcPct val="150000"/>
              </a:lnSpc>
            </a:pPr>
            <a:r>
              <a:rPr lang="zh-CN" altLang="en-US" sz="2800" b="1" dirty="0">
                <a:latin typeface="微软雅黑" panose="020B0503020204020204" pitchFamily="34" charset="-122"/>
                <a:ea typeface="微软雅黑" panose="020B0503020204020204" pitchFamily="34" charset="-122"/>
              </a:rPr>
              <a:t>阿片肽</a:t>
            </a:r>
          </a:p>
        </p:txBody>
      </p:sp>
    </p:spTree>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1DA0413-52C8-721B-94E6-46A0FBE31237}"/>
              </a:ext>
            </a:extLst>
          </p:cNvPr>
          <p:cNvSpPr>
            <a:spLocks noChangeArrowheads="1"/>
          </p:cNvSpPr>
          <p:nvPr/>
        </p:nvSpPr>
        <p:spPr bwMode="auto">
          <a:xfrm>
            <a:off x="251520" y="-5990"/>
            <a:ext cx="4953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lang="en-US" altLang="zh-CN" sz="3600" b="1" dirty="0">
                <a:solidFill>
                  <a:srgbClr val="FF0000"/>
                </a:solidFill>
                <a:latin typeface="微软雅黑" panose="020B0503020204020204" pitchFamily="34" charset="-122"/>
                <a:ea typeface="微软雅黑" panose="020B0503020204020204" pitchFamily="34" charset="-122"/>
              </a:rPr>
              <a:t>2</a:t>
            </a:r>
            <a:r>
              <a:rPr lang="zh-CN" altLang="en-US" sz="3600" b="1" dirty="0">
                <a:solidFill>
                  <a:srgbClr val="FF0000"/>
                </a:solidFill>
                <a:latin typeface="微软雅黑" panose="020B0503020204020204" pitchFamily="34" charset="-122"/>
                <a:ea typeface="微软雅黑" panose="020B0503020204020204" pitchFamily="34" charset="-122"/>
              </a:rPr>
              <a:t>、血管的神经支配</a:t>
            </a:r>
          </a:p>
        </p:txBody>
      </p:sp>
      <p:sp>
        <p:nvSpPr>
          <p:cNvPr id="3" name="Rectangle 4">
            <a:extLst>
              <a:ext uri="{FF2B5EF4-FFF2-40B4-BE49-F238E27FC236}">
                <a16:creationId xmlns:a16="http://schemas.microsoft.com/office/drawing/2014/main" id="{AFF5F6F3-A8A7-7AE2-0861-944897EE0299}"/>
              </a:ext>
            </a:extLst>
          </p:cNvPr>
          <p:cNvSpPr>
            <a:spLocks noChangeArrowheads="1"/>
          </p:cNvSpPr>
          <p:nvPr/>
        </p:nvSpPr>
        <p:spPr bwMode="auto">
          <a:xfrm>
            <a:off x="1048543" y="898491"/>
            <a:ext cx="7046913" cy="1031875"/>
          </a:xfrm>
          <a:prstGeom prst="rect">
            <a:avLst/>
          </a:prstGeom>
          <a:noFill/>
          <a:ln w="9525">
            <a:noFill/>
            <a:miter lim="800000"/>
            <a:headEnd/>
            <a:tailEnd/>
          </a:ln>
          <a:effectLst/>
        </p:spPr>
        <p:txBody>
          <a:bodyPr>
            <a:spAutoFit/>
          </a:bodyPr>
          <a:lstStyle/>
          <a:p>
            <a:pPr eaLnBrk="1" hangingPunct="1">
              <a:lnSpc>
                <a:spcPct val="90000"/>
              </a:lnSpc>
              <a:spcBef>
                <a:spcPct val="50000"/>
              </a:spcBef>
              <a:buClr>
                <a:schemeClr val="accent2"/>
              </a:buClr>
              <a:buSzPct val="75000"/>
              <a:buFont typeface="Monotype Sorts" pitchFamily="2" charset="2"/>
              <a:buNone/>
              <a:defRPr/>
            </a:pPr>
            <a:r>
              <a:rPr kumimoji="0" lang="zh-CN" altLang="en-US" sz="2800" b="1" dirty="0">
                <a:solidFill>
                  <a:srgbClr val="0000CC"/>
                </a:solidFill>
                <a:latin typeface="微软雅黑" panose="020B0503020204020204" pitchFamily="34" charset="-122"/>
                <a:ea typeface="微软雅黑" panose="020B0503020204020204" pitchFamily="34" charset="-122"/>
              </a:rPr>
              <a:t>（</a:t>
            </a:r>
            <a:r>
              <a:rPr kumimoji="0" lang="en-US" altLang="zh-CN" sz="2800" b="1" dirty="0">
                <a:solidFill>
                  <a:srgbClr val="0000CC"/>
                </a:solidFill>
                <a:latin typeface="微软雅黑" panose="020B0503020204020204" pitchFamily="34" charset="-122"/>
                <a:ea typeface="微软雅黑" panose="020B0503020204020204" pitchFamily="34" charset="-122"/>
              </a:rPr>
              <a:t>1</a:t>
            </a:r>
            <a:r>
              <a:rPr kumimoji="0" lang="zh-CN" altLang="en-US" sz="2800" b="1" dirty="0">
                <a:solidFill>
                  <a:srgbClr val="0000CC"/>
                </a:solidFill>
                <a:latin typeface="微软雅黑" panose="020B0503020204020204" pitchFamily="34" charset="-122"/>
                <a:ea typeface="微软雅黑" panose="020B0503020204020204" pitchFamily="34" charset="-122"/>
              </a:rPr>
              <a:t>）</a:t>
            </a:r>
            <a:r>
              <a:rPr kumimoji="0" lang="en-US" altLang="zh-CN" sz="2800" b="1" dirty="0">
                <a:solidFill>
                  <a:srgbClr val="0000CC"/>
                </a:solidFill>
                <a:latin typeface="微软雅黑" panose="020B0503020204020204" pitchFamily="34" charset="-122"/>
                <a:ea typeface="微软雅黑" panose="020B0503020204020204" pitchFamily="34" charset="-122"/>
              </a:rPr>
              <a:t>(</a:t>
            </a:r>
            <a:r>
              <a:rPr kumimoji="0" lang="zh-CN" altLang="en-US" sz="2800" b="1" dirty="0">
                <a:solidFill>
                  <a:srgbClr val="0000CC"/>
                </a:solidFill>
                <a:latin typeface="微软雅黑" panose="020B0503020204020204" pitchFamily="34" charset="-122"/>
                <a:ea typeface="微软雅黑" panose="020B0503020204020204" pitchFamily="34" charset="-122"/>
              </a:rPr>
              <a:t>交感</a:t>
            </a:r>
            <a:r>
              <a:rPr kumimoji="0" lang="en-US" altLang="zh-CN" sz="2800" b="1" dirty="0">
                <a:solidFill>
                  <a:srgbClr val="0000CC"/>
                </a:solidFill>
                <a:latin typeface="微软雅黑" panose="020B0503020204020204" pitchFamily="34" charset="-122"/>
                <a:ea typeface="微软雅黑" panose="020B0503020204020204" pitchFamily="34" charset="-122"/>
              </a:rPr>
              <a:t>)</a:t>
            </a:r>
            <a:r>
              <a:rPr kumimoji="0" lang="zh-CN" altLang="en-US" sz="2800" b="1" dirty="0">
                <a:solidFill>
                  <a:srgbClr val="C00000"/>
                </a:solidFill>
                <a:latin typeface="微软雅黑" panose="020B0503020204020204" pitchFamily="34" charset="-122"/>
                <a:ea typeface="微软雅黑" panose="020B0503020204020204" pitchFamily="34" charset="-122"/>
              </a:rPr>
              <a:t>缩血管</a:t>
            </a:r>
            <a:r>
              <a:rPr kumimoji="0" lang="zh-CN" altLang="en-US" sz="2800" b="1" dirty="0">
                <a:solidFill>
                  <a:srgbClr val="0000CC"/>
                </a:solidFill>
                <a:latin typeface="微软雅黑" panose="020B0503020204020204" pitchFamily="34" charset="-122"/>
                <a:ea typeface="微软雅黑" panose="020B0503020204020204" pitchFamily="34" charset="-122"/>
              </a:rPr>
              <a:t>神经纤维</a:t>
            </a:r>
          </a:p>
          <a:p>
            <a:pPr eaLnBrk="1" hangingPunct="1">
              <a:lnSpc>
                <a:spcPct val="80000"/>
              </a:lnSpc>
              <a:spcBef>
                <a:spcPct val="50000"/>
              </a:spcBef>
              <a:buClr>
                <a:schemeClr val="accent2"/>
              </a:buClr>
              <a:buSzPct val="75000"/>
              <a:buFont typeface="Monotype Sorts" pitchFamily="2" charset="2"/>
              <a:buNone/>
              <a:defRPr/>
            </a:pPr>
            <a:r>
              <a:rPr kumimoji="0" lang="en-US" altLang="zh-CN" sz="2800" b="1" dirty="0">
                <a:solidFill>
                  <a:srgbClr val="CC3300"/>
                </a:solidFill>
                <a:latin typeface="微软雅黑" panose="020B0503020204020204" pitchFamily="34" charset="-122"/>
                <a:ea typeface="微软雅黑" panose="020B0503020204020204" pitchFamily="34" charset="-122"/>
              </a:rPr>
              <a:t>1</a:t>
            </a:r>
            <a:r>
              <a:rPr kumimoji="0" lang="zh-CN" altLang="en-US" sz="2800" b="1" dirty="0">
                <a:solidFill>
                  <a:srgbClr val="CC3300"/>
                </a:solidFill>
                <a:latin typeface="微软雅黑" panose="020B0503020204020204" pitchFamily="34" charset="-122"/>
                <a:ea typeface="微软雅黑" panose="020B0503020204020204" pitchFamily="34" charset="-122"/>
              </a:rPr>
              <a:t>）起源与作用</a:t>
            </a:r>
            <a:r>
              <a:rPr kumimoji="0" lang="zh-CN" altLang="en-US" sz="2800" b="1" dirty="0">
                <a:solidFill>
                  <a:srgbClr val="CC33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    </a:t>
            </a:r>
            <a:endParaRPr kumimoji="0" lang="zh-CN" altLang="en-US" sz="2800" dirty="0">
              <a:solidFill>
                <a:srgbClr val="CC3300"/>
              </a:solidFill>
              <a:latin typeface="微软雅黑" panose="020B0503020204020204" pitchFamily="34" charset="-122"/>
              <a:ea typeface="微软雅黑" panose="020B0503020204020204" pitchFamily="34" charset="-122"/>
              <a:sym typeface="ZapfDingbats" pitchFamily="82" charset="2"/>
            </a:endParaRPr>
          </a:p>
        </p:txBody>
      </p:sp>
      <p:sp>
        <p:nvSpPr>
          <p:cNvPr id="4" name="Rectangle 6">
            <a:extLst>
              <a:ext uri="{FF2B5EF4-FFF2-40B4-BE49-F238E27FC236}">
                <a16:creationId xmlns:a16="http://schemas.microsoft.com/office/drawing/2014/main" id="{AA434996-F2DD-0C3F-2B3C-6DFAE9E33BDC}"/>
              </a:ext>
            </a:extLst>
          </p:cNvPr>
          <p:cNvSpPr>
            <a:spLocks noChangeArrowheads="1"/>
          </p:cNvSpPr>
          <p:nvPr/>
        </p:nvSpPr>
        <p:spPr bwMode="auto">
          <a:xfrm>
            <a:off x="-36513" y="1812891"/>
            <a:ext cx="9217024" cy="914400"/>
          </a:xfrm>
          <a:prstGeom prst="rect">
            <a:avLst/>
          </a:prstGeom>
          <a:noFill/>
          <a:ln w="9525">
            <a:noFill/>
            <a:miter lim="800000"/>
            <a:headEnd/>
            <a:tailEnd/>
          </a:ln>
          <a:effectLst/>
        </p:spPr>
        <p:txBody>
          <a:bodyPr/>
          <a:lstStyle/>
          <a:p>
            <a:pPr algn="ctr" eaLnBrk="1" hangingPunct="1">
              <a:lnSpc>
                <a:spcPct val="120000"/>
              </a:lnSpc>
              <a:spcBef>
                <a:spcPct val="20000"/>
              </a:spcBef>
              <a:defRPr/>
            </a:pP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脊髓胸、腰段（</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T</a:t>
            </a:r>
            <a:r>
              <a:rPr lang="en-US" altLang="zh-CN" sz="2800" b="1" baseline="-25000" dirty="0">
                <a:effectLst>
                  <a:outerShdw blurRad="38100" dist="38100" dir="2700000" algn="tl">
                    <a:srgbClr val="FFFFFF"/>
                  </a:outerShdw>
                </a:effectLst>
                <a:latin typeface="微软雅黑" panose="020B0503020204020204" pitchFamily="34" charset="-122"/>
                <a:ea typeface="微软雅黑" panose="020B0503020204020204" pitchFamily="34" charset="-122"/>
              </a:rPr>
              <a:t>1</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-L</a:t>
            </a:r>
            <a:r>
              <a:rPr lang="en-US" altLang="zh-CN" sz="2800" b="1" baseline="-25000" dirty="0">
                <a:effectLst>
                  <a:outerShdw blurRad="38100" dist="38100" dir="2700000" algn="tl">
                    <a:srgbClr val="FFFFFF"/>
                  </a:outerShdw>
                </a:effectLst>
                <a:latin typeface="微软雅黑" panose="020B0503020204020204" pitchFamily="34" charset="-122"/>
                <a:ea typeface="微软雅黑" panose="020B0503020204020204" pitchFamily="34" charset="-122"/>
              </a:rPr>
              <a:t>3</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）→节后纤维</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sym typeface="ZapfDingbats" pitchFamily="82" charset="2"/>
              </a:rPr>
              <a:t>→</a:t>
            </a:r>
            <a:r>
              <a:rPr lang="en-US" altLang="zh-CN" sz="2800" b="1" dirty="0">
                <a:solidFill>
                  <a:srgbClr val="FF0000"/>
                </a:solidFill>
                <a:latin typeface="微软雅黑" panose="020B0503020204020204" pitchFamily="34" charset="-122"/>
                <a:ea typeface="微软雅黑" panose="020B0503020204020204" pitchFamily="34" charset="-122"/>
              </a:rPr>
              <a:t>NE</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血管平滑肌</a:t>
            </a:r>
          </a:p>
          <a:p>
            <a:pPr algn="ctr" eaLnBrk="1" hangingPunct="1">
              <a:lnSpc>
                <a:spcPct val="120000"/>
              </a:lnSpc>
              <a:spcBef>
                <a:spcPct val="20000"/>
              </a:spcBef>
              <a:defRPr/>
            </a:pP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7" name="AutoShape 5">
            <a:extLst>
              <a:ext uri="{FF2B5EF4-FFF2-40B4-BE49-F238E27FC236}">
                <a16:creationId xmlns:a16="http://schemas.microsoft.com/office/drawing/2014/main" id="{0DDC1589-7C11-002A-2C89-C5BCA8EDD6F4}"/>
              </a:ext>
            </a:extLst>
          </p:cNvPr>
          <p:cNvSpPr>
            <a:spLocks/>
          </p:cNvSpPr>
          <p:nvPr/>
        </p:nvSpPr>
        <p:spPr bwMode="auto">
          <a:xfrm>
            <a:off x="896143" y="2574891"/>
            <a:ext cx="304800" cy="1066800"/>
          </a:xfrm>
          <a:prstGeom prst="leftBrace">
            <a:avLst>
              <a:gd name="adj1" fmla="val 29167"/>
              <a:gd name="adj2" fmla="val 50000"/>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8" name="Rectangle 2">
            <a:extLst>
              <a:ext uri="{FF2B5EF4-FFF2-40B4-BE49-F238E27FC236}">
                <a16:creationId xmlns:a16="http://schemas.microsoft.com/office/drawing/2014/main" id="{3F53FE4D-CEC2-7D16-21E0-CAA268DFEB03}"/>
              </a:ext>
            </a:extLst>
          </p:cNvPr>
          <p:cNvSpPr txBox="1">
            <a:spLocks noChangeArrowheads="1"/>
          </p:cNvSpPr>
          <p:nvPr/>
        </p:nvSpPr>
        <p:spPr bwMode="auto">
          <a:xfrm>
            <a:off x="611560" y="3789040"/>
            <a:ext cx="8305800" cy="2893838"/>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a:lstStyle>
          <a:p>
            <a:pPr marL="0" indent="0" eaLnBrk="1" hangingPunct="1">
              <a:lnSpc>
                <a:spcPct val="90000"/>
              </a:lnSpc>
              <a:buNone/>
              <a:defRPr/>
            </a:pPr>
            <a:r>
              <a:rPr lang="en-US" altLang="zh-CN" sz="1800" kern="0" dirty="0">
                <a:latin typeface="微软雅黑" panose="020B0503020204020204" pitchFamily="34" charset="-122"/>
                <a:ea typeface="微软雅黑" panose="020B0503020204020204" pitchFamily="34" charset="-122"/>
              </a:rPr>
              <a:t>   </a:t>
            </a:r>
            <a:r>
              <a:rPr lang="zh-CN" altLang="en-US" sz="2400" kern="0" dirty="0">
                <a:latin typeface="微软雅黑" panose="020B0503020204020204" pitchFamily="34" charset="-122"/>
                <a:ea typeface="微软雅黑" panose="020B0503020204020204" pitchFamily="34" charset="-122"/>
              </a:rPr>
              <a:t>交感缩血管神经兴奋时，</a:t>
            </a:r>
            <a:r>
              <a:rPr lang="zh-CN" altLang="en-US" sz="2400" kern="0" dirty="0">
                <a:solidFill>
                  <a:srgbClr val="FF0000"/>
                </a:solidFill>
                <a:latin typeface="微软雅黑" panose="020B0503020204020204" pitchFamily="34" charset="-122"/>
                <a:ea typeface="微软雅黑" panose="020B0503020204020204" pitchFamily="34" charset="-122"/>
              </a:rPr>
              <a:t>以血管收缩效应为主</a:t>
            </a:r>
          </a:p>
          <a:p>
            <a:pPr algn="just" eaLnBrk="1" hangingPunct="1">
              <a:defRPr/>
            </a:pPr>
            <a:r>
              <a:rPr lang="en-US" altLang="zh-CN" sz="2400" kern="0" dirty="0">
                <a:solidFill>
                  <a:srgbClr val="FF0000"/>
                </a:solidFill>
                <a:latin typeface="微软雅黑" panose="020B0503020204020204" pitchFamily="34" charset="-122"/>
                <a:ea typeface="微软雅黑" panose="020B0503020204020204" pitchFamily="34" charset="-122"/>
              </a:rPr>
              <a:t>2</a:t>
            </a:r>
            <a:r>
              <a:rPr lang="zh-CN" altLang="en-US" sz="2400" kern="0" dirty="0">
                <a:solidFill>
                  <a:srgbClr val="FF0000"/>
                </a:solidFill>
                <a:latin typeface="微软雅黑" panose="020B0503020204020204" pitchFamily="34" charset="-122"/>
                <a:ea typeface="微软雅黑" panose="020B0503020204020204" pitchFamily="34" charset="-122"/>
              </a:rPr>
              <a:t>）特点 </a:t>
            </a:r>
            <a:r>
              <a:rPr lang="zh-CN" altLang="en-US" sz="2400" kern="0" dirty="0">
                <a:latin typeface="微软雅黑" panose="020B0503020204020204" pitchFamily="34" charset="-122"/>
                <a:ea typeface="微软雅黑" panose="020B0503020204020204" pitchFamily="34" charset="-122"/>
              </a:rPr>
              <a:t>① 大多数血管受其单一支配</a:t>
            </a:r>
          </a:p>
          <a:p>
            <a:pPr algn="just" eaLnBrk="1" hangingPunct="1">
              <a:defRPr/>
            </a:pPr>
            <a:r>
              <a:rPr lang="zh-CN" altLang="en-US" sz="2400" kern="0" dirty="0">
                <a:latin typeface="微软雅黑" panose="020B0503020204020204" pitchFamily="34" charset="-122"/>
                <a:ea typeface="微软雅黑" panose="020B0503020204020204" pitchFamily="34" charset="-122"/>
              </a:rPr>
              <a:t>②支配范围广但分布密度不同：</a:t>
            </a:r>
          </a:p>
          <a:p>
            <a:pPr algn="just" eaLnBrk="1" hangingPunct="1">
              <a:defRPr/>
            </a:pPr>
            <a:r>
              <a:rPr lang="zh-CN" altLang="en-US" sz="2400" kern="0" dirty="0">
                <a:latin typeface="微软雅黑" panose="020B0503020204020204" pitchFamily="34" charset="-122"/>
                <a:ea typeface="微软雅黑" panose="020B0503020204020204" pitchFamily="34" charset="-122"/>
              </a:rPr>
              <a:t> 不同器官中： 皮肤</a:t>
            </a:r>
            <a:r>
              <a:rPr lang="en-US" altLang="zh-CN" sz="2400" kern="0" dirty="0">
                <a:latin typeface="微软雅黑" panose="020B0503020204020204" pitchFamily="34" charset="-122"/>
                <a:ea typeface="微软雅黑" panose="020B0503020204020204" pitchFamily="34" charset="-122"/>
              </a:rPr>
              <a:t>&gt;</a:t>
            </a:r>
            <a:r>
              <a:rPr lang="zh-CN" altLang="en-US" sz="2400" kern="0" dirty="0">
                <a:latin typeface="微软雅黑" panose="020B0503020204020204" pitchFamily="34" charset="-122"/>
                <a:ea typeface="微软雅黑" panose="020B0503020204020204" pitchFamily="34" charset="-122"/>
              </a:rPr>
              <a:t>骨骼肌、内脏</a:t>
            </a:r>
            <a:r>
              <a:rPr lang="en-US" altLang="zh-CN" sz="2400" kern="0" dirty="0">
                <a:latin typeface="微软雅黑" panose="020B0503020204020204" pitchFamily="34" charset="-122"/>
                <a:ea typeface="微软雅黑" panose="020B0503020204020204" pitchFamily="34" charset="-122"/>
              </a:rPr>
              <a:t>&gt;</a:t>
            </a:r>
            <a:r>
              <a:rPr lang="zh-CN" altLang="en-US" sz="2400" kern="0" dirty="0">
                <a:latin typeface="微软雅黑" panose="020B0503020204020204" pitchFamily="34" charset="-122"/>
                <a:ea typeface="微软雅黑" panose="020B0503020204020204" pitchFamily="34" charset="-122"/>
              </a:rPr>
              <a:t>心脏、脑</a:t>
            </a:r>
          </a:p>
          <a:p>
            <a:pPr algn="just" eaLnBrk="1" hangingPunct="1">
              <a:defRPr/>
            </a:pPr>
            <a:r>
              <a:rPr lang="zh-CN" altLang="en-US" sz="2400" kern="0" dirty="0">
                <a:latin typeface="微软雅黑" panose="020B0503020204020204" pitchFamily="34" charset="-122"/>
                <a:ea typeface="微软雅黑" panose="020B0503020204020204" pitchFamily="34" charset="-122"/>
              </a:rPr>
              <a:t> 同一器官中： 微</a:t>
            </a:r>
            <a:r>
              <a:rPr lang="en-US" altLang="zh-CN" sz="2400" kern="0" dirty="0">
                <a:latin typeface="微软雅黑" panose="020B0503020204020204" pitchFamily="34" charset="-122"/>
                <a:ea typeface="微软雅黑" panose="020B0503020204020204" pitchFamily="34" charset="-122"/>
              </a:rPr>
              <a:t>A&gt;A &gt;V </a:t>
            </a:r>
          </a:p>
          <a:p>
            <a:pPr algn="just" eaLnBrk="1" hangingPunct="1">
              <a:defRPr/>
            </a:pPr>
            <a:r>
              <a:rPr lang="en-US" altLang="zh-CN" sz="2400" kern="0" dirty="0">
                <a:latin typeface="微软雅黑" panose="020B0503020204020204" pitchFamily="34" charset="-122"/>
                <a:ea typeface="微软雅黑" panose="020B0503020204020204" pitchFamily="34" charset="-122"/>
              </a:rPr>
              <a:t>③</a:t>
            </a:r>
            <a:r>
              <a:rPr lang="zh-CN" altLang="en-US" sz="2400" kern="0" dirty="0">
                <a:latin typeface="微软雅黑" panose="020B0503020204020204" pitchFamily="34" charset="-122"/>
                <a:ea typeface="微软雅黑" panose="020B0503020204020204" pitchFamily="34" charset="-122"/>
              </a:rPr>
              <a:t>安静时有紧张性活动（</a:t>
            </a:r>
            <a:r>
              <a:rPr lang="en-US" altLang="zh-CN" sz="2400" kern="0" dirty="0">
                <a:latin typeface="微软雅黑" panose="020B0503020204020204" pitchFamily="34" charset="-122"/>
                <a:ea typeface="微软雅黑" panose="020B0503020204020204" pitchFamily="34" charset="-122"/>
              </a:rPr>
              <a:t>1-3</a:t>
            </a:r>
            <a:r>
              <a:rPr lang="zh-CN" altLang="en-US" sz="2400" kern="0" dirty="0">
                <a:latin typeface="微软雅黑" panose="020B0503020204020204" pitchFamily="34" charset="-122"/>
                <a:ea typeface="微软雅黑" panose="020B0503020204020204" pitchFamily="34" charset="-122"/>
              </a:rPr>
              <a:t>次</a:t>
            </a:r>
            <a:r>
              <a:rPr lang="en-US" altLang="zh-CN" sz="2400" kern="0" dirty="0">
                <a:latin typeface="微软雅黑" panose="020B0503020204020204" pitchFamily="34" charset="-122"/>
                <a:ea typeface="微软雅黑" panose="020B0503020204020204" pitchFamily="34" charset="-122"/>
              </a:rPr>
              <a:t>/</a:t>
            </a:r>
            <a:r>
              <a:rPr lang="zh-CN" altLang="en-US" sz="2400" kern="0" dirty="0">
                <a:latin typeface="微软雅黑" panose="020B0503020204020204" pitchFamily="34" charset="-122"/>
                <a:ea typeface="微软雅黑" panose="020B0503020204020204" pitchFamily="34" charset="-122"/>
              </a:rPr>
              <a:t>秒）</a:t>
            </a:r>
            <a:endParaRPr lang="zh-CN" altLang="en-US" sz="2400" kern="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291DFE4-432B-BE51-AD8E-BAC5B501DD8C}"/>
              </a:ext>
            </a:extLst>
          </p:cNvPr>
          <p:cNvSpPr txBox="1"/>
          <p:nvPr/>
        </p:nvSpPr>
        <p:spPr>
          <a:xfrm>
            <a:off x="1283340" y="2426876"/>
            <a:ext cx="7560840" cy="1135054"/>
          </a:xfrm>
          <a:prstGeom prst="rect">
            <a:avLst/>
          </a:prstGeom>
          <a:noFill/>
        </p:spPr>
        <p:txBody>
          <a:bodyPr wrap="square">
            <a:spAutoFit/>
          </a:bodyPr>
          <a:lstStyle/>
          <a:p>
            <a:pPr eaLnBrk="1" hangingPunct="1">
              <a:lnSpc>
                <a:spcPct val="150000"/>
              </a:lnSpc>
              <a:defRPr/>
            </a:pPr>
            <a:r>
              <a:rPr lang="en-US" altLang="zh-CN" sz="2400" b="1" kern="0" dirty="0">
                <a:solidFill>
                  <a:srgbClr val="C00000"/>
                </a:solidFill>
                <a:latin typeface="微软雅黑" panose="020B0503020204020204" pitchFamily="34" charset="-122"/>
                <a:ea typeface="微软雅黑" panose="020B0503020204020204" pitchFamily="34" charset="-122"/>
              </a:rPr>
              <a:t>α</a:t>
            </a:r>
            <a:r>
              <a:rPr lang="zh-CN" altLang="en-US" sz="2400" b="1" kern="0" dirty="0">
                <a:latin typeface="微软雅黑" panose="020B0503020204020204" pitchFamily="34" charset="-122"/>
                <a:ea typeface="微软雅黑" panose="020B0503020204020204" pitchFamily="34" charset="-122"/>
              </a:rPr>
              <a:t>受体：血管</a:t>
            </a:r>
            <a:r>
              <a:rPr lang="zh-CN" altLang="en-US" sz="2400" b="1" kern="0" dirty="0">
                <a:solidFill>
                  <a:srgbClr val="CC0066"/>
                </a:solidFill>
                <a:latin typeface="微软雅黑" panose="020B0503020204020204" pitchFamily="34" charset="-122"/>
                <a:ea typeface="微软雅黑" panose="020B0503020204020204" pitchFamily="34" charset="-122"/>
              </a:rPr>
              <a:t>收缩</a:t>
            </a:r>
            <a:r>
              <a:rPr lang="zh-CN" altLang="en-US" sz="2400" b="1" kern="0" dirty="0">
                <a:latin typeface="微软雅黑" panose="020B0503020204020204" pitchFamily="34" charset="-122"/>
                <a:ea typeface="微软雅黑" panose="020B0503020204020204" pitchFamily="34" charset="-122"/>
              </a:rPr>
              <a:t>（</a:t>
            </a:r>
            <a:r>
              <a:rPr lang="zh-CN" altLang="en-US" sz="2400" b="1" kern="0" dirty="0">
                <a:solidFill>
                  <a:srgbClr val="FF00FF"/>
                </a:solidFill>
                <a:latin typeface="微软雅黑" panose="020B0503020204020204" pitchFamily="34" charset="-122"/>
                <a:ea typeface="微软雅黑" panose="020B0503020204020204" pitchFamily="34" charset="-122"/>
              </a:rPr>
              <a:t>结合能力强</a:t>
            </a:r>
            <a:r>
              <a:rPr lang="zh-CN" altLang="en-US" sz="2400" b="1" kern="0" dirty="0">
                <a:latin typeface="微软雅黑" panose="020B0503020204020204" pitchFamily="34" charset="-122"/>
                <a:ea typeface="微软雅黑" panose="020B0503020204020204" pitchFamily="34" charset="-122"/>
              </a:rPr>
              <a:t>）</a:t>
            </a:r>
            <a:r>
              <a:rPr lang="zh-CN" altLang="en-US" sz="2400" b="1" kern="0" dirty="0">
                <a:solidFill>
                  <a:srgbClr val="CC3300"/>
                </a:solidFill>
                <a:latin typeface="微软雅黑" panose="020B0503020204020204" pitchFamily="34" charset="-122"/>
                <a:ea typeface="微软雅黑" panose="020B0503020204020204" pitchFamily="34" charset="-122"/>
              </a:rPr>
              <a:t> 阻断剂</a:t>
            </a:r>
            <a:r>
              <a:rPr lang="zh-CN" altLang="en-US" sz="2400" b="1" kern="0" dirty="0">
                <a:latin typeface="微软雅黑" panose="020B0503020204020204" pitchFamily="34" charset="-122"/>
                <a:ea typeface="微软雅黑" panose="020B0503020204020204" pitchFamily="34" charset="-122"/>
              </a:rPr>
              <a:t>：酚妥拉明</a:t>
            </a:r>
          </a:p>
          <a:p>
            <a:pPr eaLnBrk="1" hangingPunct="1">
              <a:lnSpc>
                <a:spcPct val="150000"/>
              </a:lnSpc>
              <a:defRPr/>
            </a:pPr>
            <a:r>
              <a:rPr lang="en-US" altLang="zh-CN" sz="2400" b="1" kern="0" dirty="0">
                <a:solidFill>
                  <a:srgbClr val="008000"/>
                </a:solidFill>
                <a:latin typeface="微软雅黑" panose="020B0503020204020204" pitchFamily="34" charset="-122"/>
                <a:ea typeface="微软雅黑" panose="020B0503020204020204" pitchFamily="34" charset="-122"/>
              </a:rPr>
              <a:t>β</a:t>
            </a:r>
            <a:r>
              <a:rPr lang="en-US" altLang="zh-CN" sz="2400" b="1" kern="0" baseline="-25000" dirty="0">
                <a:solidFill>
                  <a:srgbClr val="008000"/>
                </a:solidFill>
                <a:latin typeface="微软雅黑" panose="020B0503020204020204" pitchFamily="34" charset="-122"/>
                <a:ea typeface="微软雅黑" panose="020B0503020204020204" pitchFamily="34" charset="-122"/>
              </a:rPr>
              <a:t>2</a:t>
            </a:r>
            <a:r>
              <a:rPr lang="zh-CN" altLang="en-US" sz="2400" b="1" kern="0" dirty="0">
                <a:latin typeface="微软雅黑" panose="020B0503020204020204" pitchFamily="34" charset="-122"/>
                <a:ea typeface="微软雅黑" panose="020B0503020204020204" pitchFamily="34" charset="-122"/>
              </a:rPr>
              <a:t>受体：血管</a:t>
            </a:r>
            <a:r>
              <a:rPr lang="zh-CN" altLang="en-US" sz="2400" b="1" kern="0" dirty="0">
                <a:solidFill>
                  <a:srgbClr val="008000"/>
                </a:solidFill>
                <a:latin typeface="微软雅黑" panose="020B0503020204020204" pitchFamily="34" charset="-122"/>
                <a:ea typeface="微软雅黑" panose="020B0503020204020204" pitchFamily="34" charset="-122"/>
              </a:rPr>
              <a:t>舒张</a:t>
            </a:r>
            <a:r>
              <a:rPr lang="zh-CN" altLang="en-US" sz="2400" b="1" kern="0" dirty="0">
                <a:latin typeface="微软雅黑" panose="020B0503020204020204" pitchFamily="34" charset="-122"/>
                <a:ea typeface="微软雅黑" panose="020B0503020204020204" pitchFamily="34" charset="-122"/>
              </a:rPr>
              <a:t>（</a:t>
            </a:r>
            <a:r>
              <a:rPr lang="zh-CN" altLang="en-US" sz="2400" b="1" kern="0" dirty="0">
                <a:solidFill>
                  <a:srgbClr val="002060"/>
                </a:solidFill>
                <a:latin typeface="微软雅黑" panose="020B0503020204020204" pitchFamily="34" charset="-122"/>
                <a:ea typeface="微软雅黑" panose="020B0503020204020204" pitchFamily="34" charset="-122"/>
              </a:rPr>
              <a:t>结合能力弱</a:t>
            </a:r>
            <a:r>
              <a:rPr lang="zh-CN" altLang="en-US" sz="2400" b="1" kern="0" dirty="0">
                <a:latin typeface="微软雅黑" panose="020B0503020204020204" pitchFamily="34" charset="-122"/>
                <a:ea typeface="微软雅黑" panose="020B0503020204020204" pitchFamily="34" charset="-122"/>
              </a:rPr>
              <a:t>）</a:t>
            </a:r>
            <a:r>
              <a:rPr lang="zh-CN" altLang="en-US" sz="2400" b="1" kern="0" dirty="0">
                <a:solidFill>
                  <a:srgbClr val="CC3300"/>
                </a:solidFill>
                <a:latin typeface="微软雅黑" panose="020B0503020204020204" pitchFamily="34" charset="-122"/>
                <a:ea typeface="微软雅黑" panose="020B0503020204020204" pitchFamily="34" charset="-122"/>
              </a:rPr>
              <a:t>阻断剂</a:t>
            </a:r>
            <a:r>
              <a:rPr lang="zh-CN" altLang="en-US" sz="2400" b="1" kern="0" dirty="0">
                <a:latin typeface="微软雅黑" panose="020B0503020204020204" pitchFamily="34" charset="-122"/>
                <a:ea typeface="微软雅黑" panose="020B0503020204020204" pitchFamily="34" charset="-122"/>
              </a:rPr>
              <a:t>：普萘洛尔</a:t>
            </a:r>
          </a:p>
        </p:txBody>
      </p:sp>
      <p:pic>
        <p:nvPicPr>
          <p:cNvPr id="11" name="图片 10">
            <a:extLst>
              <a:ext uri="{FF2B5EF4-FFF2-40B4-BE49-F238E27FC236}">
                <a16:creationId xmlns:a16="http://schemas.microsoft.com/office/drawing/2014/main" id="{4E583F39-BC51-46BF-4F44-0B8E2538E32B}"/>
              </a:ext>
            </a:extLst>
          </p:cNvPr>
          <p:cNvPicPr>
            <a:picLocks noChangeAspect="1"/>
          </p:cNvPicPr>
          <p:nvPr/>
        </p:nvPicPr>
        <p:blipFill rotWithShape="1">
          <a:blip r:embed="rId2">
            <a:extLst>
              <a:ext uri="{28A0092B-C50C-407E-A947-70E740481C1C}">
                <a14:useLocalDpi xmlns:a14="http://schemas.microsoft.com/office/drawing/2010/main" val="0"/>
              </a:ext>
            </a:extLst>
          </a:blip>
          <a:srcRect l="70475" t="9788" r="20076" b="41622"/>
          <a:stretch/>
        </p:blipFill>
        <p:spPr>
          <a:xfrm>
            <a:off x="7524328" y="3473071"/>
            <a:ext cx="1393032" cy="3366494"/>
          </a:xfrm>
          <a:prstGeom prst="rect">
            <a:avLst/>
          </a:prstGeom>
        </p:spPr>
      </p:pic>
    </p:spTree>
    <p:extLst>
      <p:ext uri="{BB962C8B-B14F-4D97-AF65-F5344CB8AC3E}">
        <p14:creationId xmlns:p14="http://schemas.microsoft.com/office/powerpoint/2010/main" val="320820869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18</a:t>
            </a:fld>
            <a:endParaRPr lang="en-US" altLang="zh-CN" sz="1400" b="0" dirty="0">
              <a:ea typeface="宋体" panose="02010600030101010101" pitchFamily="2" charset="-122"/>
            </a:endParaRPr>
          </a:p>
        </p:txBody>
      </p:sp>
      <p:sp>
        <p:nvSpPr>
          <p:cNvPr id="269314" name="Rectangle 2"/>
          <p:cNvSpPr>
            <a:spLocks noGrp="1"/>
          </p:cNvSpPr>
          <p:nvPr>
            <p:ph type="title"/>
          </p:nvPr>
        </p:nvSpPr>
        <p:spPr>
          <a:xfrm>
            <a:off x="1150938" y="617538"/>
            <a:ext cx="7793037" cy="651222"/>
          </a:xfrm>
        </p:spPr>
        <p:txBody>
          <a:bodyPr vert="horz" wrap="square" lIns="91440" tIns="45720" rIns="91440" bIns="45720" anchor="b"/>
          <a:lstStyle/>
          <a:p>
            <a:pPr eaLnBrk="1" hangingPunct="1"/>
            <a:r>
              <a:rPr lang="zh-CN" altLang="en-US" dirty="0">
                <a:latin typeface="Times New Roman" panose="02020603050405020304" pitchFamily="18" charset="0"/>
              </a:rPr>
              <a:t>心壁的构造</a:t>
            </a:r>
            <a:endParaRPr lang="zh-CN" altLang="en-US" dirty="0"/>
          </a:p>
        </p:txBody>
      </p:sp>
      <p:sp>
        <p:nvSpPr>
          <p:cNvPr id="269315" name="Rectangle 3"/>
          <p:cNvSpPr>
            <a:spLocks noGrp="1"/>
          </p:cNvSpPr>
          <p:nvPr>
            <p:ph type="body" sz="half" idx="1"/>
          </p:nvPr>
        </p:nvSpPr>
        <p:spPr>
          <a:xfrm>
            <a:off x="251520" y="1849192"/>
            <a:ext cx="4752528" cy="4932608"/>
          </a:xfrm>
        </p:spPr>
        <p:txBody>
          <a:bodyPr vert="horz" wrap="square" lIns="91440" tIns="45720" rIns="91440" bIns="45720" anchor="t"/>
          <a:lstStyle/>
          <a:p>
            <a:pPr eaLnBrk="1" hangingPunct="1"/>
            <a:r>
              <a:rPr lang="zh-CN" altLang="en-US" sz="2400" dirty="0">
                <a:latin typeface="Times New Roman" panose="02020603050405020304" pitchFamily="18" charset="0"/>
              </a:rPr>
              <a:t>心内膜</a:t>
            </a:r>
            <a:r>
              <a:rPr lang="en-US" altLang="zh-CN" sz="2400" dirty="0">
                <a:latin typeface="Times New Roman" panose="02020603050405020304" pitchFamily="18" charset="0"/>
              </a:rPr>
              <a:t>:</a:t>
            </a:r>
            <a:r>
              <a:rPr lang="zh-CN" altLang="en-US" sz="2400" dirty="0"/>
              <a:t>由内皮、内皮下层和心内膜下层组成。 内皮位于心腔面，与大血管的内皮相连续。由心内膜折叠形成的瓣膜具有防止血液倒流的作用；</a:t>
            </a:r>
            <a:endParaRPr lang="en-US" altLang="zh-CN" sz="2400" dirty="0">
              <a:latin typeface="Times New Roman" panose="02020603050405020304" pitchFamily="18" charset="0"/>
            </a:endParaRPr>
          </a:p>
          <a:p>
            <a:pPr eaLnBrk="1" hangingPunct="1"/>
            <a:r>
              <a:rPr lang="zh-CN" altLang="en-US" sz="2400" dirty="0">
                <a:latin typeface="Times New Roman" panose="02020603050405020304" pitchFamily="18" charset="0"/>
              </a:rPr>
              <a:t>心肌</a:t>
            </a:r>
            <a:r>
              <a:rPr lang="en-US" altLang="zh-CN" sz="2400" dirty="0">
                <a:latin typeface="Times New Roman" panose="02020603050405020304" pitchFamily="18" charset="0"/>
              </a:rPr>
              <a:t>:</a:t>
            </a:r>
            <a:r>
              <a:rPr lang="zh-CN" altLang="en-US" sz="2400" dirty="0"/>
              <a:t>是心脏结构的主体，包括心房肌和心室肌，两者被纤维支架分开，故心房和心室不是同步收缩。</a:t>
            </a:r>
            <a:endParaRPr lang="en-US" altLang="zh-CN" sz="2400" dirty="0">
              <a:latin typeface="Times New Roman" panose="02020603050405020304" pitchFamily="18" charset="0"/>
            </a:endParaRPr>
          </a:p>
          <a:p>
            <a:pPr eaLnBrk="1" hangingPunct="1"/>
            <a:r>
              <a:rPr lang="zh-CN" altLang="en-US" sz="2400" dirty="0">
                <a:latin typeface="Times New Roman" panose="02020603050405020304" pitchFamily="18" charset="0"/>
              </a:rPr>
              <a:t>心外膜</a:t>
            </a:r>
            <a:r>
              <a:rPr lang="en-US" altLang="zh-CN" sz="2400" dirty="0">
                <a:latin typeface="Times New Roman" panose="02020603050405020304" pitchFamily="18" charset="0"/>
              </a:rPr>
              <a:t>:</a:t>
            </a:r>
            <a:r>
              <a:rPr lang="zh-CN" altLang="en-US" sz="2400" dirty="0"/>
              <a:t>为浆膜心包的脏层，由薄层结缔组织构成</a:t>
            </a:r>
            <a:endParaRPr lang="en-US" altLang="zh-CN" sz="2400" dirty="0"/>
          </a:p>
        </p:txBody>
      </p:sp>
      <p:pic>
        <p:nvPicPr>
          <p:cNvPr id="269316" name="Picture 4" descr="心剖面"/>
          <p:cNvPicPr>
            <a:picLocks noGrp="1" noChangeAspect="1"/>
          </p:cNvPicPr>
          <p:nvPr>
            <p:ph type="clipArt" sz="half" idx="2"/>
          </p:nvPr>
        </p:nvPicPr>
        <p:blipFill>
          <a:blip r:embed="rId2">
            <a:lum bright="-12000" contrast="18000"/>
          </a:blip>
          <a:srcRect/>
          <a:stretch>
            <a:fillRect/>
          </a:stretch>
        </p:blipFill>
        <p:spPr>
          <a:xfrm>
            <a:off x="4716016" y="1468449"/>
            <a:ext cx="3880444" cy="4680520"/>
          </a:xfrm>
        </p:spPr>
      </p:pic>
    </p:spTree>
    <p:extLst>
      <p:ext uri="{BB962C8B-B14F-4D97-AF65-F5344CB8AC3E}">
        <p14:creationId xmlns:p14="http://schemas.microsoft.com/office/powerpoint/2010/main" val="2003680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4"/>
                                        </p:tgtEl>
                                        <p:attrNameLst>
                                          <p:attrName>style.visibility</p:attrName>
                                        </p:attrNameLst>
                                      </p:cBhvr>
                                      <p:to>
                                        <p:strVal val="visible"/>
                                      </p:to>
                                    </p:set>
                                    <p:animEffect transition="in" filter="wipe(left)">
                                      <p:cBhvr>
                                        <p:cTn id="7" dur="500"/>
                                        <p:tgtEl>
                                          <p:spTgt spid="269314"/>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69316"/>
                                        </p:tgtEl>
                                        <p:attrNameLst>
                                          <p:attrName>style.visibility</p:attrName>
                                        </p:attrNameLst>
                                      </p:cBhvr>
                                      <p:to>
                                        <p:strVal val="visible"/>
                                      </p:to>
                                    </p:set>
                                    <p:animEffect transition="in" filter="wedge">
                                      <p:cBhvr>
                                        <p:cTn id="12" dur="1000"/>
                                        <p:tgtEl>
                                          <p:spTgt spid="2693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9315">
                                            <p:txEl>
                                              <p:pRg st="0" end="0"/>
                                            </p:txEl>
                                          </p:spTgt>
                                        </p:tgtEl>
                                        <p:attrNameLst>
                                          <p:attrName>style.visibility</p:attrName>
                                        </p:attrNameLst>
                                      </p:cBhvr>
                                      <p:to>
                                        <p:strVal val="visible"/>
                                      </p:to>
                                    </p:set>
                                    <p:animEffect transition="in" filter="wipe(left)">
                                      <p:cBhvr>
                                        <p:cTn id="17" dur="500"/>
                                        <p:tgtEl>
                                          <p:spTgt spid="2693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9315">
                                            <p:txEl>
                                              <p:pRg st="1" end="1"/>
                                            </p:txEl>
                                          </p:spTgt>
                                        </p:tgtEl>
                                        <p:attrNameLst>
                                          <p:attrName>style.visibility</p:attrName>
                                        </p:attrNameLst>
                                      </p:cBhvr>
                                      <p:to>
                                        <p:strVal val="visible"/>
                                      </p:to>
                                    </p:set>
                                    <p:animEffect transition="in" filter="wipe(left)">
                                      <p:cBhvr>
                                        <p:cTn id="22" dur="500"/>
                                        <p:tgtEl>
                                          <p:spTgt spid="26931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9315">
                                            <p:txEl>
                                              <p:pRg st="2" end="2"/>
                                            </p:txEl>
                                          </p:spTgt>
                                        </p:tgtEl>
                                        <p:attrNameLst>
                                          <p:attrName>style.visibility</p:attrName>
                                        </p:attrNameLst>
                                      </p:cBhvr>
                                      <p:to>
                                        <p:strVal val="visible"/>
                                      </p:to>
                                    </p:set>
                                    <p:animEffect transition="in" filter="wipe(left)">
                                      <p:cBhvr>
                                        <p:cTn id="27" dur="500"/>
                                        <p:tgtEl>
                                          <p:spTgt spid="269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4" grpId="0"/>
      <p:bldP spid="269315"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93AF4F-282E-1C0A-15E0-504C1F8C7302}"/>
              </a:ext>
            </a:extLst>
          </p:cNvPr>
          <p:cNvPicPr>
            <a:picLocks noChangeAspect="1"/>
          </p:cNvPicPr>
          <p:nvPr/>
        </p:nvPicPr>
        <p:blipFill rotWithShape="1">
          <a:blip r:embed="rId2">
            <a:extLst>
              <a:ext uri="{28A0092B-C50C-407E-A947-70E740481C1C}">
                <a14:useLocalDpi xmlns:a14="http://schemas.microsoft.com/office/drawing/2010/main" val="0"/>
              </a:ext>
            </a:extLst>
          </a:blip>
          <a:srcRect l="22438" t="18166" r="22438" b="8111"/>
          <a:stretch/>
        </p:blipFill>
        <p:spPr>
          <a:xfrm>
            <a:off x="0" y="188640"/>
            <a:ext cx="8820979" cy="5544616"/>
          </a:xfrm>
          <a:prstGeom prst="rect">
            <a:avLst/>
          </a:prstGeom>
        </p:spPr>
      </p:pic>
      <p:sp>
        <p:nvSpPr>
          <p:cNvPr id="7" name="文本框 6">
            <a:extLst>
              <a:ext uri="{FF2B5EF4-FFF2-40B4-BE49-F238E27FC236}">
                <a16:creationId xmlns:a16="http://schemas.microsoft.com/office/drawing/2014/main" id="{46611B87-841F-3E8D-1A2C-028AE1129D80}"/>
              </a:ext>
            </a:extLst>
          </p:cNvPr>
          <p:cNvSpPr txBox="1"/>
          <p:nvPr/>
        </p:nvSpPr>
        <p:spPr>
          <a:xfrm>
            <a:off x="107504" y="5733256"/>
            <a:ext cx="8064896" cy="830997"/>
          </a:xfrm>
          <a:prstGeom prst="rect">
            <a:avLst/>
          </a:prstGeom>
          <a:noFill/>
        </p:spPr>
        <p:txBody>
          <a:bodyPr wrap="square">
            <a:spAutoFit/>
          </a:bodyPr>
          <a:lstStyle/>
          <a:p>
            <a:pPr eaLnBrk="1" hangingPunct="1"/>
            <a:r>
              <a:rPr lang="en-US" altLang="zh-CN" sz="2400" b="1" dirty="0">
                <a:solidFill>
                  <a:srgbClr val="CC3300"/>
                </a:solidFill>
                <a:latin typeface="微软雅黑" panose="020B0503020204020204" pitchFamily="34" charset="-122"/>
                <a:ea typeface="微软雅黑" panose="020B0503020204020204" pitchFamily="34" charset="-122"/>
              </a:rPr>
              <a:t>3</a:t>
            </a:r>
            <a:r>
              <a:rPr lang="zh-CN" altLang="en-US" sz="2400" b="1" dirty="0">
                <a:solidFill>
                  <a:srgbClr val="CC3300"/>
                </a:solidFill>
                <a:latin typeface="微软雅黑" panose="020B0503020204020204" pitchFamily="34" charset="-122"/>
                <a:ea typeface="微软雅黑" panose="020B0503020204020204" pitchFamily="34" charset="-122"/>
              </a:rPr>
              <a:t>、脊髓背根舒血管纤维</a:t>
            </a:r>
            <a:r>
              <a:rPr lang="en-US" altLang="zh-CN" sz="2400" b="1" dirty="0">
                <a:solidFill>
                  <a:srgbClr val="CC3300"/>
                </a:solidFill>
                <a:latin typeface="微软雅黑" panose="020B0503020204020204" pitchFamily="34" charset="-122"/>
                <a:ea typeface="微软雅黑" panose="020B0503020204020204" pitchFamily="34" charset="-122"/>
              </a:rPr>
              <a:t>——</a:t>
            </a:r>
            <a:r>
              <a:rPr lang="zh-CN" altLang="en-US" sz="2400" b="1" dirty="0">
                <a:solidFill>
                  <a:srgbClr val="CC3300"/>
                </a:solidFill>
                <a:latin typeface="微软雅黑" panose="020B0503020204020204" pitchFamily="34" charset="-122"/>
                <a:ea typeface="微软雅黑" panose="020B0503020204020204" pitchFamily="34" charset="-122"/>
              </a:rPr>
              <a:t>（</a:t>
            </a:r>
            <a:r>
              <a:rPr lang="en-US" altLang="zh-CN" sz="2400" b="1" dirty="0">
                <a:solidFill>
                  <a:srgbClr val="CC3300"/>
                </a:solidFill>
                <a:latin typeface="微软雅黑" panose="020B0503020204020204" pitchFamily="34" charset="-122"/>
                <a:ea typeface="微软雅黑" panose="020B0503020204020204" pitchFamily="34" charset="-122"/>
              </a:rPr>
              <a:t>CGRP</a:t>
            </a:r>
            <a:r>
              <a:rPr lang="zh-CN" altLang="en-US" sz="2400" b="1" dirty="0">
                <a:solidFill>
                  <a:srgbClr val="CC3300"/>
                </a:solidFill>
                <a:latin typeface="微软雅黑" panose="020B0503020204020204" pitchFamily="34" charset="-122"/>
                <a:ea typeface="微软雅黑" panose="020B0503020204020204" pitchFamily="34" charset="-122"/>
              </a:rPr>
              <a:t>或</a:t>
            </a:r>
            <a:r>
              <a:rPr lang="en-US" altLang="zh-CN" sz="2400" b="1" dirty="0">
                <a:solidFill>
                  <a:srgbClr val="CC3300"/>
                </a:solidFill>
                <a:latin typeface="微软雅黑" panose="020B0503020204020204" pitchFamily="34" charset="-122"/>
                <a:ea typeface="微软雅黑" panose="020B0503020204020204" pitchFamily="34" charset="-122"/>
              </a:rPr>
              <a:t>P</a:t>
            </a:r>
            <a:r>
              <a:rPr lang="zh-CN" altLang="en-US" sz="2400" b="1" dirty="0">
                <a:solidFill>
                  <a:srgbClr val="CC3300"/>
                </a:solidFill>
                <a:latin typeface="微软雅黑" panose="020B0503020204020204" pitchFamily="34" charset="-122"/>
                <a:ea typeface="微软雅黑" panose="020B0503020204020204" pitchFamily="34" charset="-122"/>
              </a:rPr>
              <a:t>物质）</a:t>
            </a:r>
          </a:p>
          <a:p>
            <a:pPr eaLnBrk="1" hangingPunct="1"/>
            <a:r>
              <a:rPr lang="zh-CN" altLang="en-US" sz="2400" b="1" dirty="0">
                <a:solidFill>
                  <a:srgbClr val="000066"/>
                </a:solidFill>
                <a:latin typeface="微软雅黑" panose="020B0503020204020204" pitchFamily="34" charset="-122"/>
                <a:ea typeface="微软雅黑" panose="020B0503020204020204" pitchFamily="34" charset="-122"/>
              </a:rPr>
              <a:t>    皮肤血管</a:t>
            </a:r>
          </a:p>
        </p:txBody>
      </p:sp>
    </p:spTree>
    <p:extLst>
      <p:ext uri="{BB962C8B-B14F-4D97-AF65-F5344CB8AC3E}">
        <p14:creationId xmlns:p14="http://schemas.microsoft.com/office/powerpoint/2010/main" val="92387913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9BF118-0074-3B58-2CD0-5F01CB2328CD}"/>
              </a:ext>
            </a:extLst>
          </p:cNvPr>
          <p:cNvPicPr>
            <a:picLocks noChangeAspect="1"/>
          </p:cNvPicPr>
          <p:nvPr/>
        </p:nvPicPr>
        <p:blipFill rotWithShape="1">
          <a:blip r:embed="rId2">
            <a:extLst>
              <a:ext uri="{28A0092B-C50C-407E-A947-70E740481C1C}">
                <a14:useLocalDpi xmlns:a14="http://schemas.microsoft.com/office/drawing/2010/main" val="0"/>
              </a:ext>
            </a:extLst>
          </a:blip>
          <a:srcRect l="22439" t="11463" r="22437" b="6437"/>
          <a:stretch/>
        </p:blipFill>
        <p:spPr>
          <a:xfrm>
            <a:off x="231517" y="188640"/>
            <a:ext cx="8538091" cy="5976664"/>
          </a:xfrm>
          <a:prstGeom prst="rect">
            <a:avLst/>
          </a:prstGeom>
        </p:spPr>
      </p:pic>
    </p:spTree>
    <p:extLst>
      <p:ext uri="{BB962C8B-B14F-4D97-AF65-F5344CB8AC3E}">
        <p14:creationId xmlns:p14="http://schemas.microsoft.com/office/powerpoint/2010/main" val="398710101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2004826141150527">
            <a:extLst>
              <a:ext uri="{FF2B5EF4-FFF2-40B4-BE49-F238E27FC236}">
                <a16:creationId xmlns:a16="http://schemas.microsoft.com/office/drawing/2014/main" id="{AE204B11-FAEE-486B-B875-8F07D72A8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341438"/>
            <a:ext cx="8027988" cy="462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4">
            <a:extLst>
              <a:ext uri="{FF2B5EF4-FFF2-40B4-BE49-F238E27FC236}">
                <a16:creationId xmlns:a16="http://schemas.microsoft.com/office/drawing/2014/main" id="{2976CD0F-55FD-4F5A-95C9-107EDB25E20B}"/>
              </a:ext>
            </a:extLst>
          </p:cNvPr>
          <p:cNvSpPr>
            <a:spLocks noChangeArrowheads="1"/>
          </p:cNvSpPr>
          <p:nvPr/>
        </p:nvSpPr>
        <p:spPr bwMode="auto">
          <a:xfrm>
            <a:off x="357188" y="428625"/>
            <a:ext cx="47910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10000"/>
              </a:lnSpc>
            </a:pPr>
            <a:r>
              <a:rPr lang="zh-CN" altLang="en-US" sz="2800" b="1">
                <a:solidFill>
                  <a:srgbClr val="0000CC"/>
                </a:solidFill>
                <a:latin typeface="Arial" panose="020B0604020202020204" pitchFamily="34" charset="0"/>
              </a:rPr>
              <a:t>血管的神经支配及其作用</a:t>
            </a:r>
            <a:r>
              <a:rPr lang="zh-CN" altLang="en-US" sz="2800">
                <a:latin typeface="Arial" panose="020B0604020202020204" pitchFamily="34" charset="0"/>
              </a:rPr>
              <a:t> </a:t>
            </a:r>
          </a:p>
        </p:txBody>
      </p:sp>
      <p:sp>
        <p:nvSpPr>
          <p:cNvPr id="17412" name="TextBox 3">
            <a:extLst>
              <a:ext uri="{FF2B5EF4-FFF2-40B4-BE49-F238E27FC236}">
                <a16:creationId xmlns:a16="http://schemas.microsoft.com/office/drawing/2014/main" id="{CA8FEEF6-F7D8-4B5C-AA29-014345F8F2DB}"/>
              </a:ext>
            </a:extLst>
          </p:cNvPr>
          <p:cNvSpPr txBox="1">
            <a:spLocks noChangeArrowheads="1"/>
          </p:cNvSpPr>
          <p:nvPr/>
        </p:nvSpPr>
        <p:spPr bwMode="auto">
          <a:xfrm>
            <a:off x="6191250" y="5214938"/>
            <a:ext cx="214313"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1600" b="1">
                <a:latin typeface="华文细黑" panose="02010600040101010101" pitchFamily="2" charset="-122"/>
                <a:ea typeface="华文细黑" panose="02010600040101010101" pitchFamily="2" charset="-122"/>
              </a:rPr>
              <a:t>骨</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 descr="https://timgsa.baidu.com/timg?image&amp;quality=80&amp;size=b10000_10000&amp;sec=1490539832&amp;di=47f691018395b1f2d5118f3c3a18fcfd&amp;src=http://s9.sinaimg.cn/mw690/5d91bbc9te0ba730808e8&amp;690">
            <a:extLst>
              <a:ext uri="{FF2B5EF4-FFF2-40B4-BE49-F238E27FC236}">
                <a16:creationId xmlns:a16="http://schemas.microsoft.com/office/drawing/2014/main" id="{9C0DDDE5-5A43-43D2-91D7-7D87599A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630" y="2276872"/>
            <a:ext cx="5457395" cy="409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a:extLst>
              <a:ext uri="{FF2B5EF4-FFF2-40B4-BE49-F238E27FC236}">
                <a16:creationId xmlns:a16="http://schemas.microsoft.com/office/drawing/2014/main" id="{DD08D575-481E-4103-B804-F75C9C444FB6}"/>
              </a:ext>
            </a:extLst>
          </p:cNvPr>
          <p:cNvSpPr>
            <a:spLocks noChangeArrowheads="1"/>
          </p:cNvSpPr>
          <p:nvPr/>
        </p:nvSpPr>
        <p:spPr bwMode="auto">
          <a:xfrm>
            <a:off x="179512" y="35247"/>
            <a:ext cx="824611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（二）心血管中枢</a:t>
            </a:r>
            <a:r>
              <a:rPr lang="en-US" altLang="zh-CN" sz="3200" b="1" dirty="0">
                <a:solidFill>
                  <a:schemeClr val="tx2"/>
                </a:solidFill>
                <a:latin typeface="微软雅黑" panose="020B0503020204020204" pitchFamily="34" charset="-122"/>
                <a:ea typeface="微软雅黑" panose="020B0503020204020204" pitchFamily="34" charset="-122"/>
              </a:rPr>
              <a:t>(Cardiovascular center)</a:t>
            </a:r>
            <a:r>
              <a:rPr lang="en-US" altLang="zh-CN" sz="4400" dirty="0">
                <a:solidFill>
                  <a:schemeClr val="tx2"/>
                </a:solidFill>
                <a:latin typeface="微软雅黑" panose="020B0503020204020204" pitchFamily="34" charset="-122"/>
                <a:ea typeface="微软雅黑" panose="020B0503020204020204" pitchFamily="34" charset="-122"/>
              </a:rPr>
              <a:t> </a:t>
            </a:r>
          </a:p>
        </p:txBody>
      </p:sp>
      <p:sp>
        <p:nvSpPr>
          <p:cNvPr id="18436" name="Rectangle 3">
            <a:extLst>
              <a:ext uri="{FF2B5EF4-FFF2-40B4-BE49-F238E27FC236}">
                <a16:creationId xmlns:a16="http://schemas.microsoft.com/office/drawing/2014/main" id="{AEADD200-42DE-49AF-87E3-788BD575AA05}"/>
              </a:ext>
            </a:extLst>
          </p:cNvPr>
          <p:cNvSpPr>
            <a:spLocks noChangeArrowheads="1"/>
          </p:cNvSpPr>
          <p:nvPr/>
        </p:nvSpPr>
        <p:spPr bwMode="auto">
          <a:xfrm>
            <a:off x="500063" y="1000125"/>
            <a:ext cx="81803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20000"/>
              </a:spcBef>
            </a:pPr>
            <a:r>
              <a:rPr lang="en-US" altLang="zh-CN" sz="3200" b="1" dirty="0">
                <a:latin typeface="楷体_GB2312" pitchFamily="49" charset="-122"/>
              </a:rPr>
              <a:t>  </a:t>
            </a:r>
            <a:r>
              <a:rPr lang="en-US" altLang="zh-CN" sz="3200" b="1" dirty="0">
                <a:latin typeface="宋体" panose="02010600030101010101" pitchFamily="2" charset="-122"/>
              </a:rPr>
              <a:t>—</a:t>
            </a:r>
            <a:r>
              <a:rPr lang="en-US" altLang="zh-CN" sz="3200" b="1" dirty="0">
                <a:latin typeface="楷体_GB2312" pitchFamily="49" charset="-122"/>
              </a:rPr>
              <a:t> </a:t>
            </a:r>
            <a:r>
              <a:rPr lang="zh-CN" altLang="en-US" sz="3200" b="1" dirty="0">
                <a:latin typeface="楷体_GB2312" pitchFamily="49" charset="-122"/>
              </a:rPr>
              <a:t>控制心血管活动的神经元集中的部位。</a:t>
            </a:r>
          </a:p>
        </p:txBody>
      </p:sp>
      <p:sp>
        <p:nvSpPr>
          <p:cNvPr id="18437" name="Rectangle 4">
            <a:extLst>
              <a:ext uri="{FF2B5EF4-FFF2-40B4-BE49-F238E27FC236}">
                <a16:creationId xmlns:a16="http://schemas.microsoft.com/office/drawing/2014/main" id="{95C2BFEB-A923-4734-BE97-29C076D70AF3}"/>
              </a:ext>
            </a:extLst>
          </p:cNvPr>
          <p:cNvSpPr>
            <a:spLocks noChangeArrowheads="1"/>
          </p:cNvSpPr>
          <p:nvPr/>
        </p:nvSpPr>
        <p:spPr bwMode="auto">
          <a:xfrm>
            <a:off x="395288" y="2000250"/>
            <a:ext cx="2819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sz="3200" b="1" dirty="0">
                <a:solidFill>
                  <a:srgbClr val="0000CC"/>
                </a:solidFill>
                <a:latin typeface="微软雅黑" panose="020B0503020204020204" pitchFamily="34" charset="-122"/>
                <a:ea typeface="微软雅黑" panose="020B0503020204020204" pitchFamily="34" charset="-122"/>
              </a:rPr>
              <a:t> 1.</a:t>
            </a:r>
            <a:r>
              <a:rPr lang="zh-CN" altLang="en-US" sz="2800" b="1" dirty="0">
                <a:solidFill>
                  <a:srgbClr val="CC0000"/>
                </a:solidFill>
                <a:latin typeface="微软雅黑" panose="020B0503020204020204" pitchFamily="34" charset="-122"/>
                <a:ea typeface="微软雅黑" panose="020B0503020204020204" pitchFamily="34" charset="-122"/>
              </a:rPr>
              <a:t>延髓</a:t>
            </a:r>
            <a:r>
              <a:rPr lang="zh-CN" altLang="en-US" sz="2800" b="1" dirty="0">
                <a:solidFill>
                  <a:srgbClr val="0000CC"/>
                </a:solidFill>
                <a:latin typeface="微软雅黑" panose="020B0503020204020204" pitchFamily="34" charset="-122"/>
                <a:ea typeface="微软雅黑" panose="020B0503020204020204" pitchFamily="34" charset="-122"/>
              </a:rPr>
              <a:t>心血管中枢</a:t>
            </a:r>
            <a:r>
              <a:rPr lang="en-US" altLang="zh-CN" sz="2800" b="1" dirty="0">
                <a:solidFill>
                  <a:srgbClr val="0000CC"/>
                </a:solidFill>
                <a:latin typeface="微软雅黑" panose="020B0503020204020204" pitchFamily="34" charset="-122"/>
                <a:ea typeface="微软雅黑" panose="020B0503020204020204" pitchFamily="34" charset="-122"/>
              </a:rPr>
              <a:t>——</a:t>
            </a:r>
            <a:r>
              <a:rPr lang="zh-CN" altLang="en-US" sz="2800" b="1" dirty="0">
                <a:solidFill>
                  <a:srgbClr val="0000CC"/>
                </a:solidFill>
                <a:latin typeface="微软雅黑" panose="020B0503020204020204" pitchFamily="34" charset="-122"/>
                <a:ea typeface="微软雅黑" panose="020B0503020204020204" pitchFamily="34" charset="-122"/>
              </a:rPr>
              <a:t>基本中枢</a:t>
            </a:r>
          </a:p>
        </p:txBody>
      </p:sp>
      <p:sp>
        <p:nvSpPr>
          <p:cNvPr id="18438" name="Rectangle 5">
            <a:extLst>
              <a:ext uri="{FF2B5EF4-FFF2-40B4-BE49-F238E27FC236}">
                <a16:creationId xmlns:a16="http://schemas.microsoft.com/office/drawing/2014/main" id="{3DD22034-A80D-4C71-99CD-D39A0373F328}"/>
              </a:ext>
            </a:extLst>
          </p:cNvPr>
          <p:cNvSpPr>
            <a:spLocks noChangeArrowheads="1"/>
          </p:cNvSpPr>
          <p:nvPr/>
        </p:nvSpPr>
        <p:spPr bwMode="auto">
          <a:xfrm>
            <a:off x="285750" y="3929063"/>
            <a:ext cx="2857500"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eaLnBrk="1" hangingPunct="1">
              <a:lnSpc>
                <a:spcPct val="110000"/>
              </a:lnSpc>
              <a:spcBef>
                <a:spcPct val="20000"/>
              </a:spcBef>
            </a:pPr>
            <a:r>
              <a:rPr lang="en-US" altLang="zh-CN" sz="2800" b="1" dirty="0">
                <a:solidFill>
                  <a:srgbClr val="0000CC"/>
                </a:solidFill>
                <a:latin typeface="微软雅黑" panose="020B0503020204020204" pitchFamily="34" charset="-122"/>
                <a:ea typeface="微软雅黑" panose="020B0503020204020204" pitchFamily="34" charset="-122"/>
              </a:rPr>
              <a:t>2</a:t>
            </a:r>
            <a:r>
              <a:rPr lang="zh-CN" altLang="en-US" sz="2800" b="1" dirty="0">
                <a:solidFill>
                  <a:srgbClr val="0000CC"/>
                </a:solidFill>
                <a:latin typeface="微软雅黑" panose="020B0503020204020204" pitchFamily="34" charset="-122"/>
                <a:ea typeface="微软雅黑" panose="020B0503020204020204" pitchFamily="34" charset="-122"/>
              </a:rPr>
              <a:t>、延髓以上的心血管中枢</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高级中枢</a:t>
            </a:r>
          </a:p>
          <a:p>
            <a:pPr algn="just" eaLnBrk="1" hangingPunct="1">
              <a:lnSpc>
                <a:spcPct val="110000"/>
              </a:lnSpc>
              <a:spcBef>
                <a:spcPct val="20000"/>
              </a:spcBef>
            </a:pPr>
            <a:r>
              <a:rPr lang="zh-CN" altLang="en-US" sz="2800" b="1" dirty="0">
                <a:latin typeface="微软雅黑" panose="020B0503020204020204" pitchFamily="34" charset="-122"/>
                <a:ea typeface="微软雅黑" panose="020B0503020204020204" pitchFamily="34" charset="-122"/>
              </a:rPr>
              <a:t>下丘脑、大脑边缘系统、小脑</a:t>
            </a:r>
          </a:p>
        </p:txBody>
      </p:sp>
      <p:sp>
        <p:nvSpPr>
          <p:cNvPr id="7" name="矩形 6">
            <a:extLst>
              <a:ext uri="{FF2B5EF4-FFF2-40B4-BE49-F238E27FC236}">
                <a16:creationId xmlns:a16="http://schemas.microsoft.com/office/drawing/2014/main" id="{A6EFD43F-2410-4A2E-BCFF-62B5BC791AA1}"/>
              </a:ext>
            </a:extLst>
          </p:cNvPr>
          <p:cNvSpPr/>
          <p:nvPr/>
        </p:nvSpPr>
        <p:spPr bwMode="auto">
          <a:xfrm>
            <a:off x="3286125" y="3643313"/>
            <a:ext cx="1214438" cy="357187"/>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defRPr/>
            </a:pPr>
            <a:endParaRPr lang="zh-CN" altLang="en-US">
              <a:solidFill>
                <a:schemeClr val="tx1"/>
              </a:solidFill>
              <a:ea typeface="楷体_GB2312" pitchFamily="49" charset="-122"/>
            </a:endParaRP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8E267DD-1D82-44ED-BCB5-60C9687D2CC0}"/>
              </a:ext>
            </a:extLst>
          </p:cNvPr>
          <p:cNvSpPr>
            <a:spLocks noGrp="1" noChangeArrowheads="1"/>
          </p:cNvSpPr>
          <p:nvPr>
            <p:ph type="title"/>
          </p:nvPr>
        </p:nvSpPr>
        <p:spPr bwMode="auto">
          <a:xfrm>
            <a:off x="609600" y="457200"/>
            <a:ext cx="7772400"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200" b="1" dirty="0">
                <a:solidFill>
                  <a:srgbClr val="FF0000"/>
                </a:solidFill>
                <a:latin typeface="微软雅黑" panose="020B0503020204020204" pitchFamily="34" charset="-122"/>
                <a:ea typeface="微软雅黑" panose="020B0503020204020204" pitchFamily="34" charset="-122"/>
              </a:rPr>
              <a:t>1.</a:t>
            </a:r>
            <a:r>
              <a:rPr lang="zh-CN" altLang="en-US" sz="3200" b="1" dirty="0">
                <a:solidFill>
                  <a:srgbClr val="FF0000"/>
                </a:solidFill>
                <a:latin typeface="微软雅黑" panose="020B0503020204020204" pitchFamily="34" charset="-122"/>
                <a:ea typeface="微软雅黑" panose="020B0503020204020204" pitchFamily="34" charset="-122"/>
              </a:rPr>
              <a:t>延髓心血管中枢：基本心血管中枢</a:t>
            </a:r>
          </a:p>
        </p:txBody>
      </p:sp>
      <p:sp>
        <p:nvSpPr>
          <p:cNvPr id="20483" name="Rectangle 3">
            <a:extLst>
              <a:ext uri="{FF2B5EF4-FFF2-40B4-BE49-F238E27FC236}">
                <a16:creationId xmlns:a16="http://schemas.microsoft.com/office/drawing/2014/main" id="{5C3A5077-2413-4D54-8383-894AC8FA2014}"/>
              </a:ext>
            </a:extLst>
          </p:cNvPr>
          <p:cNvSpPr>
            <a:spLocks noGrp="1" noChangeArrowheads="1"/>
          </p:cNvSpPr>
          <p:nvPr>
            <p:ph type="body" idx="1"/>
          </p:nvPr>
        </p:nvSpPr>
        <p:spPr bwMode="auto">
          <a:xfrm>
            <a:off x="467544" y="1124744"/>
            <a:ext cx="6408712" cy="32403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zh-CN" sz="2400" b="1" dirty="0">
                <a:solidFill>
                  <a:schemeClr val="tx2"/>
                </a:solidFill>
                <a:latin typeface="微软雅黑" panose="020B0503020204020204" pitchFamily="34" charset="-122"/>
                <a:ea typeface="微软雅黑" panose="020B0503020204020204" pitchFamily="34" charset="-122"/>
              </a:rPr>
              <a:t>⑴ </a:t>
            </a:r>
            <a:r>
              <a:rPr lang="zh-CN" altLang="en-US" sz="2400" b="1" dirty="0">
                <a:solidFill>
                  <a:schemeClr val="tx2"/>
                </a:solidFill>
                <a:latin typeface="微软雅黑" panose="020B0503020204020204" pitchFamily="34" charset="-122"/>
                <a:ea typeface="微软雅黑" panose="020B0503020204020204" pitchFamily="34" charset="-122"/>
              </a:rPr>
              <a:t>缩血管区</a:t>
            </a:r>
            <a:r>
              <a:rPr lang="zh-CN" altLang="en-US" sz="2400" b="1" dirty="0">
                <a:solidFill>
                  <a:srgbClr val="0000FF"/>
                </a:solidFill>
                <a:latin typeface="微软雅黑" panose="020B0503020204020204" pitchFamily="34" charset="-122"/>
                <a:ea typeface="微软雅黑" panose="020B0503020204020204" pitchFamily="34" charset="-122"/>
              </a:rPr>
              <a:t>    延髓头端腹外侧区 包括心交感中枢和交感缩血管中枢</a:t>
            </a:r>
          </a:p>
          <a:p>
            <a:pPr eaLnBrk="1" hangingPunct="1">
              <a:lnSpc>
                <a:spcPct val="140000"/>
              </a:lnSpc>
              <a:buFontTx/>
              <a:buNone/>
            </a:pPr>
            <a:r>
              <a:rPr lang="zh-CN" altLang="en-US" sz="2400" b="1" dirty="0">
                <a:solidFill>
                  <a:schemeClr val="tx2"/>
                </a:solidFill>
                <a:latin typeface="微软雅黑" panose="020B0503020204020204" pitchFamily="34" charset="-122"/>
                <a:ea typeface="微软雅黑" panose="020B0503020204020204" pitchFamily="34" charset="-122"/>
              </a:rPr>
              <a:t>⑵ 舒血管区</a:t>
            </a:r>
            <a:r>
              <a:rPr lang="zh-CN" altLang="en-US" sz="2400" b="1" dirty="0">
                <a:solidFill>
                  <a:srgbClr val="0000FF"/>
                </a:solidFill>
                <a:latin typeface="微软雅黑" panose="020B0503020204020204" pitchFamily="34" charset="-122"/>
                <a:ea typeface="微软雅黑" panose="020B0503020204020204" pitchFamily="34" charset="-122"/>
              </a:rPr>
              <a:t>    延髓尾端腹外侧区→抑制缩血管区的活动</a:t>
            </a:r>
          </a:p>
          <a:p>
            <a:pPr eaLnBrk="1" hangingPunct="1">
              <a:lnSpc>
                <a:spcPct val="140000"/>
              </a:lnSpc>
              <a:buFontTx/>
              <a:buNone/>
            </a:pPr>
            <a:r>
              <a:rPr lang="zh-CN" altLang="en-US" sz="2400" b="1" dirty="0">
                <a:solidFill>
                  <a:schemeClr val="tx2"/>
                </a:solidFill>
                <a:latin typeface="微软雅黑" panose="020B0503020204020204" pitchFamily="34" charset="-122"/>
                <a:ea typeface="微软雅黑" panose="020B0503020204020204" pitchFamily="34" charset="-122"/>
              </a:rPr>
              <a:t>⑶ 心抑制区 </a:t>
            </a:r>
            <a:r>
              <a:rPr lang="zh-CN" altLang="en-US" sz="2400" b="1" dirty="0">
                <a:solidFill>
                  <a:srgbClr val="0000FF"/>
                </a:solidFill>
                <a:latin typeface="微软雅黑" panose="020B0503020204020204" pitchFamily="34" charset="-122"/>
                <a:ea typeface="微软雅黑" panose="020B0503020204020204" pitchFamily="34" charset="-122"/>
              </a:rPr>
              <a:t>   延髓背核、疑核 （心迷走中枢）  </a:t>
            </a:r>
          </a:p>
          <a:p>
            <a:pPr eaLnBrk="1" hangingPunct="1">
              <a:lnSpc>
                <a:spcPct val="140000"/>
              </a:lnSpc>
              <a:buFontTx/>
              <a:buNone/>
            </a:pPr>
            <a:r>
              <a:rPr lang="zh-CN" altLang="en-US" sz="2400" b="1" dirty="0">
                <a:solidFill>
                  <a:schemeClr val="tx2"/>
                </a:solidFill>
                <a:latin typeface="微软雅黑" panose="020B0503020204020204" pitchFamily="34" charset="-122"/>
                <a:ea typeface="微软雅黑" panose="020B0503020204020204" pitchFamily="34" charset="-122"/>
              </a:rPr>
              <a:t>⑷ 传入</a:t>
            </a:r>
            <a:r>
              <a:rPr lang="en-US" altLang="zh-CN" sz="2400" b="1" dirty="0">
                <a:solidFill>
                  <a:schemeClr val="tx2"/>
                </a:solidFill>
                <a:latin typeface="微软雅黑" panose="020B0503020204020204" pitchFamily="34" charset="-122"/>
                <a:ea typeface="微软雅黑" panose="020B0503020204020204" pitchFamily="34" charset="-122"/>
              </a:rPr>
              <a:t>N</a:t>
            </a:r>
            <a:r>
              <a:rPr lang="zh-CN" altLang="en-US" sz="2400" b="1" dirty="0">
                <a:solidFill>
                  <a:schemeClr val="tx2"/>
                </a:solidFill>
                <a:latin typeface="微软雅黑" panose="020B0503020204020204" pitchFamily="34" charset="-122"/>
                <a:ea typeface="微软雅黑" panose="020B0503020204020204" pitchFamily="34" charset="-122"/>
              </a:rPr>
              <a:t>接替站</a:t>
            </a:r>
            <a:r>
              <a:rPr lang="zh-CN" altLang="en-US" sz="2400" b="1" dirty="0">
                <a:solidFill>
                  <a:srgbClr val="0000FF"/>
                </a:solidFill>
                <a:latin typeface="微软雅黑" panose="020B0503020204020204" pitchFamily="34" charset="-122"/>
                <a:ea typeface="微软雅黑" panose="020B0503020204020204" pitchFamily="34" charset="-122"/>
              </a:rPr>
              <a:t>  孤束核</a:t>
            </a:r>
          </a:p>
        </p:txBody>
      </p:sp>
      <p:pic>
        <p:nvPicPr>
          <p:cNvPr id="20484" name="Picture 4">
            <a:extLst>
              <a:ext uri="{FF2B5EF4-FFF2-40B4-BE49-F238E27FC236}">
                <a16:creationId xmlns:a16="http://schemas.microsoft.com/office/drawing/2014/main" id="{59F80EF2-594D-4A47-8C34-96548EF99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20" y="4443412"/>
            <a:ext cx="2836862"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1407307-91B4-8111-D4ED-3D1B7005F4F9}"/>
              </a:ext>
            </a:extLst>
          </p:cNvPr>
          <p:cNvPicPr>
            <a:picLocks noChangeAspect="1"/>
          </p:cNvPicPr>
          <p:nvPr/>
        </p:nvPicPr>
        <p:blipFill rotWithShape="1">
          <a:blip r:embed="rId3">
            <a:extLst>
              <a:ext uri="{28A0092B-C50C-407E-A947-70E740481C1C}">
                <a14:useLocalDpi xmlns:a14="http://schemas.microsoft.com/office/drawing/2010/main" val="0"/>
              </a:ext>
            </a:extLst>
          </a:blip>
          <a:srcRect l="50941" t="16923" r="13622" b="17453"/>
          <a:stretch/>
        </p:blipFill>
        <p:spPr>
          <a:xfrm>
            <a:off x="4355976" y="3893671"/>
            <a:ext cx="2845757" cy="2964329"/>
          </a:xfrm>
          <a:prstGeom prst="rect">
            <a:avLst/>
          </a:prstGeom>
        </p:spPr>
      </p:pic>
      <p:pic>
        <p:nvPicPr>
          <p:cNvPr id="3" name="Picture 3" descr="D:\教学多媒体\028.JPG">
            <a:extLst>
              <a:ext uri="{FF2B5EF4-FFF2-40B4-BE49-F238E27FC236}">
                <a16:creationId xmlns:a16="http://schemas.microsoft.com/office/drawing/2014/main" id="{95AEE4BA-265F-4087-7201-2E256C3DD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738" t="1709" r="29525" b="2743"/>
          <a:stretch/>
        </p:blipFill>
        <p:spPr bwMode="auto">
          <a:xfrm>
            <a:off x="6948264" y="1268760"/>
            <a:ext cx="2115937" cy="363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3F69F9D-04B4-C037-2D50-5530562D010D}"/>
              </a:ext>
            </a:extLst>
          </p:cNvPr>
          <p:cNvPicPr>
            <a:picLocks noChangeAspect="1"/>
          </p:cNvPicPr>
          <p:nvPr/>
        </p:nvPicPr>
        <p:blipFill rotWithShape="1">
          <a:blip r:embed="rId2">
            <a:extLst>
              <a:ext uri="{28A0092B-C50C-407E-A947-70E740481C1C}">
                <a14:useLocalDpi xmlns:a14="http://schemas.microsoft.com/office/drawing/2010/main" val="0"/>
              </a:ext>
            </a:extLst>
          </a:blip>
          <a:srcRect l="21651" t="1410" r="21650" b="4761"/>
          <a:stretch/>
        </p:blipFill>
        <p:spPr>
          <a:xfrm>
            <a:off x="255866" y="-1"/>
            <a:ext cx="8780629" cy="6829377"/>
          </a:xfrm>
          <a:prstGeom prst="rect">
            <a:avLst/>
          </a:prstGeom>
        </p:spPr>
      </p:pic>
    </p:spTree>
    <p:extLst>
      <p:ext uri="{BB962C8B-B14F-4D97-AF65-F5344CB8AC3E}">
        <p14:creationId xmlns:p14="http://schemas.microsoft.com/office/powerpoint/2010/main" val="3573168731"/>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AFBEC8C4-3D78-4ED2-A942-A2915B7675C3}"/>
              </a:ext>
            </a:extLst>
          </p:cNvPr>
          <p:cNvSpPr>
            <a:spLocks noChangeArrowheads="1"/>
          </p:cNvSpPr>
          <p:nvPr/>
        </p:nvSpPr>
        <p:spPr bwMode="auto">
          <a:xfrm>
            <a:off x="611560" y="384175"/>
            <a:ext cx="4471987"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en-US" altLang="zh-CN" sz="2800" b="1" dirty="0">
                <a:solidFill>
                  <a:srgbClr val="C00000"/>
                </a:solidFill>
                <a:latin typeface="微软雅黑" panose="020B0503020204020204" pitchFamily="34" charset="-122"/>
                <a:ea typeface="微软雅黑" panose="020B0503020204020204" pitchFamily="34" charset="-122"/>
              </a:rPr>
              <a:t>2</a:t>
            </a:r>
            <a:r>
              <a:rPr lang="zh-CN" altLang="en-US" sz="2800" b="1" dirty="0">
                <a:solidFill>
                  <a:srgbClr val="C00000"/>
                </a:solidFill>
                <a:latin typeface="微软雅黑" panose="020B0503020204020204" pitchFamily="34" charset="-122"/>
                <a:ea typeface="微软雅黑" panose="020B0503020204020204" pitchFamily="34" charset="-122"/>
              </a:rPr>
              <a:t>．延髓以上的的血管中枢 </a:t>
            </a:r>
            <a:endParaRPr lang="zh-CN" altLang="en-US" sz="2800" dirty="0">
              <a:solidFill>
                <a:srgbClr val="C00000"/>
              </a:solidFill>
              <a:latin typeface="微软雅黑" panose="020B0503020204020204" pitchFamily="34" charset="-122"/>
              <a:ea typeface="微软雅黑" panose="020B0503020204020204" pitchFamily="34" charset="-122"/>
            </a:endParaRPr>
          </a:p>
          <a:p>
            <a:pP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21507" name="Rectangle 5">
            <a:extLst>
              <a:ext uri="{FF2B5EF4-FFF2-40B4-BE49-F238E27FC236}">
                <a16:creationId xmlns:a16="http://schemas.microsoft.com/office/drawing/2014/main" id="{3AEB866B-101A-4512-8363-12BEAF382143}"/>
              </a:ext>
            </a:extLst>
          </p:cNvPr>
          <p:cNvSpPr>
            <a:spLocks noChangeArrowheads="1"/>
          </p:cNvSpPr>
          <p:nvPr/>
        </p:nvSpPr>
        <p:spPr bwMode="auto">
          <a:xfrm>
            <a:off x="484188" y="921543"/>
            <a:ext cx="80327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eaLnBrk="1" hangingPunct="1">
              <a:lnSpc>
                <a:spcPct val="130000"/>
              </a:lnSpc>
              <a:buClr>
                <a:srgbClr val="FF00FF"/>
              </a:buClr>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脑干、下丘脑、大脑皮层及边缘系统。</a:t>
            </a:r>
            <a:endParaRPr lang="en-US" altLang="zh-CN" sz="2800" b="1" dirty="0">
              <a:latin typeface="微软雅黑" panose="020B0503020204020204" pitchFamily="34" charset="-122"/>
              <a:ea typeface="微软雅黑" panose="020B0503020204020204" pitchFamily="34" charset="-122"/>
            </a:endParaRPr>
          </a:p>
          <a:p>
            <a:pPr algn="just" eaLnBrk="1" hangingPunct="1">
              <a:lnSpc>
                <a:spcPct val="130000"/>
              </a:lnSpc>
              <a:buClr>
                <a:srgbClr val="FF00FF"/>
              </a:buClr>
              <a:buFont typeface="Wingdings" panose="05000000000000000000" pitchFamily="2" charset="2"/>
              <a:buChar char="Ø"/>
            </a:pPr>
            <a:r>
              <a:rPr lang="zh-CN" altLang="en-US" sz="2800" b="1" dirty="0">
                <a:solidFill>
                  <a:schemeClr val="tx2"/>
                </a:solidFill>
                <a:latin typeface="微软雅黑" panose="020B0503020204020204" pitchFamily="34" charset="-122"/>
                <a:ea typeface="微软雅黑" panose="020B0503020204020204" pitchFamily="34" charset="-122"/>
              </a:rPr>
              <a:t>主要表现为对心血管活动和机体其它功能间的复杂整合</a:t>
            </a:r>
            <a:endParaRPr lang="en-US" altLang="zh-CN" sz="2800" b="1" dirty="0">
              <a:solidFill>
                <a:schemeClr val="tx2"/>
              </a:solidFill>
              <a:latin typeface="微软雅黑" panose="020B0503020204020204" pitchFamily="34" charset="-122"/>
              <a:ea typeface="微软雅黑" panose="020B0503020204020204" pitchFamily="34" charset="-122"/>
            </a:endParaRPr>
          </a:p>
          <a:p>
            <a:pPr algn="just" eaLnBrk="1" hangingPunct="1">
              <a:lnSpc>
                <a:spcPct val="130000"/>
              </a:lnSpc>
              <a:buClr>
                <a:srgbClr val="FF00FF"/>
              </a:buClr>
              <a:buFont typeface="Wingdings" panose="05000000000000000000" pitchFamily="2" charset="2"/>
              <a:buChar char="Ø"/>
            </a:pPr>
            <a:r>
              <a:rPr lang="zh-CN" altLang="en-US" sz="2800" b="1" dirty="0">
                <a:latin typeface="微软雅黑" panose="020B0503020204020204" pitchFamily="34" charset="-122"/>
                <a:ea typeface="微软雅黑" panose="020B0503020204020204" pitchFamily="34" charset="-122"/>
              </a:rPr>
              <a:t>小脑顶核可调节血压，电刺激使血压增高。</a:t>
            </a:r>
            <a:endParaRPr lang="en-US" altLang="zh-CN" sz="2800" dirty="0">
              <a:latin typeface="微软雅黑" panose="020B0503020204020204" pitchFamily="34" charset="-122"/>
              <a:ea typeface="微软雅黑" panose="020B0503020204020204" pitchFamily="34" charset="-122"/>
            </a:endParaRPr>
          </a:p>
        </p:txBody>
      </p:sp>
      <p:sp>
        <p:nvSpPr>
          <p:cNvPr id="21508" name="Rectangle 6">
            <a:extLst>
              <a:ext uri="{FF2B5EF4-FFF2-40B4-BE49-F238E27FC236}">
                <a16:creationId xmlns:a16="http://schemas.microsoft.com/office/drawing/2014/main" id="{00F4B1A7-655E-4708-9B2D-7D0C3300C813}"/>
              </a:ext>
            </a:extLst>
          </p:cNvPr>
          <p:cNvSpPr>
            <a:spLocks noChangeArrowheads="1"/>
          </p:cNvSpPr>
          <p:nvPr/>
        </p:nvSpPr>
        <p:spPr bwMode="auto">
          <a:xfrm>
            <a:off x="428625" y="4214813"/>
            <a:ext cx="72866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pPr>
            <a:r>
              <a:rPr lang="en-US" altLang="zh-CN" sz="2800" b="1">
                <a:latin typeface="楷体_GB2312" pitchFamily="49" charset="-122"/>
              </a:rPr>
              <a:t>   </a:t>
            </a:r>
            <a:endParaRPr lang="zh-CN" altLang="en-US" sz="2800">
              <a:latin typeface="楷体_GB2312" pitchFamily="49" charset="-122"/>
            </a:endParaRPr>
          </a:p>
        </p:txBody>
      </p:sp>
      <p:pic>
        <p:nvPicPr>
          <p:cNvPr id="5" name="Picture 6" descr="2004826141150283">
            <a:extLst>
              <a:ext uri="{FF2B5EF4-FFF2-40B4-BE49-F238E27FC236}">
                <a16:creationId xmlns:a16="http://schemas.microsoft.com/office/drawing/2014/main" id="{E6802C8D-5C6D-42C9-A88D-5B6FA2FBD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7" y="3861048"/>
            <a:ext cx="87852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B620D949-3861-4A56-B4D5-ABD5F24DDE45}"/>
              </a:ext>
            </a:extLst>
          </p:cNvPr>
          <p:cNvSpPr txBox="1"/>
          <p:nvPr/>
        </p:nvSpPr>
        <p:spPr>
          <a:xfrm>
            <a:off x="2847553" y="3374233"/>
            <a:ext cx="4572000" cy="470257"/>
          </a:xfrm>
          <a:prstGeom prst="rect">
            <a:avLst/>
          </a:prstGeom>
          <a:noFill/>
        </p:spPr>
        <p:txBody>
          <a:bodyPr wrap="square">
            <a:spAutoFit/>
          </a:bodyPr>
          <a:lstStyle/>
          <a:p>
            <a:pPr algn="just" eaLnBrk="1" hangingPunct="1">
              <a:lnSpc>
                <a:spcPct val="110000"/>
              </a:lnSpc>
            </a:pPr>
            <a:r>
              <a:rPr lang="zh-CN" altLang="en-US" sz="2400" b="1" dirty="0">
                <a:solidFill>
                  <a:srgbClr val="0000CC"/>
                </a:solidFill>
                <a:latin typeface="微软雅黑" panose="020B0503020204020204" pitchFamily="34" charset="-122"/>
                <a:ea typeface="微软雅黑" panose="020B0503020204020204" pitchFamily="34" charset="-122"/>
              </a:rPr>
              <a:t>心血管的神经支配</a:t>
            </a: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5">
            <a:extLst>
              <a:ext uri="{FF2B5EF4-FFF2-40B4-BE49-F238E27FC236}">
                <a16:creationId xmlns:a16="http://schemas.microsoft.com/office/drawing/2014/main" id="{AD5C5726-077B-4CC8-BC66-61AE350A95C7}"/>
              </a:ext>
            </a:extLst>
          </p:cNvPr>
          <p:cNvSpPr txBox="1">
            <a:spLocks noChangeArrowheads="1"/>
          </p:cNvSpPr>
          <p:nvPr/>
        </p:nvSpPr>
        <p:spPr bwMode="auto">
          <a:xfrm>
            <a:off x="212652" y="404664"/>
            <a:ext cx="3456384" cy="538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50000"/>
              </a:lnSpc>
            </a:pPr>
            <a:r>
              <a:rPr kumimoji="0" lang="zh-CN" altLang="en-US" sz="3200" b="1" dirty="0">
                <a:solidFill>
                  <a:srgbClr val="FF0000"/>
                </a:solidFill>
                <a:latin typeface="黑体" panose="02010609060101010101" pitchFamily="49" charset="-122"/>
                <a:ea typeface="黑体" panose="02010609060101010101" pitchFamily="49" charset="-122"/>
              </a:rPr>
              <a:t>（三）心血管反射</a:t>
            </a:r>
            <a:r>
              <a:rPr kumimoji="0" lang="zh-CN" altLang="en-US" sz="2800" b="1" dirty="0">
                <a:latin typeface="楷体_GB2312" pitchFamily="49" charset="-122"/>
              </a:rPr>
              <a:t> </a:t>
            </a:r>
            <a:endParaRPr kumimoji="0" lang="zh-CN" altLang="en-US" sz="1800" dirty="0">
              <a:latin typeface="楷体_GB2312" pitchFamily="49" charset="-122"/>
            </a:endParaRPr>
          </a:p>
          <a:p>
            <a:pPr eaLnBrk="1" hangingPunct="1">
              <a:lnSpc>
                <a:spcPct val="150000"/>
              </a:lnSpc>
            </a:pPr>
            <a:r>
              <a:rPr kumimoji="0" lang="zh-CN" altLang="en-US" sz="2800" b="1" dirty="0">
                <a:latin typeface="楷体_GB2312" pitchFamily="49" charset="-122"/>
              </a:rPr>
              <a:t>（</a:t>
            </a:r>
            <a:r>
              <a:rPr kumimoji="0" lang="en-US" altLang="zh-CN" sz="2800" b="1" dirty="0">
                <a:latin typeface="楷体_GB2312" pitchFamily="49" charset="-122"/>
              </a:rPr>
              <a:t>cardiovascular reflex</a:t>
            </a:r>
            <a:r>
              <a:rPr kumimoji="0" lang="zh-CN" altLang="en-US" sz="2800" b="1" dirty="0">
                <a:latin typeface="楷体_GB2312" pitchFamily="49" charset="-122"/>
              </a:rPr>
              <a:t>） </a:t>
            </a:r>
            <a:endParaRPr kumimoji="0" lang="zh-CN" altLang="en-US" sz="1800" dirty="0">
              <a:latin typeface="楷体_GB2312" pitchFamily="49" charset="-122"/>
            </a:endParaRPr>
          </a:p>
          <a:p>
            <a:pPr eaLnBrk="1" hangingPunct="1">
              <a:lnSpc>
                <a:spcPct val="150000"/>
              </a:lnSpc>
            </a:pPr>
            <a:r>
              <a:rPr kumimoji="0" lang="en-US" altLang="zh-CN" sz="2400" b="1" dirty="0">
                <a:solidFill>
                  <a:srgbClr val="0000CC"/>
                </a:solidFill>
                <a:latin typeface="楷体_GB2312" pitchFamily="49" charset="-122"/>
              </a:rPr>
              <a:t>1</a:t>
            </a:r>
            <a:r>
              <a:rPr kumimoji="0" lang="zh-CN" altLang="en-US" sz="2400" b="1" dirty="0">
                <a:solidFill>
                  <a:srgbClr val="0000CC"/>
                </a:solidFill>
                <a:latin typeface="楷体_GB2312" pitchFamily="49" charset="-122"/>
              </a:rPr>
              <a:t>．颈动脉窦和主动脉弓</a:t>
            </a:r>
            <a:r>
              <a:rPr kumimoji="0" lang="zh-CN" altLang="en-US" sz="2400" b="1" dirty="0">
                <a:solidFill>
                  <a:srgbClr val="FF0000"/>
                </a:solidFill>
                <a:latin typeface="楷体_GB2312" pitchFamily="49" charset="-122"/>
              </a:rPr>
              <a:t>压力</a:t>
            </a:r>
            <a:r>
              <a:rPr kumimoji="0" lang="zh-CN" altLang="en-US" sz="2400" b="1" dirty="0">
                <a:solidFill>
                  <a:srgbClr val="0000CC"/>
                </a:solidFill>
                <a:latin typeface="楷体_GB2312" pitchFamily="49" charset="-122"/>
              </a:rPr>
              <a:t>感受性反射</a:t>
            </a:r>
            <a:endParaRPr kumimoji="0" lang="en-US" altLang="zh-CN" sz="2400" b="1" dirty="0">
              <a:solidFill>
                <a:srgbClr val="0000CC"/>
              </a:solidFill>
              <a:latin typeface="楷体_GB2312" pitchFamily="49" charset="-122"/>
            </a:endParaRPr>
          </a:p>
          <a:p>
            <a:pPr eaLnBrk="1" hangingPunct="1">
              <a:lnSpc>
                <a:spcPct val="150000"/>
              </a:lnSpc>
            </a:pPr>
            <a:r>
              <a:rPr kumimoji="0" lang="en-US" altLang="zh-CN" sz="2400" b="1" dirty="0">
                <a:solidFill>
                  <a:srgbClr val="0000CC"/>
                </a:solidFill>
                <a:latin typeface="楷体_GB2312" pitchFamily="49" charset="-122"/>
              </a:rPr>
              <a:t>2. </a:t>
            </a:r>
            <a:r>
              <a:rPr kumimoji="0" lang="zh-CN" altLang="en-US" sz="2400" b="1" dirty="0">
                <a:solidFill>
                  <a:srgbClr val="0000CC"/>
                </a:solidFill>
                <a:latin typeface="楷体_GB2312" pitchFamily="49" charset="-122"/>
              </a:rPr>
              <a:t>颈动脉体和主动脉体</a:t>
            </a:r>
            <a:r>
              <a:rPr kumimoji="0" lang="zh-CN" altLang="en-US" sz="2400" b="1" dirty="0">
                <a:solidFill>
                  <a:srgbClr val="FF0000"/>
                </a:solidFill>
                <a:latin typeface="楷体_GB2312" pitchFamily="49" charset="-122"/>
              </a:rPr>
              <a:t>化学</a:t>
            </a:r>
            <a:r>
              <a:rPr kumimoji="0" lang="zh-CN" altLang="en-US" sz="2400" b="1" dirty="0">
                <a:solidFill>
                  <a:srgbClr val="0000CC"/>
                </a:solidFill>
                <a:latin typeface="楷体_GB2312" pitchFamily="49" charset="-122"/>
              </a:rPr>
              <a:t>感受性反射</a:t>
            </a:r>
            <a:endParaRPr kumimoji="0" lang="en-US" altLang="zh-CN" sz="2400" b="1" dirty="0">
              <a:solidFill>
                <a:srgbClr val="0000CC"/>
              </a:solidFill>
              <a:latin typeface="楷体_GB2312" pitchFamily="49" charset="-122"/>
            </a:endParaRPr>
          </a:p>
          <a:p>
            <a:pPr eaLnBrk="1" hangingPunct="1">
              <a:lnSpc>
                <a:spcPct val="150000"/>
              </a:lnSpc>
            </a:pPr>
            <a:r>
              <a:rPr kumimoji="0" lang="en-US" altLang="zh-CN" sz="2400" b="1" dirty="0">
                <a:solidFill>
                  <a:srgbClr val="0000CC"/>
                </a:solidFill>
                <a:latin typeface="楷体_GB2312" pitchFamily="49" charset="-122"/>
              </a:rPr>
              <a:t>3. </a:t>
            </a:r>
            <a:r>
              <a:rPr kumimoji="0" lang="zh-CN" altLang="en-US" sz="2400" b="1" dirty="0">
                <a:solidFill>
                  <a:srgbClr val="0000CC"/>
                </a:solidFill>
                <a:latin typeface="楷体_GB2312" pitchFamily="49" charset="-122"/>
              </a:rPr>
              <a:t>心肺感受器引起的心血管反射</a:t>
            </a:r>
          </a:p>
        </p:txBody>
      </p:sp>
      <p:pic>
        <p:nvPicPr>
          <p:cNvPr id="4" name="Picture 6">
            <a:extLst>
              <a:ext uri="{FF2B5EF4-FFF2-40B4-BE49-F238E27FC236}">
                <a16:creationId xmlns:a16="http://schemas.microsoft.com/office/drawing/2014/main" id="{37A68E48-15AC-406B-928B-4B521E215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908720"/>
            <a:ext cx="4935412" cy="475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3EA8665-742D-D4FF-CC7B-31F4DF16E108}"/>
              </a:ext>
            </a:extLst>
          </p:cNvPr>
          <p:cNvPicPr>
            <a:picLocks noChangeAspect="1"/>
          </p:cNvPicPr>
          <p:nvPr/>
        </p:nvPicPr>
        <p:blipFill rotWithShape="1">
          <a:blip r:embed="rId2">
            <a:extLst>
              <a:ext uri="{28A0092B-C50C-407E-A947-70E740481C1C}">
                <a14:useLocalDpi xmlns:a14="http://schemas.microsoft.com/office/drawing/2010/main" val="0"/>
              </a:ext>
            </a:extLst>
          </a:blip>
          <a:srcRect l="19288" t="1410" r="19287"/>
          <a:stretch/>
        </p:blipFill>
        <p:spPr>
          <a:xfrm>
            <a:off x="491268" y="620688"/>
            <a:ext cx="8161463" cy="6156849"/>
          </a:xfrm>
          <a:prstGeom prst="rect">
            <a:avLst/>
          </a:prstGeom>
        </p:spPr>
      </p:pic>
      <p:sp>
        <p:nvSpPr>
          <p:cNvPr id="5" name="文本框 4">
            <a:extLst>
              <a:ext uri="{FF2B5EF4-FFF2-40B4-BE49-F238E27FC236}">
                <a16:creationId xmlns:a16="http://schemas.microsoft.com/office/drawing/2014/main" id="{45F25588-8354-1902-5062-E0170FCE6972}"/>
              </a:ext>
            </a:extLst>
          </p:cNvPr>
          <p:cNvSpPr txBox="1"/>
          <p:nvPr/>
        </p:nvSpPr>
        <p:spPr>
          <a:xfrm>
            <a:off x="0" y="0"/>
            <a:ext cx="9144000" cy="608756"/>
          </a:xfrm>
          <a:prstGeom prst="rect">
            <a:avLst/>
          </a:prstGeom>
          <a:noFill/>
        </p:spPr>
        <p:txBody>
          <a:bodyPr wrap="square">
            <a:spAutoFit/>
          </a:bodyPr>
          <a:lstStyle/>
          <a:p>
            <a:pPr eaLnBrk="1" hangingPunct="1">
              <a:lnSpc>
                <a:spcPct val="160000"/>
              </a:lnSpc>
              <a:defRPr/>
            </a:pPr>
            <a:r>
              <a:rPr kumimoji="0" lang="en-US" altLang="zh-CN" sz="2400" b="1" dirty="0">
                <a:latin typeface="微软雅黑" panose="020B0503020204020204" pitchFamily="34" charset="-122"/>
                <a:ea typeface="微软雅黑" panose="020B0503020204020204" pitchFamily="34" charset="-122"/>
              </a:rPr>
              <a:t>1</a:t>
            </a:r>
            <a:r>
              <a:rPr kumimoji="0" lang="zh-CN" altLang="en-US" sz="2400" b="1" dirty="0">
                <a:latin typeface="微软雅黑" panose="020B0503020204020204" pitchFamily="34" charset="-122"/>
                <a:ea typeface="微软雅黑" panose="020B0503020204020204" pitchFamily="34" charset="-122"/>
              </a:rPr>
              <a:t>．颈动脉窦和主动脉弓压力感受性反射（</a:t>
            </a:r>
            <a:r>
              <a:rPr kumimoji="0" lang="zh-CN" altLang="en-US" sz="2400" b="1" dirty="0">
                <a:solidFill>
                  <a:srgbClr val="FF0000"/>
                </a:solidFill>
                <a:latin typeface="微软雅黑" panose="020B0503020204020204" pitchFamily="34" charset="-122"/>
                <a:ea typeface="微软雅黑" panose="020B0503020204020204" pitchFamily="34" charset="-122"/>
              </a:rPr>
              <a:t>减压反射 </a:t>
            </a:r>
            <a:r>
              <a:rPr kumimoji="0" lang="en-US" altLang="zh-CN" sz="1800" b="1" dirty="0">
                <a:solidFill>
                  <a:srgbClr val="C00000"/>
                </a:solidFill>
                <a:latin typeface="微软雅黑" panose="020B0503020204020204" pitchFamily="34" charset="-122"/>
                <a:ea typeface="微软雅黑" panose="020B0503020204020204" pitchFamily="34" charset="-122"/>
              </a:rPr>
              <a:t>depressor reflex</a:t>
            </a:r>
            <a:r>
              <a:rPr kumimoji="0" lang="zh-CN" altLang="en-US" sz="1800" b="1" dirty="0">
                <a:solidFill>
                  <a:srgbClr val="C00000"/>
                </a:solidFill>
                <a:latin typeface="微软雅黑" panose="020B0503020204020204" pitchFamily="34" charset="-122"/>
                <a:ea typeface="微软雅黑" panose="020B0503020204020204" pitchFamily="34" charset="-122"/>
              </a:rPr>
              <a:t>）</a:t>
            </a:r>
            <a:endParaRPr kumimoji="0" lang="en-US" altLang="zh-CN" sz="1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0753662"/>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5">
            <a:extLst>
              <a:ext uri="{FF2B5EF4-FFF2-40B4-BE49-F238E27FC236}">
                <a16:creationId xmlns:a16="http://schemas.microsoft.com/office/drawing/2014/main" id="{7880DDF8-C371-4952-A97B-A7D7B7E9CD68}"/>
              </a:ext>
            </a:extLst>
          </p:cNvPr>
          <p:cNvSpPr txBox="1">
            <a:spLocks noChangeArrowheads="1"/>
          </p:cNvSpPr>
          <p:nvPr/>
        </p:nvSpPr>
        <p:spPr bwMode="auto">
          <a:xfrm>
            <a:off x="612775" y="260350"/>
            <a:ext cx="7920038" cy="26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ts val="2600"/>
              </a:lnSpc>
            </a:pPr>
            <a:r>
              <a:rPr kumimoji="0" lang="zh-CN" altLang="en-US" sz="2800" b="1" dirty="0">
                <a:solidFill>
                  <a:srgbClr val="FF3399"/>
                </a:solidFill>
                <a:latin typeface="楷体_GB2312" pitchFamily="49" charset="-122"/>
              </a:rPr>
              <a:t>（</a:t>
            </a:r>
            <a:r>
              <a:rPr kumimoji="0" lang="en-US" altLang="zh-CN" sz="2800" b="1" dirty="0">
                <a:solidFill>
                  <a:srgbClr val="FF3399"/>
                </a:solidFill>
                <a:latin typeface="楷体_GB2312" pitchFamily="49" charset="-122"/>
              </a:rPr>
              <a:t>2</a:t>
            </a:r>
            <a:r>
              <a:rPr kumimoji="0" lang="zh-CN" altLang="en-US" sz="2800" b="1" dirty="0">
                <a:solidFill>
                  <a:srgbClr val="FF3399"/>
                </a:solidFill>
                <a:latin typeface="楷体_GB2312" pitchFamily="49" charset="-122"/>
              </a:rPr>
              <a:t>）特点 </a:t>
            </a:r>
            <a:endParaRPr kumimoji="0" lang="zh-CN" altLang="en-US" sz="1800" dirty="0">
              <a:latin typeface="楷体_GB2312" pitchFamily="49" charset="-122"/>
            </a:endParaRPr>
          </a:p>
          <a:p>
            <a:pPr eaLnBrk="1" hangingPunct="1">
              <a:lnSpc>
                <a:spcPts val="2600"/>
              </a:lnSpc>
            </a:pPr>
            <a:r>
              <a:rPr kumimoji="0" lang="zh-CN" altLang="en-US" sz="2200" b="1" dirty="0">
                <a:latin typeface="楷体_GB2312" pitchFamily="49" charset="-122"/>
              </a:rPr>
              <a:t>①</a:t>
            </a:r>
            <a:r>
              <a:rPr kumimoji="0" lang="zh-CN" altLang="en-US" sz="2200" b="1" dirty="0">
                <a:solidFill>
                  <a:srgbClr val="0000FF"/>
                </a:solidFill>
                <a:latin typeface="楷体_GB2312" pitchFamily="49" charset="-122"/>
              </a:rPr>
              <a:t>经常起作用</a:t>
            </a:r>
            <a:r>
              <a:rPr kumimoji="0" lang="zh-CN" altLang="en-US" sz="2200" b="1" dirty="0">
                <a:latin typeface="楷体_GB2312" pitchFamily="49" charset="-122"/>
              </a:rPr>
              <a:t>，感受血压变化的范围是</a:t>
            </a:r>
            <a:r>
              <a:rPr kumimoji="0" lang="en-US" altLang="zh-CN" sz="2200" b="1" dirty="0">
                <a:latin typeface="楷体_GB2312" pitchFamily="49" charset="-122"/>
              </a:rPr>
              <a:t>60 - 180mmHg</a:t>
            </a:r>
            <a:r>
              <a:rPr kumimoji="0" lang="zh-CN" altLang="en-US" sz="2200" b="1" dirty="0">
                <a:latin typeface="楷体_GB2312" pitchFamily="49" charset="-122"/>
              </a:rPr>
              <a:t>，对</a:t>
            </a:r>
            <a:r>
              <a:rPr kumimoji="0" lang="en-US" altLang="zh-CN" sz="2200" b="1" dirty="0">
                <a:latin typeface="楷体_GB2312" pitchFamily="49" charset="-122"/>
              </a:rPr>
              <a:t>100 mmHg </a:t>
            </a:r>
            <a:r>
              <a:rPr kumimoji="0" lang="zh-CN" altLang="en-US" sz="2200" b="1" dirty="0">
                <a:latin typeface="楷体_GB2312" pitchFamily="49" charset="-122"/>
              </a:rPr>
              <a:t>（</a:t>
            </a:r>
            <a:r>
              <a:rPr kumimoji="0" lang="en-US" altLang="zh-CN" sz="2200" b="1" dirty="0">
                <a:latin typeface="楷体_GB2312" pitchFamily="49" charset="-122"/>
              </a:rPr>
              <a:t>13.3kpa</a:t>
            </a:r>
            <a:r>
              <a:rPr kumimoji="0" lang="zh-CN" altLang="en-US" sz="2200" b="1" dirty="0">
                <a:latin typeface="楷体_GB2312" pitchFamily="49" charset="-122"/>
              </a:rPr>
              <a:t>）时的压力变化最敏感。 </a:t>
            </a:r>
            <a:endParaRPr kumimoji="0" lang="en-US" altLang="zh-CN" sz="2200" b="1" dirty="0">
              <a:latin typeface="楷体_GB2312" pitchFamily="49" charset="-122"/>
            </a:endParaRPr>
          </a:p>
          <a:p>
            <a:pPr eaLnBrk="1" hangingPunct="1">
              <a:lnSpc>
                <a:spcPts val="2600"/>
              </a:lnSpc>
              <a:spcBef>
                <a:spcPct val="50000"/>
              </a:spcBef>
            </a:pPr>
            <a:r>
              <a:rPr lang="en-US" altLang="zh-CN" sz="2200" b="1" dirty="0">
                <a:latin typeface="楷体_GB2312" pitchFamily="49" charset="-122"/>
              </a:rPr>
              <a:t>②</a:t>
            </a:r>
            <a:r>
              <a:rPr lang="zh-CN" altLang="en-US" sz="2200" b="1" dirty="0">
                <a:latin typeface="楷体_GB2312" pitchFamily="49" charset="-122"/>
              </a:rPr>
              <a:t>是</a:t>
            </a:r>
            <a:r>
              <a:rPr lang="zh-CN" altLang="en-US" sz="2200" b="1" dirty="0">
                <a:solidFill>
                  <a:srgbClr val="FF0000"/>
                </a:solidFill>
                <a:latin typeface="楷体_GB2312" pitchFamily="49" charset="-122"/>
              </a:rPr>
              <a:t>负反馈</a:t>
            </a:r>
            <a:r>
              <a:rPr lang="zh-CN" altLang="en-US" sz="2200" b="1" dirty="0">
                <a:latin typeface="楷体_GB2312" pitchFamily="49" charset="-122"/>
              </a:rPr>
              <a:t>调节过程（双向）</a:t>
            </a:r>
          </a:p>
          <a:p>
            <a:pPr eaLnBrk="1" hangingPunct="1">
              <a:lnSpc>
                <a:spcPts val="2600"/>
              </a:lnSpc>
              <a:spcBef>
                <a:spcPct val="50000"/>
              </a:spcBef>
            </a:pPr>
            <a:r>
              <a:rPr lang="zh-CN" altLang="en-US" sz="2200" b="1" dirty="0">
                <a:latin typeface="楷体_GB2312" pitchFamily="49" charset="-122"/>
              </a:rPr>
              <a:t>③适宜刺激是</a:t>
            </a:r>
            <a:r>
              <a:rPr lang="zh-CN" altLang="en-US" sz="2200" b="1" dirty="0">
                <a:solidFill>
                  <a:srgbClr val="FF0000"/>
                </a:solidFill>
                <a:latin typeface="楷体_GB2312" pitchFamily="49" charset="-122"/>
              </a:rPr>
              <a:t>机械牵张</a:t>
            </a:r>
          </a:p>
          <a:p>
            <a:pPr eaLnBrk="1" hangingPunct="1">
              <a:lnSpc>
                <a:spcPts val="2600"/>
              </a:lnSpc>
              <a:spcBef>
                <a:spcPct val="50000"/>
              </a:spcBef>
            </a:pPr>
            <a:r>
              <a:rPr lang="zh-CN" altLang="en-US" sz="2200" b="1" dirty="0">
                <a:latin typeface="楷体_GB2312" pitchFamily="49" charset="-122"/>
              </a:rPr>
              <a:t>④长期高血压，压力感受性反射重调定</a:t>
            </a:r>
            <a:r>
              <a:rPr kumimoji="0" lang="zh-CN" altLang="en-US" sz="2800" b="1" dirty="0">
                <a:latin typeface="楷体_GB2312" pitchFamily="49" charset="-122"/>
              </a:rPr>
              <a:t>   </a:t>
            </a:r>
            <a:endParaRPr lang="zh-CN" altLang="en-US" sz="2400" dirty="0">
              <a:latin typeface="楷体_GB2312" pitchFamily="49" charset="-122"/>
            </a:endParaRPr>
          </a:p>
        </p:txBody>
      </p:sp>
      <p:sp>
        <p:nvSpPr>
          <p:cNvPr id="3" name="文本框 2">
            <a:extLst>
              <a:ext uri="{FF2B5EF4-FFF2-40B4-BE49-F238E27FC236}">
                <a16:creationId xmlns:a16="http://schemas.microsoft.com/office/drawing/2014/main" id="{CD836B16-9753-2E30-BD4D-575709F1E196}"/>
              </a:ext>
            </a:extLst>
          </p:cNvPr>
          <p:cNvSpPr txBox="1"/>
          <p:nvPr/>
        </p:nvSpPr>
        <p:spPr>
          <a:xfrm>
            <a:off x="1043608" y="2887468"/>
            <a:ext cx="8254596" cy="470257"/>
          </a:xfrm>
          <a:prstGeom prst="rect">
            <a:avLst/>
          </a:prstGeom>
          <a:noFill/>
        </p:spPr>
        <p:txBody>
          <a:bodyPr wrap="square">
            <a:spAutoFit/>
          </a:bodyPr>
          <a:lstStyle/>
          <a:p>
            <a:pPr algn="r" eaLnBrk="1" hangingPunct="1">
              <a:lnSpc>
                <a:spcPct val="110000"/>
              </a:lnSpc>
              <a:spcBef>
                <a:spcPct val="50000"/>
              </a:spcBef>
            </a:pPr>
            <a:r>
              <a:rPr lang="zh-CN" altLang="en-US" b="1" dirty="0">
                <a:solidFill>
                  <a:srgbClr val="FF0066"/>
                </a:solidFill>
                <a:latin typeface="微软雅黑" panose="020B0503020204020204" pitchFamily="34" charset="-122"/>
                <a:ea typeface="微软雅黑" panose="020B0503020204020204" pitchFamily="34" charset="-122"/>
              </a:rPr>
              <a:t>（</a:t>
            </a:r>
            <a:r>
              <a:rPr lang="en-US" altLang="zh-CN" b="1" dirty="0">
                <a:solidFill>
                  <a:srgbClr val="FF0066"/>
                </a:solidFill>
                <a:latin typeface="微软雅黑" panose="020B0503020204020204" pitchFamily="34" charset="-122"/>
                <a:ea typeface="微软雅黑" panose="020B0503020204020204" pitchFamily="34" charset="-122"/>
              </a:rPr>
              <a:t>3</a:t>
            </a:r>
            <a:r>
              <a:rPr lang="zh-CN" altLang="en-US" b="1" dirty="0">
                <a:solidFill>
                  <a:srgbClr val="FF0066"/>
                </a:solidFill>
                <a:latin typeface="微软雅黑" panose="020B0503020204020204" pitchFamily="34" charset="-122"/>
                <a:ea typeface="微软雅黑" panose="020B0503020204020204" pitchFamily="34" charset="-122"/>
              </a:rPr>
              <a:t>）生理意义：</a:t>
            </a:r>
            <a:r>
              <a:rPr lang="zh-CN" altLang="en-US" b="1" dirty="0">
                <a:latin typeface="微软雅黑" panose="020B0503020204020204" pitchFamily="34" charset="-122"/>
                <a:ea typeface="微软雅黑" panose="020B0503020204020204" pitchFamily="34" charset="-122"/>
              </a:rPr>
              <a:t>使动脉血压保持相对稳定。</a:t>
            </a:r>
          </a:p>
        </p:txBody>
      </p:sp>
      <p:pic>
        <p:nvPicPr>
          <p:cNvPr id="5" name="图片 4">
            <a:extLst>
              <a:ext uri="{FF2B5EF4-FFF2-40B4-BE49-F238E27FC236}">
                <a16:creationId xmlns:a16="http://schemas.microsoft.com/office/drawing/2014/main" id="{E1FA1703-B751-AD35-3219-9D59B0100E39}"/>
              </a:ext>
            </a:extLst>
          </p:cNvPr>
          <p:cNvPicPr>
            <a:picLocks noChangeAspect="1"/>
          </p:cNvPicPr>
          <p:nvPr/>
        </p:nvPicPr>
        <p:blipFill rotWithShape="1">
          <a:blip r:embed="rId2">
            <a:extLst>
              <a:ext uri="{28A0092B-C50C-407E-A947-70E740481C1C}">
                <a14:useLocalDpi xmlns:a14="http://schemas.microsoft.com/office/drawing/2010/main" val="0"/>
              </a:ext>
            </a:extLst>
          </a:blip>
          <a:srcRect l="51575" t="37909" r="22438" b="11462"/>
          <a:stretch/>
        </p:blipFill>
        <p:spPr>
          <a:xfrm>
            <a:off x="5292080" y="3390869"/>
            <a:ext cx="3599654" cy="3296044"/>
          </a:xfrm>
          <a:prstGeom prst="rect">
            <a:avLst/>
          </a:prstGeom>
        </p:spPr>
      </p:pic>
      <p:pic>
        <p:nvPicPr>
          <p:cNvPr id="4" name="图片 3">
            <a:extLst>
              <a:ext uri="{FF2B5EF4-FFF2-40B4-BE49-F238E27FC236}">
                <a16:creationId xmlns:a16="http://schemas.microsoft.com/office/drawing/2014/main" id="{E49C82C7-62B0-195F-254A-F240861D1178}"/>
              </a:ext>
            </a:extLst>
          </p:cNvPr>
          <p:cNvPicPr>
            <a:picLocks noChangeAspect="1"/>
          </p:cNvPicPr>
          <p:nvPr/>
        </p:nvPicPr>
        <p:blipFill rotWithShape="1">
          <a:blip r:embed="rId3">
            <a:extLst>
              <a:ext uri="{28A0092B-C50C-407E-A947-70E740481C1C}">
                <a14:useLocalDpi xmlns:a14="http://schemas.microsoft.com/office/drawing/2010/main" val="0"/>
              </a:ext>
            </a:extLst>
          </a:blip>
          <a:srcRect l="21651" t="38680" r="50000" b="6437"/>
          <a:stretch/>
        </p:blipFill>
        <p:spPr>
          <a:xfrm>
            <a:off x="612775" y="3319597"/>
            <a:ext cx="3744416" cy="3407040"/>
          </a:xfrm>
          <a:prstGeom prst="rect">
            <a:avLst/>
          </a:prstGeom>
        </p:spPr>
      </p:pic>
    </p:spTree>
    <p:extLst>
      <p:ext uri="{BB962C8B-B14F-4D97-AF65-F5344CB8AC3E}">
        <p14:creationId xmlns:p14="http://schemas.microsoft.com/office/powerpoint/2010/main" val="29939333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19</a:t>
            </a:fld>
            <a:endParaRPr lang="en-US" altLang="zh-CN" sz="1400" b="0" dirty="0">
              <a:ea typeface="宋体" panose="02010600030101010101" pitchFamily="2" charset="-122"/>
            </a:endParaRPr>
          </a:p>
        </p:txBody>
      </p:sp>
      <p:sp>
        <p:nvSpPr>
          <p:cNvPr id="265218"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心的各腔</a:t>
            </a:r>
            <a:r>
              <a:rPr lang="zh-CN" altLang="en-US" dirty="0"/>
              <a:t> </a:t>
            </a:r>
          </a:p>
        </p:txBody>
      </p:sp>
      <p:sp>
        <p:nvSpPr>
          <p:cNvPr id="265219" name="Rectangle 3"/>
          <p:cNvSpPr>
            <a:spLocks noGrp="1"/>
          </p:cNvSpPr>
          <p:nvPr>
            <p:ph type="body" sz="half" idx="1"/>
          </p:nvPr>
        </p:nvSpPr>
        <p:spPr>
          <a:xfrm>
            <a:off x="250825" y="2133600"/>
            <a:ext cx="3168650"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心腔借房间隔分为</a:t>
            </a:r>
            <a:r>
              <a:rPr lang="zh-CN" altLang="en-US" dirty="0">
                <a:hlinkClick r:id="rId2" action="ppaction://hlinksldjump"/>
              </a:rPr>
              <a:t>左心房</a:t>
            </a:r>
            <a:r>
              <a:rPr lang="zh-CN" altLang="en-US" dirty="0"/>
              <a:t>、</a:t>
            </a:r>
            <a:r>
              <a:rPr lang="zh-CN" altLang="en-US" dirty="0">
                <a:hlinkClick r:id="rId3" action="ppaction://hlinksldjump"/>
              </a:rPr>
              <a:t>右心房</a:t>
            </a:r>
            <a:endParaRPr lang="zh-CN" altLang="en-US" dirty="0">
              <a:solidFill>
                <a:schemeClr val="hlink"/>
              </a:solidFill>
              <a:latin typeface="宋体" panose="02010600030101010101" pitchFamily="2" charset="-122"/>
            </a:endParaRP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心腔借室间隔分为</a:t>
            </a:r>
            <a:r>
              <a:rPr lang="zh-CN" altLang="en-US" dirty="0">
                <a:hlinkClick r:id="rId4" action="ppaction://hlinksldjump"/>
              </a:rPr>
              <a:t>左心室</a:t>
            </a:r>
            <a:r>
              <a:rPr lang="zh-CN" altLang="en-US" dirty="0"/>
              <a:t>、</a:t>
            </a:r>
            <a:r>
              <a:rPr lang="zh-CN" altLang="en-US" dirty="0">
                <a:hlinkClick r:id="rId5" action="ppaction://hlinksldjump"/>
              </a:rPr>
              <a:t>右心室</a:t>
            </a:r>
            <a:endParaRPr lang="zh-CN" altLang="en-US" sz="2400" dirty="0">
              <a:latin typeface="宋体" panose="02010600030101010101" pitchFamily="2" charset="-122"/>
            </a:endParaRPr>
          </a:p>
          <a:p>
            <a:pPr eaLnBrk="1" hangingPunct="1">
              <a:buClr>
                <a:schemeClr val="folHlink"/>
              </a:buClr>
              <a:buSzPct val="60000"/>
              <a:buFont typeface="Wingdings" panose="05000000000000000000" pitchFamily="2" charset="2"/>
            </a:pPr>
            <a:endParaRPr lang="en-US" altLang="zh-CN" sz="2400" dirty="0"/>
          </a:p>
        </p:txBody>
      </p:sp>
      <p:pic>
        <p:nvPicPr>
          <p:cNvPr id="265220" name="Picture 4" descr="血液循环"/>
          <p:cNvPicPr>
            <a:picLocks noGrp="1" noChangeAspect="1"/>
          </p:cNvPicPr>
          <p:nvPr>
            <p:ph type="clipArt" sz="half" idx="2"/>
          </p:nvPr>
        </p:nvPicPr>
        <p:blipFill>
          <a:blip r:embed="rId6"/>
          <a:srcRect l="23936" t="28743" r="28023" b="52739"/>
          <a:stretch>
            <a:fillRect/>
          </a:stretch>
        </p:blipFill>
        <p:spPr>
          <a:xfrm>
            <a:off x="3708400" y="1773238"/>
            <a:ext cx="5111750" cy="4260850"/>
          </a:xfrm>
        </p:spPr>
      </p:pic>
      <p:sp>
        <p:nvSpPr>
          <p:cNvPr id="265221" name="Oval 5"/>
          <p:cNvSpPr/>
          <p:nvPr/>
        </p:nvSpPr>
        <p:spPr>
          <a:xfrm rot="1960047">
            <a:off x="4284663" y="3429000"/>
            <a:ext cx="1379537" cy="868363"/>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000" dirty="0">
                <a:solidFill>
                  <a:schemeClr val="folHlink"/>
                </a:solidFill>
                <a:ea typeface="宋体" panose="02010600030101010101" pitchFamily="2" charset="-122"/>
              </a:rPr>
              <a:t>右心房</a:t>
            </a:r>
          </a:p>
        </p:txBody>
      </p:sp>
      <p:sp>
        <p:nvSpPr>
          <p:cNvPr id="265222" name="Oval 6"/>
          <p:cNvSpPr/>
          <p:nvPr/>
        </p:nvSpPr>
        <p:spPr>
          <a:xfrm rot="1652637">
            <a:off x="5856288" y="4616450"/>
            <a:ext cx="1377950" cy="792163"/>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000" dirty="0">
                <a:solidFill>
                  <a:schemeClr val="folHlink"/>
                </a:solidFill>
                <a:ea typeface="宋体" panose="02010600030101010101" pitchFamily="2" charset="-122"/>
              </a:rPr>
              <a:t>右心室</a:t>
            </a:r>
          </a:p>
        </p:txBody>
      </p:sp>
      <p:sp>
        <p:nvSpPr>
          <p:cNvPr id="265223" name="Oval 7"/>
          <p:cNvSpPr/>
          <p:nvPr/>
        </p:nvSpPr>
        <p:spPr>
          <a:xfrm rot="2013141">
            <a:off x="6432550" y="2590800"/>
            <a:ext cx="1249363" cy="7493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000" dirty="0">
                <a:solidFill>
                  <a:schemeClr val="hlink"/>
                </a:solidFill>
                <a:ea typeface="宋体" panose="02010600030101010101" pitchFamily="2" charset="-122"/>
              </a:rPr>
              <a:t>左心房</a:t>
            </a:r>
          </a:p>
        </p:txBody>
      </p:sp>
      <p:sp>
        <p:nvSpPr>
          <p:cNvPr id="265224" name="Oval 8"/>
          <p:cNvSpPr/>
          <p:nvPr/>
        </p:nvSpPr>
        <p:spPr>
          <a:xfrm rot="1886233">
            <a:off x="7015163" y="4064000"/>
            <a:ext cx="1009650" cy="773113"/>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2000" dirty="0">
                <a:solidFill>
                  <a:schemeClr val="hlink"/>
                </a:solidFill>
                <a:ea typeface="宋体" panose="02010600030101010101" pitchFamily="2" charset="-122"/>
              </a:rPr>
              <a:t>左心室</a:t>
            </a:r>
          </a:p>
        </p:txBody>
      </p:sp>
      <p:sp>
        <p:nvSpPr>
          <p:cNvPr id="265225" name="Freeform 9"/>
          <p:cNvSpPr/>
          <p:nvPr/>
        </p:nvSpPr>
        <p:spPr>
          <a:xfrm>
            <a:off x="5435600" y="2708275"/>
            <a:ext cx="1008063" cy="865188"/>
          </a:xfrm>
          <a:custGeom>
            <a:avLst/>
            <a:gdLst>
              <a:gd name="txL" fmla="*/ 0 w 635"/>
              <a:gd name="txT" fmla="*/ 0 h 545"/>
              <a:gd name="txR" fmla="*/ 635 w 635"/>
              <a:gd name="txB" fmla="*/ 545 h 545"/>
            </a:gdLst>
            <a:ahLst/>
            <a:cxnLst>
              <a:cxn ang="0">
                <a:pos x="0" y="0"/>
              </a:cxn>
              <a:cxn ang="0">
                <a:pos x="2147483646" y="2147483646"/>
              </a:cxn>
              <a:cxn ang="0">
                <a:pos x="2147483646" y="2147483646"/>
              </a:cxn>
              <a:cxn ang="0">
                <a:pos x="2147483646" y="2147483646"/>
              </a:cxn>
              <a:cxn ang="0">
                <a:pos x="2147483646" y="2147483646"/>
              </a:cxn>
            </a:cxnLst>
            <a:rect l="txL" t="txT" r="txR" b="txB"/>
            <a:pathLst>
              <a:path w="635" h="545">
                <a:moveTo>
                  <a:pt x="0" y="0"/>
                </a:moveTo>
                <a:cubicBezTo>
                  <a:pt x="49" y="41"/>
                  <a:pt x="98" y="83"/>
                  <a:pt x="136" y="136"/>
                </a:cubicBezTo>
                <a:cubicBezTo>
                  <a:pt x="174" y="189"/>
                  <a:pt x="174" y="273"/>
                  <a:pt x="227" y="318"/>
                </a:cubicBezTo>
                <a:cubicBezTo>
                  <a:pt x="280" y="363"/>
                  <a:pt x="386" y="371"/>
                  <a:pt x="454" y="409"/>
                </a:cubicBezTo>
                <a:cubicBezTo>
                  <a:pt x="522" y="447"/>
                  <a:pt x="597" y="522"/>
                  <a:pt x="635" y="545"/>
                </a:cubicBezTo>
              </a:path>
            </a:pathLst>
          </a:custGeom>
          <a:noFill/>
          <a:ln w="1016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265226" name="Freeform 10"/>
          <p:cNvSpPr/>
          <p:nvPr/>
        </p:nvSpPr>
        <p:spPr>
          <a:xfrm>
            <a:off x="6443663" y="3573463"/>
            <a:ext cx="1223962" cy="1655762"/>
          </a:xfrm>
          <a:custGeom>
            <a:avLst/>
            <a:gdLst>
              <a:gd name="txL" fmla="*/ 0 w 771"/>
              <a:gd name="txT" fmla="*/ 0 h 953"/>
              <a:gd name="txR" fmla="*/ 771 w 771"/>
              <a:gd name="txB" fmla="*/ 953 h 953"/>
            </a:gdLst>
            <a:ahLst/>
            <a:cxnLst>
              <a:cxn ang="0">
                <a:pos x="0" y="0"/>
              </a:cxn>
              <a:cxn ang="0">
                <a:pos x="2147483646" y="2147483646"/>
              </a:cxn>
              <a:cxn ang="0">
                <a:pos x="2147483646" y="2147483646"/>
              </a:cxn>
              <a:cxn ang="0">
                <a:pos x="2147483646" y="2147483646"/>
              </a:cxn>
              <a:cxn ang="0">
                <a:pos x="2147483646" y="2147483646"/>
              </a:cxn>
            </a:cxnLst>
            <a:rect l="txL" t="txT" r="txR" b="txB"/>
            <a:pathLst>
              <a:path w="771" h="953">
                <a:moveTo>
                  <a:pt x="0" y="0"/>
                </a:moveTo>
                <a:cubicBezTo>
                  <a:pt x="34" y="64"/>
                  <a:pt x="68" y="129"/>
                  <a:pt x="91" y="182"/>
                </a:cubicBezTo>
                <a:cubicBezTo>
                  <a:pt x="114" y="235"/>
                  <a:pt x="98" y="250"/>
                  <a:pt x="136" y="318"/>
                </a:cubicBezTo>
                <a:cubicBezTo>
                  <a:pt x="174" y="386"/>
                  <a:pt x="212" y="484"/>
                  <a:pt x="318" y="590"/>
                </a:cubicBezTo>
                <a:cubicBezTo>
                  <a:pt x="424" y="696"/>
                  <a:pt x="696" y="893"/>
                  <a:pt x="771" y="953"/>
                </a:cubicBezTo>
              </a:path>
            </a:pathLst>
          </a:custGeom>
          <a:noFill/>
          <a:ln w="101600" cap="flat" cmpd="sng">
            <a:solidFill>
              <a:srgbClr val="00FF00">
                <a:alpha val="100000"/>
              </a:srgb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5218"/>
                                        </p:tgtEl>
                                        <p:attrNameLst>
                                          <p:attrName>style.visibility</p:attrName>
                                        </p:attrNameLst>
                                      </p:cBhvr>
                                      <p:to>
                                        <p:strVal val="visible"/>
                                      </p:to>
                                    </p:set>
                                    <p:animEffect transition="in" filter="wipe(left)">
                                      <p:cBhvr>
                                        <p:cTn id="7" dur="2000"/>
                                        <p:tgtEl>
                                          <p:spTgt spid="2652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265220"/>
                                        </p:tgtEl>
                                        <p:attrNameLst>
                                          <p:attrName>style.visibility</p:attrName>
                                        </p:attrNameLst>
                                      </p:cBhvr>
                                      <p:to>
                                        <p:strVal val="visible"/>
                                      </p:to>
                                    </p:set>
                                    <p:animEffect transition="in" filter="wheel(4)">
                                      <p:cBhvr>
                                        <p:cTn id="12" dur="500"/>
                                        <p:tgtEl>
                                          <p:spTgt spid="2652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5219">
                                            <p:txEl>
                                              <p:pRg st="0" end="0"/>
                                            </p:txEl>
                                          </p:spTgt>
                                        </p:tgtEl>
                                        <p:attrNameLst>
                                          <p:attrName>style.visibility</p:attrName>
                                        </p:attrNameLst>
                                      </p:cBhvr>
                                      <p:to>
                                        <p:strVal val="visible"/>
                                      </p:to>
                                    </p:set>
                                    <p:animEffect transition="in" filter="wipe(left)">
                                      <p:cBhvr>
                                        <p:cTn id="17" dur="500"/>
                                        <p:tgtEl>
                                          <p:spTgt spid="2652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5225"/>
                                        </p:tgtEl>
                                        <p:attrNameLst>
                                          <p:attrName>style.visibility</p:attrName>
                                        </p:attrNameLst>
                                      </p:cBhvr>
                                      <p:to>
                                        <p:strVal val="visible"/>
                                      </p:to>
                                    </p:set>
                                    <p:animEffect transition="in" filter="wipe(up)">
                                      <p:cBhvr>
                                        <p:cTn id="22" dur="500"/>
                                        <p:tgtEl>
                                          <p:spTgt spid="2652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5221"/>
                                        </p:tgtEl>
                                        <p:attrNameLst>
                                          <p:attrName>style.visibility</p:attrName>
                                        </p:attrNameLst>
                                      </p:cBhvr>
                                      <p:to>
                                        <p:strVal val="visible"/>
                                      </p:to>
                                    </p:set>
                                    <p:animEffect transition="in" filter="blinds(horizontal)">
                                      <p:cBhvr>
                                        <p:cTn id="27" dur="500"/>
                                        <p:tgtEl>
                                          <p:spTgt spid="2652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5223"/>
                                        </p:tgtEl>
                                        <p:attrNameLst>
                                          <p:attrName>style.visibility</p:attrName>
                                        </p:attrNameLst>
                                      </p:cBhvr>
                                      <p:to>
                                        <p:strVal val="visible"/>
                                      </p:to>
                                    </p:set>
                                    <p:animEffect transition="in" filter="blinds(horizontal)">
                                      <p:cBhvr>
                                        <p:cTn id="32" dur="500"/>
                                        <p:tgtEl>
                                          <p:spTgt spid="2652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5219">
                                            <p:txEl>
                                              <p:pRg st="1" end="1"/>
                                            </p:txEl>
                                          </p:spTgt>
                                        </p:tgtEl>
                                        <p:attrNameLst>
                                          <p:attrName>style.visibility</p:attrName>
                                        </p:attrNameLst>
                                      </p:cBhvr>
                                      <p:to>
                                        <p:strVal val="visible"/>
                                      </p:to>
                                    </p:set>
                                    <p:animEffect transition="in" filter="wipe(left)">
                                      <p:cBhvr>
                                        <p:cTn id="37" dur="500"/>
                                        <p:tgtEl>
                                          <p:spTgt spid="26521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5226"/>
                                        </p:tgtEl>
                                        <p:attrNameLst>
                                          <p:attrName>style.visibility</p:attrName>
                                        </p:attrNameLst>
                                      </p:cBhvr>
                                      <p:to>
                                        <p:strVal val="visible"/>
                                      </p:to>
                                    </p:set>
                                    <p:animEffect transition="in" filter="wipe(up)">
                                      <p:cBhvr>
                                        <p:cTn id="42" dur="500"/>
                                        <p:tgtEl>
                                          <p:spTgt spid="265226"/>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265222"/>
                                        </p:tgtEl>
                                        <p:attrNameLst>
                                          <p:attrName>style.visibility</p:attrName>
                                        </p:attrNameLst>
                                      </p:cBhvr>
                                      <p:to>
                                        <p:strVal val="visible"/>
                                      </p:to>
                                    </p:set>
                                    <p:animEffect transition="in" filter="randombar(horizontal)">
                                      <p:cBhvr>
                                        <p:cTn id="47" dur="500"/>
                                        <p:tgtEl>
                                          <p:spTgt spid="265222"/>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265224"/>
                                        </p:tgtEl>
                                        <p:attrNameLst>
                                          <p:attrName>style.visibility</p:attrName>
                                        </p:attrNameLst>
                                      </p:cBhvr>
                                      <p:to>
                                        <p:strVal val="visible"/>
                                      </p:to>
                                    </p:set>
                                    <p:animEffect transition="in" filter="randombar(horizontal)">
                                      <p:cBhvr>
                                        <p:cTn id="52" dur="500"/>
                                        <p:tgtEl>
                                          <p:spTgt spid="265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8" grpId="0"/>
      <p:bldP spid="265219" grpId="0" build="p"/>
      <p:bldP spid="265221" grpId="0" animBg="1"/>
      <p:bldP spid="265222" grpId="0" animBg="1"/>
      <p:bldP spid="265223" grpId="0" animBg="1"/>
      <p:bldP spid="265224" grpId="0" animBg="1"/>
    </p:bld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1C644493-DC20-47FB-B1D0-95C72D1DC003}"/>
              </a:ext>
            </a:extLst>
          </p:cNvPr>
          <p:cNvSpPr>
            <a:spLocks noGrp="1" noChangeArrowheads="1"/>
          </p:cNvSpPr>
          <p:nvPr>
            <p:ph type="title"/>
          </p:nvPr>
        </p:nvSpPr>
        <p:spPr bwMode="auto">
          <a:xfrm>
            <a:off x="457200" y="457200"/>
            <a:ext cx="8458200"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en-US" altLang="zh-CN" sz="3200" b="1">
                <a:solidFill>
                  <a:srgbClr val="FF0000"/>
                </a:solidFill>
                <a:latin typeface="楷体_GB2312" pitchFamily="49" charset="-122"/>
                <a:ea typeface="楷体_GB2312" pitchFamily="49" charset="-122"/>
              </a:rPr>
              <a:t>2.</a:t>
            </a:r>
            <a:r>
              <a:rPr lang="zh-CN" altLang="en-US" sz="3200" b="1">
                <a:solidFill>
                  <a:srgbClr val="FF0000"/>
                </a:solidFill>
                <a:latin typeface="楷体_GB2312" pitchFamily="49" charset="-122"/>
                <a:ea typeface="楷体_GB2312" pitchFamily="49" charset="-122"/>
              </a:rPr>
              <a:t>颈</a:t>
            </a:r>
            <a:r>
              <a:rPr lang="en-US" altLang="zh-CN" sz="3200" b="1">
                <a:solidFill>
                  <a:srgbClr val="FF0000"/>
                </a:solidFill>
                <a:latin typeface="楷体_GB2312" pitchFamily="49" charset="-122"/>
                <a:ea typeface="楷体_GB2312" pitchFamily="49" charset="-122"/>
              </a:rPr>
              <a:t>A</a:t>
            </a:r>
            <a:r>
              <a:rPr lang="zh-CN" altLang="en-US" sz="3200" b="1">
                <a:solidFill>
                  <a:srgbClr val="FF0000"/>
                </a:solidFill>
                <a:latin typeface="楷体_GB2312" pitchFamily="49" charset="-122"/>
                <a:ea typeface="楷体_GB2312" pitchFamily="49" charset="-122"/>
              </a:rPr>
              <a:t>体、主</a:t>
            </a:r>
            <a:r>
              <a:rPr lang="en-US" altLang="zh-CN" sz="3200" b="1">
                <a:solidFill>
                  <a:srgbClr val="FF0000"/>
                </a:solidFill>
                <a:latin typeface="楷体_GB2312" pitchFamily="49" charset="-122"/>
                <a:ea typeface="楷体_GB2312" pitchFamily="49" charset="-122"/>
              </a:rPr>
              <a:t>A</a:t>
            </a:r>
            <a:r>
              <a:rPr lang="zh-CN" altLang="en-US" sz="3200" b="1">
                <a:solidFill>
                  <a:srgbClr val="FF0000"/>
                </a:solidFill>
                <a:latin typeface="楷体_GB2312" pitchFamily="49" charset="-122"/>
                <a:ea typeface="楷体_GB2312" pitchFamily="49" charset="-122"/>
              </a:rPr>
              <a:t>体化学感受性反射</a:t>
            </a:r>
          </a:p>
        </p:txBody>
      </p:sp>
      <p:sp>
        <p:nvSpPr>
          <p:cNvPr id="32771" name="Rectangle 3">
            <a:extLst>
              <a:ext uri="{FF2B5EF4-FFF2-40B4-BE49-F238E27FC236}">
                <a16:creationId xmlns:a16="http://schemas.microsoft.com/office/drawing/2014/main" id="{6257956B-076C-48B3-8380-2A1FB5D18B89}"/>
              </a:ext>
            </a:extLst>
          </p:cNvPr>
          <p:cNvSpPr>
            <a:spLocks noGrp="1" noChangeArrowheads="1"/>
          </p:cNvSpPr>
          <p:nvPr>
            <p:ph type="body" idx="1"/>
          </p:nvPr>
        </p:nvSpPr>
        <p:spPr bwMode="auto">
          <a:xfrm>
            <a:off x="179512" y="1581150"/>
            <a:ext cx="4032250"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b="1" dirty="0">
                <a:solidFill>
                  <a:srgbClr val="0000CC"/>
                </a:solidFill>
                <a:latin typeface="楷体_GB2312" pitchFamily="49" charset="-122"/>
                <a:ea typeface="楷体_GB2312" pitchFamily="49" charset="-122"/>
              </a:rPr>
              <a:t>意义：</a:t>
            </a:r>
          </a:p>
          <a:p>
            <a:pPr eaLnBrk="1" hangingPunct="1">
              <a:buFontTx/>
              <a:buNone/>
            </a:pPr>
            <a:r>
              <a:rPr lang="zh-CN" altLang="en-US" sz="2800" b="1" dirty="0">
                <a:solidFill>
                  <a:srgbClr val="000066"/>
                </a:solidFill>
                <a:latin typeface="楷体_GB2312" pitchFamily="49" charset="-122"/>
                <a:ea typeface="楷体_GB2312" pitchFamily="49" charset="-122"/>
              </a:rPr>
              <a:t>在低氧、</a:t>
            </a:r>
            <a:r>
              <a:rPr lang="en-US" altLang="zh-CN" sz="2800" b="1" dirty="0">
                <a:solidFill>
                  <a:srgbClr val="000066"/>
                </a:solidFill>
                <a:latin typeface="楷体_GB2312" pitchFamily="49" charset="-122"/>
                <a:ea typeface="楷体_GB2312" pitchFamily="49" charset="-122"/>
              </a:rPr>
              <a:t>CO</a:t>
            </a:r>
            <a:r>
              <a:rPr lang="en-US" altLang="zh-CN" sz="2800" b="1" baseline="-25000" dirty="0">
                <a:solidFill>
                  <a:srgbClr val="000066"/>
                </a:solidFill>
                <a:latin typeface="楷体_GB2312" pitchFamily="49" charset="-122"/>
                <a:ea typeface="楷体_GB2312" pitchFamily="49" charset="-122"/>
              </a:rPr>
              <a:t>2</a:t>
            </a:r>
            <a:r>
              <a:rPr lang="zh-CN" altLang="en-US" sz="2800" b="1" dirty="0">
                <a:solidFill>
                  <a:srgbClr val="000066"/>
                </a:solidFill>
                <a:latin typeface="楷体_GB2312" pitchFamily="49" charset="-122"/>
                <a:ea typeface="楷体_GB2312" pitchFamily="49" charset="-122"/>
              </a:rPr>
              <a:t>分压过高、窒息、失血、</a:t>
            </a:r>
          </a:p>
          <a:p>
            <a:pPr eaLnBrk="1" hangingPunct="1">
              <a:buFontTx/>
              <a:buNone/>
            </a:pPr>
            <a:r>
              <a:rPr lang="en-US" altLang="zh-CN" sz="2800" b="1" dirty="0">
                <a:solidFill>
                  <a:srgbClr val="000066"/>
                </a:solidFill>
                <a:latin typeface="楷体_GB2312" pitchFamily="49" charset="-122"/>
                <a:ea typeface="楷体_GB2312" pitchFamily="49" charset="-122"/>
              </a:rPr>
              <a:t>A</a:t>
            </a:r>
            <a:r>
              <a:rPr lang="zh-CN" altLang="en-US" sz="2800" b="1" dirty="0">
                <a:solidFill>
                  <a:srgbClr val="000066"/>
                </a:solidFill>
                <a:latin typeface="楷体_GB2312" pitchFamily="49" charset="-122"/>
                <a:ea typeface="楷体_GB2312" pitchFamily="49" charset="-122"/>
              </a:rPr>
              <a:t>压过低、酸中毒时</a:t>
            </a:r>
          </a:p>
          <a:p>
            <a:pPr eaLnBrk="1" hangingPunct="1">
              <a:buFontTx/>
              <a:buNone/>
            </a:pPr>
            <a:r>
              <a:rPr lang="zh-CN" altLang="en-US" sz="2800" b="1" dirty="0">
                <a:solidFill>
                  <a:srgbClr val="000066"/>
                </a:solidFill>
                <a:latin typeface="楷体_GB2312" pitchFamily="49" charset="-122"/>
                <a:ea typeface="楷体_GB2312" pitchFamily="49" charset="-122"/>
              </a:rPr>
              <a:t>才对心血管活动起明</a:t>
            </a:r>
          </a:p>
          <a:p>
            <a:pPr eaLnBrk="1" hangingPunct="1">
              <a:buFontTx/>
              <a:buNone/>
            </a:pPr>
            <a:r>
              <a:rPr lang="zh-CN" altLang="en-US" sz="2800" b="1" dirty="0">
                <a:solidFill>
                  <a:srgbClr val="000066"/>
                </a:solidFill>
                <a:latin typeface="楷体_GB2312" pitchFamily="49" charset="-122"/>
                <a:ea typeface="楷体_GB2312" pitchFamily="49" charset="-122"/>
              </a:rPr>
              <a:t>显调节作用以保证脑</a:t>
            </a:r>
          </a:p>
          <a:p>
            <a:pPr eaLnBrk="1" hangingPunct="1">
              <a:buFontTx/>
              <a:buNone/>
            </a:pPr>
            <a:r>
              <a:rPr lang="zh-CN" altLang="en-US" sz="2800" b="1" dirty="0">
                <a:solidFill>
                  <a:srgbClr val="000066"/>
                </a:solidFill>
                <a:latin typeface="楷体_GB2312" pitchFamily="49" charset="-122"/>
                <a:ea typeface="楷体_GB2312" pitchFamily="49" charset="-122"/>
              </a:rPr>
              <a:t>心供血供氧</a:t>
            </a:r>
          </a:p>
        </p:txBody>
      </p:sp>
      <p:pic>
        <p:nvPicPr>
          <p:cNvPr id="32772" name="Picture 6" descr="1311242029c415b122156134e7">
            <a:extLst>
              <a:ext uri="{FF2B5EF4-FFF2-40B4-BE49-F238E27FC236}">
                <a16:creationId xmlns:a16="http://schemas.microsoft.com/office/drawing/2014/main" id="{359F6DF6-41BC-4B1C-9507-CC68A00D5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390650"/>
            <a:ext cx="4711700"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7">
            <a:extLst>
              <a:ext uri="{FF2B5EF4-FFF2-40B4-BE49-F238E27FC236}">
                <a16:creationId xmlns:a16="http://schemas.microsoft.com/office/drawing/2014/main" id="{278E9B68-41AE-4BB3-BB3F-C1C1458B53DC}"/>
              </a:ext>
            </a:extLst>
          </p:cNvPr>
          <p:cNvSpPr>
            <a:spLocks noChangeArrowheads="1"/>
          </p:cNvSpPr>
          <p:nvPr/>
        </p:nvSpPr>
        <p:spPr bwMode="auto">
          <a:xfrm>
            <a:off x="7667625" y="4941888"/>
            <a:ext cx="914400" cy="4318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2774" name="Rectangle 8">
            <a:extLst>
              <a:ext uri="{FF2B5EF4-FFF2-40B4-BE49-F238E27FC236}">
                <a16:creationId xmlns:a16="http://schemas.microsoft.com/office/drawing/2014/main" id="{4E649C94-653A-4406-9A0D-D4614511868F}"/>
              </a:ext>
            </a:extLst>
          </p:cNvPr>
          <p:cNvSpPr>
            <a:spLocks noChangeArrowheads="1"/>
          </p:cNvSpPr>
          <p:nvPr/>
        </p:nvSpPr>
        <p:spPr bwMode="auto">
          <a:xfrm>
            <a:off x="7596188" y="2276475"/>
            <a:ext cx="985837" cy="4318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pic>
        <p:nvPicPr>
          <p:cNvPr id="2" name="图片 1">
            <a:extLst>
              <a:ext uri="{FF2B5EF4-FFF2-40B4-BE49-F238E27FC236}">
                <a16:creationId xmlns:a16="http://schemas.microsoft.com/office/drawing/2014/main" id="{8076014B-F808-648A-50AB-8F44DD522183}"/>
              </a:ext>
            </a:extLst>
          </p:cNvPr>
          <p:cNvPicPr>
            <a:picLocks noChangeAspect="1"/>
          </p:cNvPicPr>
          <p:nvPr/>
        </p:nvPicPr>
        <p:blipFill rotWithShape="1">
          <a:blip r:embed="rId3">
            <a:extLst>
              <a:ext uri="{28A0092B-C50C-407E-A947-70E740481C1C}">
                <a14:useLocalDpi xmlns:a14="http://schemas.microsoft.com/office/drawing/2010/main" val="0"/>
              </a:ext>
            </a:extLst>
          </a:blip>
          <a:srcRect l="21651" t="16491" r="18500" b="1409"/>
          <a:stretch/>
        </p:blipFill>
        <p:spPr>
          <a:xfrm>
            <a:off x="228600" y="1137009"/>
            <a:ext cx="8735888" cy="5632350"/>
          </a:xfrm>
          <a:prstGeom prst="rect">
            <a:avLst/>
          </a:prstGeom>
        </p:spPr>
      </p:pic>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A42200-2E5A-A219-9360-058A2FC5FF93}"/>
              </a:ext>
            </a:extLst>
          </p:cNvPr>
          <p:cNvPicPr>
            <a:picLocks noChangeAspect="1"/>
          </p:cNvPicPr>
          <p:nvPr/>
        </p:nvPicPr>
        <p:blipFill rotWithShape="1">
          <a:blip r:embed="rId2">
            <a:extLst>
              <a:ext uri="{28A0092B-C50C-407E-A947-70E740481C1C}">
                <a14:useLocalDpi xmlns:a14="http://schemas.microsoft.com/office/drawing/2010/main" val="0"/>
              </a:ext>
            </a:extLst>
          </a:blip>
          <a:srcRect t="8007" r="2128" b="34882"/>
          <a:stretch/>
        </p:blipFill>
        <p:spPr>
          <a:xfrm>
            <a:off x="784797" y="92514"/>
            <a:ext cx="6861126" cy="3002734"/>
          </a:xfrm>
          <a:prstGeom prst="rect">
            <a:avLst/>
          </a:prstGeom>
        </p:spPr>
      </p:pic>
      <p:pic>
        <p:nvPicPr>
          <p:cNvPr id="5" name="图片 4">
            <a:extLst>
              <a:ext uri="{FF2B5EF4-FFF2-40B4-BE49-F238E27FC236}">
                <a16:creationId xmlns:a16="http://schemas.microsoft.com/office/drawing/2014/main" id="{FFF0C687-9D5D-5D7A-F8EE-CE8CDECD90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226" t="28807" r="24036" b="13140"/>
          <a:stretch/>
        </p:blipFill>
        <p:spPr>
          <a:xfrm>
            <a:off x="945262" y="3065520"/>
            <a:ext cx="7253476" cy="3752673"/>
          </a:xfrm>
          <a:prstGeom prst="rect">
            <a:avLst/>
          </a:prstGeom>
        </p:spPr>
      </p:pic>
    </p:spTree>
    <p:extLst>
      <p:ext uri="{BB962C8B-B14F-4D97-AF65-F5344CB8AC3E}">
        <p14:creationId xmlns:p14="http://schemas.microsoft.com/office/powerpoint/2010/main" val="3598472259"/>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DB619694-D1EA-41C6-BB32-9BFCCB6889F1}"/>
              </a:ext>
            </a:extLst>
          </p:cNvPr>
          <p:cNvSpPr txBox="1">
            <a:spLocks noChangeArrowheads="1"/>
          </p:cNvSpPr>
          <p:nvPr/>
        </p:nvSpPr>
        <p:spPr bwMode="auto">
          <a:xfrm>
            <a:off x="251520" y="188640"/>
            <a:ext cx="5364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dirty="0">
                <a:solidFill>
                  <a:srgbClr val="FF0000"/>
                </a:solidFill>
                <a:latin typeface="楷体_GB2312" pitchFamily="49" charset="-122"/>
              </a:rPr>
              <a:t>3</a:t>
            </a:r>
            <a:r>
              <a:rPr lang="zh-CN" altLang="en-US" sz="2800" b="1" dirty="0">
                <a:solidFill>
                  <a:srgbClr val="FF0000"/>
                </a:solidFill>
                <a:latin typeface="楷体_GB2312" pitchFamily="49" charset="-122"/>
              </a:rPr>
              <a:t>、心肺感受器引起的心血管反射</a:t>
            </a:r>
          </a:p>
        </p:txBody>
      </p:sp>
      <p:sp>
        <p:nvSpPr>
          <p:cNvPr id="33795" name="Text Box 3">
            <a:extLst>
              <a:ext uri="{FF2B5EF4-FFF2-40B4-BE49-F238E27FC236}">
                <a16:creationId xmlns:a16="http://schemas.microsoft.com/office/drawing/2014/main" id="{384EB99A-AEA3-43BA-908F-EF63BA17B9DC}"/>
              </a:ext>
            </a:extLst>
          </p:cNvPr>
          <p:cNvSpPr txBox="1">
            <a:spLocks noChangeArrowheads="1"/>
          </p:cNvSpPr>
          <p:nvPr/>
        </p:nvSpPr>
        <p:spPr bwMode="auto">
          <a:xfrm>
            <a:off x="359290" y="865708"/>
            <a:ext cx="72635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solidFill>
                  <a:srgbClr val="CC3300"/>
                </a:solidFill>
                <a:latin typeface="楷体_GB2312" pitchFamily="49" charset="-122"/>
              </a:rPr>
              <a:t>心肺感受器：</a:t>
            </a:r>
            <a:r>
              <a:rPr lang="zh-CN" altLang="en-US" sz="2400" b="1" dirty="0">
                <a:solidFill>
                  <a:srgbClr val="000099"/>
                </a:solidFill>
                <a:latin typeface="楷体_GB2312" pitchFamily="49" charset="-122"/>
              </a:rPr>
              <a:t>存在于心房、心室和肺循环的大血管壁</a:t>
            </a:r>
          </a:p>
        </p:txBody>
      </p:sp>
      <p:sp>
        <p:nvSpPr>
          <p:cNvPr id="33798" name="Text Box 8">
            <a:extLst>
              <a:ext uri="{FF2B5EF4-FFF2-40B4-BE49-F238E27FC236}">
                <a16:creationId xmlns:a16="http://schemas.microsoft.com/office/drawing/2014/main" id="{D99C1D34-0507-4B30-A71B-C4B6793F407A}"/>
              </a:ext>
            </a:extLst>
          </p:cNvPr>
          <p:cNvSpPr txBox="1">
            <a:spLocks noChangeArrowheads="1"/>
          </p:cNvSpPr>
          <p:nvPr/>
        </p:nvSpPr>
        <p:spPr bwMode="auto">
          <a:xfrm>
            <a:off x="359290" y="1365442"/>
            <a:ext cx="812234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t>低压力感受器，</a:t>
            </a:r>
            <a:r>
              <a:rPr lang="zh-CN" altLang="en-US" sz="2400" b="1" dirty="0">
                <a:solidFill>
                  <a:srgbClr val="CC3300"/>
                </a:solidFill>
                <a:latin typeface="楷体_GB2312" pitchFamily="49" charset="-122"/>
              </a:rPr>
              <a:t>适宜刺激：</a:t>
            </a:r>
          </a:p>
          <a:p>
            <a:pPr eaLnBrk="1" hangingPunct="1"/>
            <a:r>
              <a:rPr lang="zh-CN" altLang="en-US" sz="2400" b="1" dirty="0">
                <a:solidFill>
                  <a:schemeClr val="bg1"/>
                </a:solidFill>
                <a:latin typeface="楷体_GB2312" pitchFamily="49" charset="-122"/>
              </a:rPr>
              <a:t>    </a:t>
            </a:r>
            <a:r>
              <a:rPr lang="zh-CN" altLang="en-US" sz="2400" b="1" dirty="0">
                <a:solidFill>
                  <a:srgbClr val="000099"/>
                </a:solidFill>
                <a:latin typeface="楷体_GB2312" pitchFamily="49" charset="-122"/>
              </a:rPr>
              <a:t>①心脏、血管壁的机械牵张：</a:t>
            </a:r>
            <a:r>
              <a:rPr lang="en-US" altLang="zh-CN" sz="2400" b="1" dirty="0">
                <a:solidFill>
                  <a:srgbClr val="CC3300"/>
                </a:solidFill>
              </a:rPr>
              <a:t>——</a:t>
            </a:r>
            <a:r>
              <a:rPr lang="zh-CN" altLang="en-US" sz="2400" b="1" dirty="0">
                <a:solidFill>
                  <a:srgbClr val="CC3300"/>
                </a:solidFill>
                <a:latin typeface="楷体_GB2312" pitchFamily="49" charset="-122"/>
              </a:rPr>
              <a:t>容量感受器</a:t>
            </a:r>
            <a:r>
              <a:rPr lang="zh-CN" altLang="en-US" sz="2400" b="1" dirty="0">
                <a:solidFill>
                  <a:schemeClr val="bg1"/>
                </a:solidFill>
                <a:latin typeface="楷体_GB2312" pitchFamily="49" charset="-122"/>
              </a:rPr>
              <a:t>              </a:t>
            </a:r>
            <a:endParaRPr lang="zh-CN" altLang="en-US" sz="2400" b="1" dirty="0">
              <a:solidFill>
                <a:srgbClr val="000066"/>
              </a:solidFill>
              <a:latin typeface="楷体_GB2312" pitchFamily="49" charset="-122"/>
            </a:endParaRPr>
          </a:p>
          <a:p>
            <a:pPr eaLnBrk="1" hangingPunct="1"/>
            <a:r>
              <a:rPr lang="zh-CN" altLang="en-US" sz="2400" b="1" dirty="0">
                <a:solidFill>
                  <a:schemeClr val="bg1"/>
                </a:solidFill>
                <a:latin typeface="楷体_GB2312" pitchFamily="49" charset="-122"/>
              </a:rPr>
              <a:t>    </a:t>
            </a:r>
            <a:r>
              <a:rPr lang="zh-CN" altLang="en-US" sz="2400" b="1" dirty="0">
                <a:solidFill>
                  <a:srgbClr val="000099"/>
                </a:solidFill>
                <a:latin typeface="楷体_GB2312" pitchFamily="49" charset="-122"/>
              </a:rPr>
              <a:t>②化学物质：激素（</a:t>
            </a:r>
            <a:r>
              <a:rPr lang="en-US" altLang="zh-CN" sz="2400" b="1" dirty="0">
                <a:solidFill>
                  <a:srgbClr val="000099"/>
                </a:solidFill>
                <a:latin typeface="楷体_GB2312" pitchFamily="49" charset="-122"/>
              </a:rPr>
              <a:t>PG</a:t>
            </a:r>
            <a:r>
              <a:rPr lang="zh-CN" altLang="en-US" sz="2400" b="1" dirty="0">
                <a:solidFill>
                  <a:srgbClr val="000099"/>
                </a:solidFill>
                <a:latin typeface="楷体_GB2312" pitchFamily="49" charset="-122"/>
              </a:rPr>
              <a:t>、缓激肽）、药物   </a:t>
            </a:r>
          </a:p>
        </p:txBody>
      </p:sp>
      <p:pic>
        <p:nvPicPr>
          <p:cNvPr id="2" name="图片 1">
            <a:extLst>
              <a:ext uri="{FF2B5EF4-FFF2-40B4-BE49-F238E27FC236}">
                <a16:creationId xmlns:a16="http://schemas.microsoft.com/office/drawing/2014/main" id="{30AFB2AA-C4DD-7903-B930-C16FF3AF01CD}"/>
              </a:ext>
            </a:extLst>
          </p:cNvPr>
          <p:cNvPicPr>
            <a:picLocks noChangeAspect="1"/>
          </p:cNvPicPr>
          <p:nvPr/>
        </p:nvPicPr>
        <p:blipFill rotWithShape="1">
          <a:blip r:embed="rId2">
            <a:extLst>
              <a:ext uri="{28A0092B-C50C-407E-A947-70E740481C1C}">
                <a14:useLocalDpi xmlns:a14="http://schemas.microsoft.com/office/drawing/2010/main" val="0"/>
              </a:ext>
            </a:extLst>
          </a:blip>
          <a:srcRect l="22438" t="31570" r="21650" b="13139"/>
          <a:stretch/>
        </p:blipFill>
        <p:spPr>
          <a:xfrm>
            <a:off x="369433" y="2636912"/>
            <a:ext cx="8262259" cy="3840205"/>
          </a:xfrm>
          <a:prstGeom prst="rect">
            <a:avLst/>
          </a:prstGeom>
        </p:spPr>
      </p:pic>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hlinkClick r:id="rId2" action="ppaction://hlinksldjump"/>
            <a:extLst>
              <a:ext uri="{FF2B5EF4-FFF2-40B4-BE49-F238E27FC236}">
                <a16:creationId xmlns:a16="http://schemas.microsoft.com/office/drawing/2014/main" id="{C948EE28-E4A9-4B9C-9A7C-28303BE15CB3}"/>
              </a:ext>
            </a:extLst>
          </p:cNvPr>
          <p:cNvSpPr txBox="1">
            <a:spLocks noChangeArrowheads="1"/>
          </p:cNvSpPr>
          <p:nvPr/>
        </p:nvSpPr>
        <p:spPr bwMode="auto">
          <a:xfrm>
            <a:off x="1907704" y="460375"/>
            <a:ext cx="57438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dirty="0">
                <a:latin typeface="微软雅黑" panose="020B0503020204020204" pitchFamily="34" charset="-122"/>
                <a:ea typeface="微软雅黑" panose="020B0503020204020204" pitchFamily="34" charset="-122"/>
              </a:rPr>
              <a:t>二、体液调节（</a:t>
            </a:r>
            <a:r>
              <a:rPr lang="zh-CN" altLang="en-US" sz="3600" b="1" dirty="0">
                <a:solidFill>
                  <a:srgbClr val="FF0000"/>
                </a:solidFill>
                <a:latin typeface="微软雅黑" panose="020B0503020204020204" pitchFamily="34" charset="-122"/>
                <a:ea typeface="微软雅黑" panose="020B0503020204020204" pitchFamily="34" charset="-122"/>
              </a:rPr>
              <a:t>自学为主</a:t>
            </a:r>
            <a:r>
              <a:rPr lang="zh-CN" altLang="en-US" sz="3600" b="1" dirty="0">
                <a:latin typeface="微软雅黑" panose="020B0503020204020204" pitchFamily="34" charset="-122"/>
                <a:ea typeface="微软雅黑" panose="020B0503020204020204" pitchFamily="34" charset="-122"/>
              </a:rPr>
              <a:t>）</a:t>
            </a:r>
          </a:p>
        </p:txBody>
      </p:sp>
      <p:sp>
        <p:nvSpPr>
          <p:cNvPr id="35843" name="Text Box 3">
            <a:extLst>
              <a:ext uri="{FF2B5EF4-FFF2-40B4-BE49-F238E27FC236}">
                <a16:creationId xmlns:a16="http://schemas.microsoft.com/office/drawing/2014/main" id="{0941F4FE-1029-4FD8-8700-D28D9A9264A6}"/>
              </a:ext>
            </a:extLst>
          </p:cNvPr>
          <p:cNvSpPr txBox="1">
            <a:spLocks noChangeArrowheads="1"/>
          </p:cNvSpPr>
          <p:nvPr/>
        </p:nvSpPr>
        <p:spPr bwMode="auto">
          <a:xfrm>
            <a:off x="572011" y="1300163"/>
            <a:ext cx="7357399" cy="4804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ts val="3700"/>
              </a:lnSpc>
            </a:pPr>
            <a:r>
              <a:rPr lang="zh-CN" altLang="en-US" sz="2800" b="1" dirty="0">
                <a:solidFill>
                  <a:srgbClr val="C00000"/>
                </a:solidFill>
                <a:latin typeface="楷体_GB2312" pitchFamily="49" charset="-122"/>
              </a:rPr>
              <a:t>（一）肾素</a:t>
            </a:r>
            <a:r>
              <a:rPr lang="en-US" altLang="zh-CN" sz="2800" b="1" dirty="0">
                <a:solidFill>
                  <a:srgbClr val="C00000"/>
                </a:solidFill>
                <a:latin typeface="楷体_GB2312" pitchFamily="49" charset="-122"/>
              </a:rPr>
              <a:t>-</a:t>
            </a:r>
            <a:r>
              <a:rPr lang="zh-CN" altLang="en-US" sz="2800" b="1" dirty="0">
                <a:solidFill>
                  <a:srgbClr val="C00000"/>
                </a:solidFill>
                <a:latin typeface="楷体_GB2312" pitchFamily="49" charset="-122"/>
              </a:rPr>
              <a:t>血管紧张素系统（</a:t>
            </a:r>
            <a:r>
              <a:rPr lang="en-US" altLang="zh-CN" sz="2800" b="1" dirty="0">
                <a:solidFill>
                  <a:srgbClr val="C00000"/>
                </a:solidFill>
                <a:latin typeface="楷体_GB2312" pitchFamily="49" charset="-122"/>
              </a:rPr>
              <a:t>RAA</a:t>
            </a:r>
            <a:r>
              <a:rPr lang="zh-CN" altLang="en-US" sz="2800" b="1" dirty="0">
                <a:solidFill>
                  <a:srgbClr val="C00000"/>
                </a:solidFill>
                <a:latin typeface="楷体_GB2312" pitchFamily="49" charset="-122"/>
              </a:rPr>
              <a:t>系统）</a:t>
            </a:r>
            <a:endParaRPr lang="en-US" altLang="zh-CN" sz="2800" b="1" dirty="0">
              <a:solidFill>
                <a:srgbClr val="C00000"/>
              </a:solidFill>
              <a:latin typeface="楷体_GB2312" pitchFamily="49" charset="-122"/>
            </a:endParaRPr>
          </a:p>
          <a:p>
            <a:pPr eaLnBrk="1" hangingPunct="1">
              <a:lnSpc>
                <a:spcPts val="3700"/>
              </a:lnSpc>
            </a:pPr>
            <a:r>
              <a:rPr lang="zh-CN" altLang="en-US" sz="2800" b="1" dirty="0">
                <a:solidFill>
                  <a:srgbClr val="C00000"/>
                </a:solidFill>
                <a:latin typeface="楷体_GB2312" pitchFamily="49" charset="-122"/>
              </a:rPr>
              <a:t>（二）肾上腺素和去甲肾上腺素</a:t>
            </a:r>
            <a:endParaRPr lang="en-US" altLang="zh-CN" sz="2800" b="1" dirty="0">
              <a:solidFill>
                <a:srgbClr val="C00000"/>
              </a:solidFill>
              <a:latin typeface="楷体_GB2312" pitchFamily="49" charset="-122"/>
            </a:endParaRPr>
          </a:p>
          <a:p>
            <a:pPr eaLnBrk="1" hangingPunct="1">
              <a:lnSpc>
                <a:spcPts val="3700"/>
              </a:lnSpc>
            </a:pPr>
            <a:r>
              <a:rPr lang="zh-CN" altLang="en-US" sz="2800" b="1" dirty="0">
                <a:latin typeface="楷体_GB2312" pitchFamily="49" charset="-122"/>
              </a:rPr>
              <a:t>（三）血管升压素</a:t>
            </a:r>
            <a:r>
              <a:rPr lang="en-US" altLang="zh-CN" sz="2800" b="1" dirty="0">
                <a:latin typeface="楷体_GB2312" pitchFamily="49" charset="-122"/>
              </a:rPr>
              <a:t>(AVP)</a:t>
            </a:r>
            <a:r>
              <a:rPr lang="zh-CN" altLang="en-US" sz="2800" b="1" dirty="0">
                <a:latin typeface="楷体_GB2312" pitchFamily="49" charset="-122"/>
              </a:rPr>
              <a:t>：抗利尿激素</a:t>
            </a:r>
            <a:r>
              <a:rPr lang="en-US" altLang="zh-CN" sz="2800" b="1" dirty="0">
                <a:latin typeface="楷体_GB2312" pitchFamily="49" charset="-122"/>
              </a:rPr>
              <a:t>(ADH)</a:t>
            </a:r>
          </a:p>
          <a:p>
            <a:pPr eaLnBrk="1" hangingPunct="1">
              <a:lnSpc>
                <a:spcPts val="3700"/>
              </a:lnSpc>
            </a:pPr>
            <a:r>
              <a:rPr lang="zh-CN" altLang="en-US" sz="2800" b="1" dirty="0">
                <a:latin typeface="楷体_GB2312" pitchFamily="49" charset="-122"/>
              </a:rPr>
              <a:t>（四）血管内皮生成的血管活性物质</a:t>
            </a:r>
            <a:endParaRPr lang="en-US" altLang="zh-CN" sz="2800" b="1" dirty="0">
              <a:latin typeface="楷体_GB2312" pitchFamily="49" charset="-122"/>
            </a:endParaRPr>
          </a:p>
          <a:p>
            <a:pPr eaLnBrk="1" hangingPunct="1">
              <a:lnSpc>
                <a:spcPts val="3700"/>
              </a:lnSpc>
            </a:pPr>
            <a:r>
              <a:rPr lang="zh-CN" altLang="en-US" sz="2800" b="1" dirty="0">
                <a:latin typeface="楷体_GB2312" pitchFamily="49" charset="-122"/>
              </a:rPr>
              <a:t>（五）激肽释放酶</a:t>
            </a:r>
            <a:r>
              <a:rPr lang="en-US" altLang="zh-CN" sz="2800" b="1" dirty="0">
                <a:latin typeface="楷体_GB2312" pitchFamily="49" charset="-122"/>
              </a:rPr>
              <a:t>-</a:t>
            </a:r>
            <a:r>
              <a:rPr lang="zh-CN" altLang="en-US" sz="2800" b="1" dirty="0">
                <a:latin typeface="楷体_GB2312" pitchFamily="49" charset="-122"/>
              </a:rPr>
              <a:t>激肽系统</a:t>
            </a:r>
            <a:endParaRPr lang="en-US" altLang="zh-CN" sz="2800" b="1" dirty="0">
              <a:latin typeface="楷体_GB2312" pitchFamily="49" charset="-122"/>
            </a:endParaRPr>
          </a:p>
          <a:p>
            <a:pPr eaLnBrk="1" hangingPunct="1">
              <a:lnSpc>
                <a:spcPts val="3700"/>
              </a:lnSpc>
            </a:pPr>
            <a:r>
              <a:rPr lang="zh-CN" altLang="en-US" sz="2800" b="1" dirty="0">
                <a:latin typeface="楷体_GB2312" pitchFamily="49" charset="-122"/>
              </a:rPr>
              <a:t>（六）心房钠尿肽</a:t>
            </a:r>
            <a:endParaRPr lang="en-US" altLang="zh-CN" sz="2800" b="1" dirty="0">
              <a:latin typeface="楷体_GB2312" pitchFamily="49" charset="-122"/>
            </a:endParaRPr>
          </a:p>
          <a:p>
            <a:pPr eaLnBrk="1" hangingPunct="1">
              <a:lnSpc>
                <a:spcPts val="3700"/>
              </a:lnSpc>
            </a:pPr>
            <a:r>
              <a:rPr lang="zh-CN" altLang="en-US" sz="2800" b="1" dirty="0">
                <a:latin typeface="楷体_GB2312" pitchFamily="49" charset="-122"/>
              </a:rPr>
              <a:t>（七）气体信号分子：</a:t>
            </a:r>
            <a:r>
              <a:rPr lang="en-US" altLang="zh-CN" sz="2800" b="1" dirty="0">
                <a:latin typeface="楷体_GB2312" pitchFamily="49" charset="-122"/>
              </a:rPr>
              <a:t>NO</a:t>
            </a:r>
            <a:r>
              <a:rPr lang="zh-CN" altLang="en-US" sz="2800" b="1" dirty="0">
                <a:latin typeface="楷体_GB2312" pitchFamily="49" charset="-122"/>
              </a:rPr>
              <a:t>，</a:t>
            </a:r>
            <a:r>
              <a:rPr lang="en-US" altLang="zh-CN" sz="2800" b="1" dirty="0">
                <a:latin typeface="楷体_GB2312" pitchFamily="49" charset="-122"/>
              </a:rPr>
              <a:t>CO</a:t>
            </a:r>
            <a:r>
              <a:rPr lang="zh-CN" altLang="en-US" sz="2800" b="1" dirty="0">
                <a:latin typeface="楷体_GB2312" pitchFamily="49" charset="-122"/>
              </a:rPr>
              <a:t>，</a:t>
            </a:r>
            <a:r>
              <a:rPr lang="en-US" altLang="zh-CN" sz="2800" b="1" dirty="0">
                <a:latin typeface="楷体_GB2312" pitchFamily="49" charset="-122"/>
              </a:rPr>
              <a:t>H</a:t>
            </a:r>
            <a:r>
              <a:rPr lang="en-US" altLang="zh-CN" sz="2800" b="1" baseline="-25000" dirty="0">
                <a:latin typeface="楷体_GB2312" pitchFamily="49" charset="-122"/>
              </a:rPr>
              <a:t>2</a:t>
            </a:r>
            <a:r>
              <a:rPr lang="en-US" altLang="zh-CN" sz="2800" b="1" dirty="0">
                <a:latin typeface="楷体_GB2312" pitchFamily="49" charset="-122"/>
              </a:rPr>
              <a:t>S</a:t>
            </a:r>
          </a:p>
          <a:p>
            <a:pPr eaLnBrk="1" hangingPunct="1">
              <a:lnSpc>
                <a:spcPts val="3700"/>
              </a:lnSpc>
            </a:pPr>
            <a:r>
              <a:rPr lang="zh-CN" altLang="en-US" sz="2800" b="1" dirty="0">
                <a:latin typeface="楷体_GB2312" pitchFamily="49" charset="-122"/>
              </a:rPr>
              <a:t>（八）前列腺素；</a:t>
            </a:r>
            <a:endParaRPr lang="en-US" altLang="zh-CN" sz="2800" b="1" dirty="0">
              <a:latin typeface="楷体_GB2312" pitchFamily="49" charset="-122"/>
            </a:endParaRPr>
          </a:p>
          <a:p>
            <a:pPr eaLnBrk="1" hangingPunct="1">
              <a:lnSpc>
                <a:spcPts val="3700"/>
              </a:lnSpc>
            </a:pPr>
            <a:r>
              <a:rPr lang="zh-CN" altLang="en-US" sz="2800" b="1" dirty="0">
                <a:latin typeface="楷体_GB2312" pitchFamily="49" charset="-122"/>
              </a:rPr>
              <a:t>（九）细胞因子</a:t>
            </a:r>
            <a:endParaRPr lang="en-US" altLang="zh-CN" sz="2800" b="1" dirty="0">
              <a:latin typeface="楷体_GB2312" pitchFamily="49" charset="-122"/>
            </a:endParaRPr>
          </a:p>
          <a:p>
            <a:pPr eaLnBrk="1" hangingPunct="1">
              <a:lnSpc>
                <a:spcPts val="3700"/>
              </a:lnSpc>
            </a:pPr>
            <a:r>
              <a:rPr lang="zh-CN" altLang="en-US" sz="2800" b="1" dirty="0">
                <a:latin typeface="楷体_GB2312" pitchFamily="49" charset="-122"/>
              </a:rPr>
              <a:t>（十）组胺</a:t>
            </a:r>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pPr/>
              <a:t>194</a:t>
            </a:fld>
            <a:endParaRPr lang="zh-CN" altLang="en-US"/>
          </a:p>
        </p:txBody>
      </p:sp>
      <p:sp>
        <p:nvSpPr>
          <p:cNvPr id="4" name="文本框 3"/>
          <p:cNvSpPr txBox="1"/>
          <p:nvPr/>
        </p:nvSpPr>
        <p:spPr>
          <a:xfrm>
            <a:off x="690101" y="6228300"/>
            <a:ext cx="7442093" cy="323165"/>
          </a:xfrm>
          <a:prstGeom prst="rect">
            <a:avLst/>
          </a:prstGeom>
          <a:noFill/>
        </p:spPr>
        <p:txBody>
          <a:bodyPr wrap="square">
            <a:spAutoFit/>
          </a:bodyPr>
          <a:lstStyle/>
          <a:p>
            <a:r>
              <a:rPr lang="zh-CN" altLang="en-US" sz="1500" b="1" dirty="0">
                <a:solidFill>
                  <a:srgbClr val="2E2E2E"/>
                </a:solidFill>
                <a:latin typeface="微软雅黑" panose="020B0503020204020204" pitchFamily="34" charset="-122"/>
                <a:ea typeface="微软雅黑" panose="020B0503020204020204" pitchFamily="34" charset="-122"/>
              </a:rPr>
              <a:t>肾素 </a:t>
            </a:r>
            <a:r>
              <a:rPr lang="en-US" altLang="zh-CN" sz="1500" b="1" dirty="0">
                <a:solidFill>
                  <a:srgbClr val="2E2E2E"/>
                </a:solidFill>
                <a:latin typeface="微软雅黑" panose="020B0503020204020204" pitchFamily="34" charset="-122"/>
                <a:ea typeface="微软雅黑" panose="020B0503020204020204" pitchFamily="34" charset="-122"/>
              </a:rPr>
              <a:t>- </a:t>
            </a:r>
            <a:r>
              <a:rPr lang="zh-CN" altLang="en-US" sz="1500" b="1" dirty="0">
                <a:solidFill>
                  <a:srgbClr val="2E2E2E"/>
                </a:solidFill>
                <a:latin typeface="微软雅黑" panose="020B0503020204020204" pitchFamily="34" charset="-122"/>
                <a:ea typeface="微软雅黑" panose="020B0503020204020204" pitchFamily="34" charset="-122"/>
              </a:rPr>
              <a:t>血管紧张素 </a:t>
            </a:r>
            <a:r>
              <a:rPr lang="en-US" altLang="zh-CN" sz="1500" b="1" dirty="0">
                <a:solidFill>
                  <a:srgbClr val="2E2E2E"/>
                </a:solidFill>
                <a:latin typeface="微软雅黑" panose="020B0503020204020204" pitchFamily="34" charset="-122"/>
                <a:ea typeface="微软雅黑" panose="020B0503020204020204" pitchFamily="34" charset="-122"/>
              </a:rPr>
              <a:t>- </a:t>
            </a:r>
            <a:r>
              <a:rPr lang="zh-CN" altLang="en-US" sz="1500" b="1" dirty="0">
                <a:solidFill>
                  <a:srgbClr val="2E2E2E"/>
                </a:solidFill>
                <a:latin typeface="微软雅黑" panose="020B0503020204020204" pitchFamily="34" charset="-122"/>
                <a:ea typeface="微软雅黑" panose="020B0503020204020204" pitchFamily="34" charset="-122"/>
              </a:rPr>
              <a:t>醛固酮系统的组成部分以及该系统的主要药理激活剂和抑制剂类别</a:t>
            </a:r>
            <a:endParaRPr lang="zh-CN" altLang="en-US" sz="1500" b="1" dirty="0">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891" y="1398097"/>
            <a:ext cx="6077952" cy="471565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5">
            <a:extLst>
              <a:ext uri="{FF2B5EF4-FFF2-40B4-BE49-F238E27FC236}">
                <a16:creationId xmlns:a16="http://schemas.microsoft.com/office/drawing/2014/main" id="{08D6048F-1491-6452-83EC-0AE1E5D26B03}"/>
              </a:ext>
            </a:extLst>
          </p:cNvPr>
          <p:cNvGrpSpPr>
            <a:grpSpLocks/>
          </p:cNvGrpSpPr>
          <p:nvPr/>
        </p:nvGrpSpPr>
        <p:grpSpPr bwMode="auto">
          <a:xfrm>
            <a:off x="7078109" y="164078"/>
            <a:ext cx="2087563" cy="2951162"/>
            <a:chOff x="2016" y="144"/>
            <a:chExt cx="3552" cy="3300"/>
          </a:xfrm>
        </p:grpSpPr>
        <p:pic>
          <p:nvPicPr>
            <p:cNvPr id="5" name="Picture 6" descr="未标题-11' 副本">
              <a:extLst>
                <a:ext uri="{FF2B5EF4-FFF2-40B4-BE49-F238E27FC236}">
                  <a16:creationId xmlns:a16="http://schemas.microsoft.com/office/drawing/2014/main" id="{F4C407BC-56E6-0835-8820-338332BA31D4}"/>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t="3659" r="1724" b="12030"/>
            <a:stretch>
              <a:fillRect/>
            </a:stretch>
          </p:blipFill>
          <p:spPr bwMode="auto">
            <a:xfrm>
              <a:off x="2016" y="144"/>
              <a:ext cx="3552" cy="26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7" name="Text Box 7">
              <a:extLst>
                <a:ext uri="{FF2B5EF4-FFF2-40B4-BE49-F238E27FC236}">
                  <a16:creationId xmlns:a16="http://schemas.microsoft.com/office/drawing/2014/main" id="{EAFD8C6D-2A07-A2F7-C66D-D61FA012A7A7}"/>
                </a:ext>
              </a:extLst>
            </p:cNvPr>
            <p:cNvSpPr txBox="1">
              <a:spLocks noChangeArrowheads="1"/>
            </p:cNvSpPr>
            <p:nvPr/>
          </p:nvSpPr>
          <p:spPr bwMode="auto">
            <a:xfrm>
              <a:off x="2070" y="2081"/>
              <a:ext cx="673" cy="1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r" eaLnBrk="1" hangingPunct="1"/>
              <a:r>
                <a:rPr lang="zh-CN" altLang="en-US" b="1">
                  <a:latin typeface="楷体_GB2312" pitchFamily="49" charset="-122"/>
                </a:rPr>
                <a:t>球旁细胞</a:t>
              </a:r>
            </a:p>
          </p:txBody>
        </p:sp>
        <p:sp>
          <p:nvSpPr>
            <p:cNvPr id="8" name="Text Box 8">
              <a:extLst>
                <a:ext uri="{FF2B5EF4-FFF2-40B4-BE49-F238E27FC236}">
                  <a16:creationId xmlns:a16="http://schemas.microsoft.com/office/drawing/2014/main" id="{73171960-D306-D18A-D095-DBEEE4093EB9}"/>
                </a:ext>
              </a:extLst>
            </p:cNvPr>
            <p:cNvSpPr txBox="1">
              <a:spLocks noChangeArrowheads="1"/>
            </p:cNvSpPr>
            <p:nvPr/>
          </p:nvSpPr>
          <p:spPr bwMode="auto">
            <a:xfrm>
              <a:off x="2062" y="497"/>
              <a:ext cx="675"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r" eaLnBrk="1" hangingPunct="1"/>
              <a:endParaRPr lang="zh-CN" altLang="zh-CN" b="1">
                <a:latin typeface="楷体_GB2312" pitchFamily="49" charset="-122"/>
              </a:endParaRPr>
            </a:p>
          </p:txBody>
        </p:sp>
        <p:sp>
          <p:nvSpPr>
            <p:cNvPr id="9" name="Text Box 9">
              <a:extLst>
                <a:ext uri="{FF2B5EF4-FFF2-40B4-BE49-F238E27FC236}">
                  <a16:creationId xmlns:a16="http://schemas.microsoft.com/office/drawing/2014/main" id="{4E9E197C-4832-D656-B0B4-7184A8297262}"/>
                </a:ext>
              </a:extLst>
            </p:cNvPr>
            <p:cNvSpPr txBox="1">
              <a:spLocks noChangeArrowheads="1"/>
            </p:cNvSpPr>
            <p:nvPr/>
          </p:nvSpPr>
          <p:spPr bwMode="auto">
            <a:xfrm>
              <a:off x="2032" y="510"/>
              <a:ext cx="724"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endParaRPr lang="zh-CN" altLang="zh-CN" b="1">
                <a:solidFill>
                  <a:srgbClr val="0000FF"/>
                </a:solidFill>
                <a:latin typeface="楷体_GB2312" pitchFamily="49" charset="-122"/>
              </a:endParaRPr>
            </a:p>
          </p:txBody>
        </p:sp>
      </p:grpSp>
      <p:sp>
        <p:nvSpPr>
          <p:cNvPr id="11" name="文本框 10">
            <a:extLst>
              <a:ext uri="{FF2B5EF4-FFF2-40B4-BE49-F238E27FC236}">
                <a16:creationId xmlns:a16="http://schemas.microsoft.com/office/drawing/2014/main" id="{3186CAF4-3294-0F64-8634-6A30B2E8D1F5}"/>
              </a:ext>
            </a:extLst>
          </p:cNvPr>
          <p:cNvSpPr txBox="1"/>
          <p:nvPr/>
        </p:nvSpPr>
        <p:spPr>
          <a:xfrm>
            <a:off x="3662589" y="1620765"/>
            <a:ext cx="3415520" cy="796372"/>
          </a:xfrm>
          <a:prstGeom prst="rect">
            <a:avLst/>
          </a:prstGeom>
          <a:noFill/>
        </p:spPr>
        <p:txBody>
          <a:bodyPr wrap="square">
            <a:spAutoFit/>
          </a:bodyPr>
          <a:lstStyle/>
          <a:p>
            <a:pPr eaLnBrk="1" hangingPunct="1">
              <a:lnSpc>
                <a:spcPct val="120000"/>
              </a:lnSpc>
              <a:defRPr/>
            </a:pPr>
            <a:r>
              <a:rPr kumimoji="0" lang="zh-CN" altLang="en-US" sz="2000" b="1" dirty="0">
                <a:latin typeface="微软雅黑" panose="020B0503020204020204" pitchFamily="34" charset="-122"/>
                <a:ea typeface="微软雅黑" panose="020B0503020204020204" pitchFamily="34" charset="-122"/>
              </a:rPr>
              <a:t>肾血流量减少↓</a:t>
            </a:r>
            <a:r>
              <a:rPr kumimoji="0" lang="zh-CN" altLang="en-US" sz="2000" b="1" dirty="0">
                <a:solidFill>
                  <a:srgbClr val="0000CC"/>
                </a:solidFill>
                <a:latin typeface="微软雅黑" panose="020B0503020204020204" pitchFamily="34" charset="-122"/>
                <a:ea typeface="微软雅黑" panose="020B0503020204020204" pitchFamily="34" charset="-122"/>
              </a:rPr>
              <a:t> 或</a:t>
            </a:r>
            <a:r>
              <a:rPr lang="zh-CN" altLang="en-US" sz="2000" b="1" dirty="0">
                <a:solidFill>
                  <a:srgbClr val="0000CC"/>
                </a:solidFill>
                <a:latin typeface="微软雅黑" panose="020B0503020204020204" pitchFamily="34" charset="-122"/>
                <a:ea typeface="微软雅黑" panose="020B0503020204020204" pitchFamily="34" charset="-122"/>
              </a:rPr>
              <a:t>血浆</a:t>
            </a:r>
            <a:r>
              <a:rPr kumimoji="0" lang="en-US" altLang="zh-CN" sz="2000" b="1" dirty="0">
                <a:solidFill>
                  <a:srgbClr val="0000CC"/>
                </a:solidFill>
                <a:latin typeface="微软雅黑" panose="020B0503020204020204" pitchFamily="34" charset="-122"/>
                <a:ea typeface="微软雅黑" panose="020B0503020204020204" pitchFamily="34" charset="-122"/>
              </a:rPr>
              <a:t>Na</a:t>
            </a:r>
            <a:r>
              <a:rPr kumimoji="0" lang="en-US" altLang="zh-CN" sz="2000" b="1" baseline="30000" dirty="0">
                <a:solidFill>
                  <a:srgbClr val="0000CC"/>
                </a:solidFill>
                <a:latin typeface="微软雅黑" panose="020B0503020204020204" pitchFamily="34" charset="-122"/>
                <a:ea typeface="微软雅黑" panose="020B0503020204020204" pitchFamily="34" charset="-122"/>
              </a:rPr>
              <a:t>+</a:t>
            </a:r>
            <a:r>
              <a:rPr kumimoji="0" lang="zh-CN" altLang="en-US" sz="2000" b="1" dirty="0">
                <a:latin typeface="微软雅黑" panose="020B0503020204020204" pitchFamily="34" charset="-122"/>
                <a:ea typeface="微软雅黑" panose="020B0503020204020204" pitchFamily="34" charset="-122"/>
              </a:rPr>
              <a:t> ↓，</a:t>
            </a:r>
            <a:r>
              <a:rPr kumimoji="0" lang="zh-CN" altLang="en-US" sz="2000" b="1" dirty="0">
                <a:solidFill>
                  <a:srgbClr val="0000CC"/>
                </a:solidFill>
                <a:latin typeface="微软雅黑" panose="020B0503020204020204" pitchFamily="34" charset="-122"/>
                <a:ea typeface="微软雅黑" panose="020B0503020204020204" pitchFamily="34" charset="-122"/>
              </a:rPr>
              <a:t>介导肾近球细胞分泌</a:t>
            </a:r>
            <a:r>
              <a:rPr kumimoji="0" lang="zh-CN" altLang="en-US" sz="2000" b="1" dirty="0">
                <a:solidFill>
                  <a:srgbClr val="FF0000"/>
                </a:solidFill>
                <a:latin typeface="微软雅黑" panose="020B0503020204020204" pitchFamily="34" charset="-122"/>
                <a:ea typeface="微软雅黑" panose="020B0503020204020204" pitchFamily="34" charset="-122"/>
              </a:rPr>
              <a:t>肾素</a:t>
            </a:r>
            <a:r>
              <a:rPr kumimoji="0" lang="zh-CN" altLang="en-US" sz="2000" b="1" dirty="0">
                <a:solidFill>
                  <a:srgbClr val="0000CC"/>
                </a:solidFill>
                <a:latin typeface="微软雅黑" panose="020B0503020204020204" pitchFamily="34" charset="-122"/>
                <a:ea typeface="微软雅黑" panose="020B0503020204020204" pitchFamily="34" charset="-122"/>
              </a:rPr>
              <a:t> </a:t>
            </a:r>
            <a:endParaRPr kumimoji="0" lang="zh-CN" altLang="en-US" sz="2000" dirty="0">
              <a:solidFill>
                <a:srgbClr val="0000CC"/>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0EC874F-4C62-A85E-38AE-C15A1F440963}"/>
              </a:ext>
            </a:extLst>
          </p:cNvPr>
          <p:cNvSpPr txBox="1"/>
          <p:nvPr/>
        </p:nvSpPr>
        <p:spPr>
          <a:xfrm>
            <a:off x="539552" y="479763"/>
            <a:ext cx="5678424" cy="461665"/>
          </a:xfrm>
          <a:prstGeom prst="rect">
            <a:avLst/>
          </a:prstGeom>
          <a:noFill/>
        </p:spPr>
        <p:txBody>
          <a:bodyPr wrap="square">
            <a:spAutoFit/>
          </a:bodyPr>
          <a:lstStyle/>
          <a:p>
            <a:pPr eaLnBrk="1" hangingPunct="1"/>
            <a:r>
              <a:rPr lang="zh-CN" altLang="en-US" sz="2400" b="1" dirty="0">
                <a:solidFill>
                  <a:srgbClr val="C00000"/>
                </a:solidFill>
                <a:latin typeface="微软雅黑" panose="020B0503020204020204" pitchFamily="34" charset="-122"/>
                <a:ea typeface="微软雅黑" panose="020B0503020204020204" pitchFamily="34" charset="-122"/>
              </a:rPr>
              <a:t>（一）肾素</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血管紧张素系统（</a:t>
            </a:r>
            <a:r>
              <a:rPr lang="en-US" altLang="zh-CN" sz="2400" b="1" dirty="0">
                <a:solidFill>
                  <a:srgbClr val="C00000"/>
                </a:solidFill>
                <a:latin typeface="微软雅黑" panose="020B0503020204020204" pitchFamily="34" charset="-122"/>
                <a:ea typeface="微软雅黑" panose="020B0503020204020204" pitchFamily="34" charset="-122"/>
              </a:rPr>
              <a:t>RAA</a:t>
            </a:r>
            <a:r>
              <a:rPr lang="zh-CN" altLang="en-US" sz="2400" b="1" dirty="0">
                <a:solidFill>
                  <a:srgbClr val="C00000"/>
                </a:solidFill>
                <a:latin typeface="微软雅黑" panose="020B0503020204020204" pitchFamily="34" charset="-122"/>
                <a:ea typeface="微软雅黑" panose="020B0503020204020204" pitchFamily="34" charset="-122"/>
              </a:rPr>
              <a:t>系统）</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A8FB6B1-3483-4B43-9E19-FD038567E2D6}"/>
              </a:ext>
            </a:extLst>
          </p:cNvPr>
          <p:cNvSpPr>
            <a:spLocks noGrp="1" noChangeArrowheads="1"/>
          </p:cNvSpPr>
          <p:nvPr>
            <p:ph type="body" idx="1"/>
          </p:nvPr>
        </p:nvSpPr>
        <p:spPr bwMode="auto">
          <a:xfrm>
            <a:off x="419100" y="533400"/>
            <a:ext cx="7010400" cy="289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b="1" dirty="0">
                <a:solidFill>
                  <a:srgbClr val="FF0000"/>
                </a:solidFill>
                <a:latin typeface="楷体_GB2312" pitchFamily="49" charset="-122"/>
                <a:ea typeface="楷体_GB2312" pitchFamily="49" charset="-122"/>
              </a:rPr>
              <a:t>血管紧张素</a:t>
            </a:r>
            <a:r>
              <a:rPr lang="en-US" altLang="zh-CN" b="1" dirty="0">
                <a:solidFill>
                  <a:srgbClr val="FF0000"/>
                </a:solidFill>
                <a:latin typeface="楷体_GB2312" pitchFamily="49" charset="-122"/>
                <a:ea typeface="楷体_GB2312" pitchFamily="49" charset="-122"/>
              </a:rPr>
              <a:t>II</a:t>
            </a:r>
            <a:r>
              <a:rPr lang="zh-CN" altLang="en-US" b="1" dirty="0">
                <a:solidFill>
                  <a:srgbClr val="FF0000"/>
                </a:solidFill>
                <a:latin typeface="楷体_GB2312" pitchFamily="49" charset="-122"/>
                <a:ea typeface="楷体_GB2312" pitchFamily="49" charset="-122"/>
              </a:rPr>
              <a:t>作用</a:t>
            </a:r>
          </a:p>
          <a:p>
            <a:pPr eaLnBrk="1" hangingPunct="1">
              <a:buFontTx/>
              <a:buNone/>
            </a:pPr>
            <a:r>
              <a:rPr lang="zh-CN" altLang="en-US" b="1" dirty="0">
                <a:latin typeface="楷体_GB2312" pitchFamily="49" charset="-122"/>
                <a:ea typeface="楷体_GB2312" pitchFamily="49" charset="-122"/>
              </a:rPr>
              <a:t>① 直接→微动脉收缩</a:t>
            </a:r>
          </a:p>
          <a:p>
            <a:pPr eaLnBrk="1" hangingPunct="1">
              <a:buFontTx/>
              <a:buNone/>
            </a:pPr>
            <a:r>
              <a:rPr lang="zh-CN" altLang="en-US" b="1" dirty="0">
                <a:latin typeface="楷体_GB2312" pitchFamily="49" charset="-122"/>
                <a:ea typeface="楷体_GB2312" pitchFamily="49" charset="-122"/>
              </a:rPr>
              <a:t>② 使交感</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末梢释放</a:t>
            </a:r>
            <a:r>
              <a:rPr lang="en-US" altLang="zh-CN" b="1" dirty="0">
                <a:latin typeface="楷体_GB2312" pitchFamily="49" charset="-122"/>
                <a:ea typeface="楷体_GB2312" pitchFamily="49" charset="-122"/>
              </a:rPr>
              <a:t>NE↑</a:t>
            </a:r>
          </a:p>
          <a:p>
            <a:pPr eaLnBrk="1" hangingPunct="1">
              <a:buFontTx/>
              <a:buNone/>
            </a:pPr>
            <a:r>
              <a:rPr lang="en-US" altLang="zh-CN" b="1" dirty="0">
                <a:latin typeface="楷体_GB2312" pitchFamily="49" charset="-122"/>
                <a:ea typeface="楷体_GB2312" pitchFamily="49" charset="-122"/>
              </a:rPr>
              <a:t>③ </a:t>
            </a:r>
            <a:r>
              <a:rPr lang="zh-CN" altLang="en-US" b="1" dirty="0">
                <a:latin typeface="楷体_GB2312" pitchFamily="49" charset="-122"/>
                <a:ea typeface="楷体_GB2312" pitchFamily="49" charset="-122"/>
              </a:rPr>
              <a:t>作用中枢→交感缩血管紧张性↑</a:t>
            </a:r>
          </a:p>
        </p:txBody>
      </p:sp>
      <p:sp>
        <p:nvSpPr>
          <p:cNvPr id="37891" name="AutoShape 3">
            <a:extLst>
              <a:ext uri="{FF2B5EF4-FFF2-40B4-BE49-F238E27FC236}">
                <a16:creationId xmlns:a16="http://schemas.microsoft.com/office/drawing/2014/main" id="{147763E2-9C8C-4413-A56E-B26CD1B67704}"/>
              </a:ext>
            </a:extLst>
          </p:cNvPr>
          <p:cNvSpPr>
            <a:spLocks/>
          </p:cNvSpPr>
          <p:nvPr/>
        </p:nvSpPr>
        <p:spPr bwMode="auto">
          <a:xfrm>
            <a:off x="7315200" y="1989138"/>
            <a:ext cx="381000" cy="2087562"/>
          </a:xfrm>
          <a:prstGeom prst="rightBrace">
            <a:avLst>
              <a:gd name="adj1" fmla="val 45660"/>
              <a:gd name="adj2" fmla="val 50000"/>
            </a:avLst>
          </a:prstGeom>
          <a:noFill/>
          <a:ln w="508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7892" name="Rectangle 4">
            <a:extLst>
              <a:ext uri="{FF2B5EF4-FFF2-40B4-BE49-F238E27FC236}">
                <a16:creationId xmlns:a16="http://schemas.microsoft.com/office/drawing/2014/main" id="{BCF2FD1C-DABC-4892-84A4-B850ACB796F0}"/>
              </a:ext>
            </a:extLst>
          </p:cNvPr>
          <p:cNvSpPr>
            <a:spLocks noChangeArrowheads="1"/>
          </p:cNvSpPr>
          <p:nvPr/>
        </p:nvSpPr>
        <p:spPr bwMode="auto">
          <a:xfrm>
            <a:off x="7696200" y="2492375"/>
            <a:ext cx="121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3200" b="1">
                <a:latin typeface="楷体_GB2312" pitchFamily="49" charset="-122"/>
              </a:rPr>
              <a:t>BP↑</a:t>
            </a:r>
          </a:p>
        </p:txBody>
      </p:sp>
      <p:sp>
        <p:nvSpPr>
          <p:cNvPr id="37893" name="Text Box 5">
            <a:extLst>
              <a:ext uri="{FF2B5EF4-FFF2-40B4-BE49-F238E27FC236}">
                <a16:creationId xmlns:a16="http://schemas.microsoft.com/office/drawing/2014/main" id="{705F0EF2-7499-4A30-84C3-5EDA660B5D60}"/>
              </a:ext>
            </a:extLst>
          </p:cNvPr>
          <p:cNvSpPr txBox="1">
            <a:spLocks noChangeArrowheads="1"/>
          </p:cNvSpPr>
          <p:nvPr/>
        </p:nvSpPr>
        <p:spPr bwMode="auto">
          <a:xfrm>
            <a:off x="419100" y="2923031"/>
            <a:ext cx="78486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10000"/>
              </a:lnSpc>
            </a:pPr>
            <a:r>
              <a:rPr lang="en-US" altLang="zh-CN" sz="3200" b="1" dirty="0">
                <a:latin typeface="楷体_GB2312" pitchFamily="49" charset="-122"/>
              </a:rPr>
              <a:t>④ (+)</a:t>
            </a:r>
            <a:r>
              <a:rPr lang="zh-CN" altLang="en-US" sz="3200" b="1" dirty="0">
                <a:latin typeface="楷体_GB2312" pitchFamily="49" charset="-122"/>
              </a:rPr>
              <a:t>醛固酮分泌</a:t>
            </a:r>
            <a:r>
              <a:rPr lang="en-US" altLang="zh-CN" sz="3200" b="1" dirty="0">
                <a:latin typeface="楷体_GB2312" pitchFamily="49" charset="-122"/>
              </a:rPr>
              <a:t>, </a:t>
            </a:r>
            <a:r>
              <a:rPr lang="zh-CN" altLang="en-US" sz="3200" b="1" dirty="0">
                <a:latin typeface="楷体_GB2312" pitchFamily="49" charset="-122"/>
              </a:rPr>
              <a:t>保钠保水     </a:t>
            </a:r>
            <a:endParaRPr lang="zh-CN" altLang="en-US" sz="4000" b="1" dirty="0">
              <a:latin typeface="楷体_GB2312" pitchFamily="49" charset="-122"/>
            </a:endParaRPr>
          </a:p>
        </p:txBody>
      </p:sp>
      <p:sp>
        <p:nvSpPr>
          <p:cNvPr id="37894" name="矩形 5">
            <a:extLst>
              <a:ext uri="{FF2B5EF4-FFF2-40B4-BE49-F238E27FC236}">
                <a16:creationId xmlns:a16="http://schemas.microsoft.com/office/drawing/2014/main" id="{9B383C47-8A9F-4F6A-BAEB-4730E51C35FC}"/>
              </a:ext>
            </a:extLst>
          </p:cNvPr>
          <p:cNvSpPr>
            <a:spLocks noChangeArrowheads="1"/>
          </p:cNvSpPr>
          <p:nvPr/>
        </p:nvSpPr>
        <p:spPr bwMode="auto">
          <a:xfrm>
            <a:off x="1004887" y="3640265"/>
            <a:ext cx="3281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latin typeface="楷体_GB2312" pitchFamily="49" charset="-122"/>
              </a:rPr>
              <a:t>（肾上腺皮质</a:t>
            </a:r>
            <a:r>
              <a:rPr lang="zh-CN" altLang="en-US" b="1">
                <a:solidFill>
                  <a:srgbClr val="0000CC"/>
                </a:solidFill>
                <a:latin typeface="楷体_GB2312" pitchFamily="49" charset="-122"/>
              </a:rPr>
              <a:t>球状带</a:t>
            </a:r>
            <a:r>
              <a:rPr lang="zh-CN" altLang="en-US" b="1">
                <a:latin typeface="楷体_GB2312" pitchFamily="49" charset="-122"/>
              </a:rPr>
              <a:t>细胞）</a:t>
            </a:r>
            <a:endParaRPr lang="zh-CN" altLang="en-US"/>
          </a:p>
        </p:txBody>
      </p:sp>
      <p:pic>
        <p:nvPicPr>
          <p:cNvPr id="37899" name="Picture 8" descr="http://e.hiphotos.baidu.com/exp/w=500/sign=9dd86dae8913632715edc233a18fa056/6159252dd42a2834b89cc77958b5c9ea15cebf8e.jpg">
            <a:extLst>
              <a:ext uri="{FF2B5EF4-FFF2-40B4-BE49-F238E27FC236}">
                <a16:creationId xmlns:a16="http://schemas.microsoft.com/office/drawing/2014/main" id="{8F9F49CF-901C-4E23-9B19-F4C1D83BFD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62"/>
          <a:stretch/>
        </p:blipFill>
        <p:spPr bwMode="auto">
          <a:xfrm>
            <a:off x="1756276" y="4221088"/>
            <a:ext cx="5488574" cy="25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04014">
            <a:extLst>
              <a:ext uri="{FF2B5EF4-FFF2-40B4-BE49-F238E27FC236}">
                <a16:creationId xmlns:a16="http://schemas.microsoft.com/office/drawing/2014/main" id="{C5FF7310-9F28-49A9-995F-6605E97DB218}"/>
              </a:ext>
            </a:extLst>
          </p:cNvPr>
          <p:cNvPicPr>
            <a:picLocks noChangeAspect="1" noChangeArrowheads="1"/>
          </p:cNvPicPr>
          <p:nvPr/>
        </p:nvPicPr>
        <p:blipFill>
          <a:blip r:embed="rId2">
            <a:lum bright="-30000" contrast="54000"/>
            <a:extLst>
              <a:ext uri="{28A0092B-C50C-407E-A947-70E740481C1C}">
                <a14:useLocalDpi xmlns:a14="http://schemas.microsoft.com/office/drawing/2010/main" val="0"/>
              </a:ext>
            </a:extLst>
          </a:blip>
          <a:srcRect/>
          <a:stretch>
            <a:fillRect/>
          </a:stretch>
        </p:blipFill>
        <p:spPr bwMode="auto">
          <a:xfrm>
            <a:off x="3708400" y="1752600"/>
            <a:ext cx="4978400" cy="4705350"/>
          </a:xfrm>
          <a:prstGeom prst="rect">
            <a:avLst/>
          </a:prstGeom>
          <a:noFill/>
          <a:ln w="9525">
            <a:solidFill>
              <a:srgbClr val="99FF33"/>
            </a:solidFill>
            <a:miter lim="800000"/>
            <a:headEnd/>
            <a:tailEnd/>
          </a:ln>
          <a:extLst>
            <a:ext uri="{909E8E84-426E-40DD-AFC4-6F175D3DCCD1}">
              <a14:hiddenFill xmlns:a14="http://schemas.microsoft.com/office/drawing/2010/main">
                <a:solidFill>
                  <a:srgbClr val="FFFFFF"/>
                </a:solidFill>
              </a14:hiddenFill>
            </a:ext>
          </a:extLst>
        </p:spPr>
      </p:pic>
      <p:sp>
        <p:nvSpPr>
          <p:cNvPr id="38915" name="Rectangle 4">
            <a:extLst>
              <a:ext uri="{FF2B5EF4-FFF2-40B4-BE49-F238E27FC236}">
                <a16:creationId xmlns:a16="http://schemas.microsoft.com/office/drawing/2014/main" id="{5C74CC18-DC21-47C1-9B6B-EF1605729C57}"/>
              </a:ext>
            </a:extLst>
          </p:cNvPr>
          <p:cNvSpPr>
            <a:spLocks noChangeArrowheads="1"/>
          </p:cNvSpPr>
          <p:nvPr/>
        </p:nvSpPr>
        <p:spPr bwMode="auto">
          <a:xfrm>
            <a:off x="395288" y="1916113"/>
            <a:ext cx="3097212"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25000"/>
              </a:lnSpc>
              <a:spcBef>
                <a:spcPct val="50000"/>
              </a:spcBef>
            </a:pPr>
            <a:r>
              <a:rPr lang="en-US" altLang="zh-CN" sz="2400" b="1">
                <a:latin typeface="楷体_GB2312" pitchFamily="49" charset="-122"/>
              </a:rPr>
              <a:t>    </a:t>
            </a:r>
            <a:r>
              <a:rPr lang="zh-CN" altLang="en-US" sz="2800" b="1">
                <a:latin typeface="楷体_GB2312" pitchFamily="49" charset="-122"/>
              </a:rPr>
              <a:t>体内的肾上腺素（</a:t>
            </a:r>
            <a:r>
              <a:rPr lang="en-US" altLang="zh-CN" sz="2800" b="1">
                <a:latin typeface="楷体_GB2312" pitchFamily="49" charset="-122"/>
              </a:rPr>
              <a:t>E</a:t>
            </a:r>
            <a:r>
              <a:rPr lang="zh-CN" altLang="en-US" sz="2800" b="1">
                <a:latin typeface="楷体_GB2312" pitchFamily="49" charset="-122"/>
              </a:rPr>
              <a:t>）、去甲肾上腺素（</a:t>
            </a:r>
            <a:r>
              <a:rPr lang="en-US" altLang="zh-CN" sz="2800" b="1">
                <a:latin typeface="楷体_GB2312" pitchFamily="49" charset="-122"/>
              </a:rPr>
              <a:t>NE</a:t>
            </a:r>
            <a:r>
              <a:rPr lang="zh-CN" altLang="en-US" sz="2800" b="1">
                <a:latin typeface="楷体_GB2312" pitchFamily="49" charset="-122"/>
              </a:rPr>
              <a:t>）由</a:t>
            </a:r>
            <a:r>
              <a:rPr lang="zh-CN" altLang="en-US" sz="2800" b="1">
                <a:solidFill>
                  <a:srgbClr val="CC0066"/>
                </a:solidFill>
                <a:latin typeface="楷体_GB2312" pitchFamily="49" charset="-122"/>
              </a:rPr>
              <a:t>肾上腺髓质</a:t>
            </a:r>
            <a:r>
              <a:rPr lang="zh-CN" altLang="en-US" sz="2800" b="1">
                <a:latin typeface="楷体_GB2312" pitchFamily="49" charset="-122"/>
              </a:rPr>
              <a:t>分泌。在化学结构上同属儿茶酚胺类，故统称为</a:t>
            </a:r>
            <a:r>
              <a:rPr lang="zh-CN" altLang="en-US" sz="2800" b="1">
                <a:solidFill>
                  <a:srgbClr val="FF0000"/>
                </a:solidFill>
                <a:latin typeface="楷体_GB2312" pitchFamily="49" charset="-122"/>
              </a:rPr>
              <a:t>儿茶酚胺</a:t>
            </a:r>
            <a:r>
              <a:rPr lang="zh-CN" altLang="en-US" sz="2800" b="1">
                <a:latin typeface="楷体_GB2312" pitchFamily="49" charset="-122"/>
              </a:rPr>
              <a:t>。</a:t>
            </a:r>
          </a:p>
        </p:txBody>
      </p:sp>
      <p:sp>
        <p:nvSpPr>
          <p:cNvPr id="38916" name="Rectangle 5">
            <a:extLst>
              <a:ext uri="{FF2B5EF4-FFF2-40B4-BE49-F238E27FC236}">
                <a16:creationId xmlns:a16="http://schemas.microsoft.com/office/drawing/2014/main" id="{76846258-A3C8-4577-A675-917C06944977}"/>
              </a:ext>
            </a:extLst>
          </p:cNvPr>
          <p:cNvSpPr>
            <a:spLocks noChangeArrowheads="1"/>
          </p:cNvSpPr>
          <p:nvPr/>
        </p:nvSpPr>
        <p:spPr bwMode="auto">
          <a:xfrm>
            <a:off x="468313" y="1052513"/>
            <a:ext cx="61912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200" b="1">
                <a:latin typeface="楷体_GB2312" pitchFamily="49" charset="-122"/>
              </a:rPr>
              <a:t>（二）</a:t>
            </a:r>
            <a:r>
              <a:rPr lang="zh-CN" altLang="en-US" sz="3200" b="1">
                <a:solidFill>
                  <a:srgbClr val="FF0000"/>
                </a:solidFill>
                <a:latin typeface="楷体_GB2312" pitchFamily="49" charset="-122"/>
              </a:rPr>
              <a:t>肾上腺素</a:t>
            </a:r>
            <a:r>
              <a:rPr lang="zh-CN" altLang="en-US" sz="3200" b="1">
                <a:latin typeface="楷体_GB2312" pitchFamily="49" charset="-122"/>
              </a:rPr>
              <a:t>和</a:t>
            </a:r>
            <a:r>
              <a:rPr lang="zh-CN" altLang="en-US" sz="3200" b="1">
                <a:solidFill>
                  <a:srgbClr val="FF0000"/>
                </a:solidFill>
                <a:latin typeface="楷体_GB2312" pitchFamily="49" charset="-122"/>
              </a:rPr>
              <a:t>去甲肾上腺素</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9642" t="26647" r="10715" b="4500"/>
          <a:stretch/>
        </p:blipFill>
        <p:spPr>
          <a:xfrm>
            <a:off x="129635" y="980728"/>
            <a:ext cx="8884729" cy="4320480"/>
          </a:xfrm>
          <a:prstGeom prst="rect">
            <a:avLst/>
          </a:prstGeom>
        </p:spPr>
      </p:pic>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9B04EC7F-2C7A-4065-A6A3-E853B309AAF7}"/>
              </a:ext>
            </a:extLst>
          </p:cNvPr>
          <p:cNvSpPr txBox="1">
            <a:spLocks noChangeArrowheads="1"/>
          </p:cNvSpPr>
          <p:nvPr/>
        </p:nvSpPr>
        <p:spPr bwMode="auto">
          <a:xfrm>
            <a:off x="517525" y="676275"/>
            <a:ext cx="6607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dirty="0">
                <a:solidFill>
                  <a:srgbClr val="FF0000"/>
                </a:solidFill>
                <a:latin typeface="微软雅黑" panose="020B0503020204020204" pitchFamily="34" charset="-122"/>
                <a:ea typeface="微软雅黑" panose="020B0503020204020204" pitchFamily="34" charset="-122"/>
              </a:rPr>
              <a:t>三、局部血流调节（自身调节）</a:t>
            </a:r>
          </a:p>
        </p:txBody>
      </p:sp>
      <p:sp>
        <p:nvSpPr>
          <p:cNvPr id="53251" name="Text Box 3">
            <a:extLst>
              <a:ext uri="{FF2B5EF4-FFF2-40B4-BE49-F238E27FC236}">
                <a16:creationId xmlns:a16="http://schemas.microsoft.com/office/drawing/2014/main" id="{BB7A510F-4764-4FE3-9648-07976C814ED3}"/>
              </a:ext>
            </a:extLst>
          </p:cNvPr>
          <p:cNvSpPr txBox="1">
            <a:spLocks noChangeArrowheads="1"/>
          </p:cNvSpPr>
          <p:nvPr/>
        </p:nvSpPr>
        <p:spPr bwMode="auto">
          <a:xfrm>
            <a:off x="250825" y="1890713"/>
            <a:ext cx="5080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Dot"/>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200" b="1">
                <a:solidFill>
                  <a:srgbClr val="0000CC"/>
                </a:solidFill>
                <a:latin typeface="楷体_GB2312" pitchFamily="49" charset="-122"/>
              </a:rPr>
              <a:t>（一）代谢性自身调节机制</a:t>
            </a:r>
          </a:p>
        </p:txBody>
      </p:sp>
      <p:sp>
        <p:nvSpPr>
          <p:cNvPr id="53252" name="Text Box 4">
            <a:extLst>
              <a:ext uri="{FF2B5EF4-FFF2-40B4-BE49-F238E27FC236}">
                <a16:creationId xmlns:a16="http://schemas.microsoft.com/office/drawing/2014/main" id="{71CE893A-FDE4-4E7A-8832-96C702ABA07F}"/>
              </a:ext>
            </a:extLst>
          </p:cNvPr>
          <p:cNvSpPr txBox="1">
            <a:spLocks noChangeArrowheads="1"/>
          </p:cNvSpPr>
          <p:nvPr/>
        </p:nvSpPr>
        <p:spPr bwMode="auto">
          <a:xfrm>
            <a:off x="1063625" y="2908300"/>
            <a:ext cx="59515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dirty="0">
                <a:latin typeface="楷体_GB2312" pitchFamily="49" charset="-122"/>
              </a:rPr>
              <a:t>代谢↑→局部</a:t>
            </a:r>
            <a:r>
              <a:rPr lang="en-US" altLang="zh-CN" sz="2800" b="1" dirty="0">
                <a:latin typeface="楷体_GB2312" pitchFamily="49" charset="-122"/>
              </a:rPr>
              <a:t>PO</a:t>
            </a:r>
            <a:r>
              <a:rPr lang="en-US" altLang="zh-CN" sz="2800" b="1" baseline="-25000" dirty="0">
                <a:latin typeface="楷体_GB2312" pitchFamily="49" charset="-122"/>
              </a:rPr>
              <a:t>2</a:t>
            </a:r>
            <a:r>
              <a:rPr lang="en-US" altLang="zh-CN" sz="2800" b="1" dirty="0">
                <a:latin typeface="楷体_GB2312" pitchFamily="49" charset="-122"/>
              </a:rPr>
              <a:t>↓</a:t>
            </a:r>
            <a:r>
              <a:rPr lang="zh-CN" altLang="en-US" sz="2800" b="1" dirty="0">
                <a:latin typeface="楷体_GB2312" pitchFamily="49" charset="-122"/>
              </a:rPr>
              <a:t>、代谢产物↑</a:t>
            </a:r>
          </a:p>
          <a:p>
            <a:pPr eaLnBrk="1" hangingPunct="1"/>
            <a:r>
              <a:rPr lang="zh-CN" altLang="en-US" sz="2800" b="1" dirty="0">
                <a:latin typeface="楷体_GB2312" pitchFamily="49" charset="-122"/>
              </a:rPr>
              <a:t>               </a:t>
            </a:r>
            <a:r>
              <a:rPr lang="zh-CN" altLang="en-US" sz="2400" b="1" dirty="0">
                <a:solidFill>
                  <a:srgbClr val="FF0000"/>
                </a:solidFill>
                <a:latin typeface="楷体_GB2312" pitchFamily="49" charset="-122"/>
              </a:rPr>
              <a:t>（</a:t>
            </a:r>
            <a:r>
              <a:rPr lang="en-US" altLang="zh-CN" sz="2400" b="1" dirty="0">
                <a:solidFill>
                  <a:srgbClr val="FF0000"/>
                </a:solidFill>
                <a:latin typeface="楷体_GB2312" pitchFamily="49" charset="-122"/>
              </a:rPr>
              <a:t>CO</a:t>
            </a:r>
            <a:r>
              <a:rPr lang="en-US" altLang="zh-CN" sz="2400" b="1" baseline="-25000" dirty="0">
                <a:solidFill>
                  <a:srgbClr val="FF0000"/>
                </a:solidFill>
                <a:latin typeface="楷体_GB2312" pitchFamily="49" charset="-122"/>
              </a:rPr>
              <a:t>2</a:t>
            </a:r>
            <a:r>
              <a:rPr lang="en-US" altLang="zh-CN" sz="2400" b="1" dirty="0">
                <a:solidFill>
                  <a:srgbClr val="FF0000"/>
                </a:solidFill>
                <a:latin typeface="楷体_GB2312" pitchFamily="49" charset="-122"/>
              </a:rPr>
              <a:t>.H</a:t>
            </a:r>
            <a:r>
              <a:rPr lang="en-US" altLang="zh-CN" sz="2400" b="1" baseline="30000" dirty="0">
                <a:solidFill>
                  <a:srgbClr val="FF0000"/>
                </a:solidFill>
                <a:latin typeface="楷体_GB2312" pitchFamily="49" charset="-122"/>
              </a:rPr>
              <a:t>+</a:t>
            </a:r>
            <a:r>
              <a:rPr lang="en-US" altLang="zh-CN" sz="2400" b="1" dirty="0">
                <a:solidFill>
                  <a:srgbClr val="FF0000"/>
                </a:solidFill>
                <a:latin typeface="楷体_GB2312" pitchFamily="49" charset="-122"/>
              </a:rPr>
              <a:t>.K</a:t>
            </a:r>
            <a:r>
              <a:rPr lang="en-US" altLang="zh-CN" sz="2400" b="1" baseline="30000" dirty="0">
                <a:solidFill>
                  <a:srgbClr val="FF0000"/>
                </a:solidFill>
                <a:latin typeface="楷体_GB2312" pitchFamily="49" charset="-122"/>
              </a:rPr>
              <a:t>+</a:t>
            </a:r>
            <a:r>
              <a:rPr lang="en-US" altLang="zh-CN" sz="2400" b="1" dirty="0">
                <a:solidFill>
                  <a:srgbClr val="FF0000"/>
                </a:solidFill>
                <a:latin typeface="楷体_GB2312" pitchFamily="49" charset="-122"/>
              </a:rPr>
              <a:t>.ATP.</a:t>
            </a:r>
            <a:r>
              <a:rPr lang="zh-CN" altLang="en-US" sz="2400" b="1" dirty="0">
                <a:solidFill>
                  <a:srgbClr val="FF0000"/>
                </a:solidFill>
                <a:latin typeface="楷体_GB2312" pitchFamily="49" charset="-122"/>
              </a:rPr>
              <a:t>腺苷</a:t>
            </a:r>
            <a:r>
              <a:rPr lang="en-US" altLang="zh-CN" sz="2400" b="1" dirty="0">
                <a:solidFill>
                  <a:srgbClr val="FF0000"/>
                </a:solidFill>
                <a:latin typeface="楷体_GB2312" pitchFamily="49" charset="-122"/>
              </a:rPr>
              <a:t>)</a:t>
            </a:r>
          </a:p>
        </p:txBody>
      </p:sp>
      <p:sp>
        <p:nvSpPr>
          <p:cNvPr id="53253" name="Text Box 5">
            <a:extLst>
              <a:ext uri="{FF2B5EF4-FFF2-40B4-BE49-F238E27FC236}">
                <a16:creationId xmlns:a16="http://schemas.microsoft.com/office/drawing/2014/main" id="{AD1F1798-95E1-43F7-9F33-CBB935EA4E39}"/>
              </a:ext>
            </a:extLst>
          </p:cNvPr>
          <p:cNvSpPr txBox="1">
            <a:spLocks noChangeArrowheads="1"/>
          </p:cNvSpPr>
          <p:nvPr/>
        </p:nvSpPr>
        <p:spPr bwMode="auto">
          <a:xfrm>
            <a:off x="1298575" y="4083050"/>
            <a:ext cx="572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latin typeface="楷体_GB2312" pitchFamily="49" charset="-122"/>
              </a:rPr>
              <a:t>→</a:t>
            </a:r>
            <a:r>
              <a:rPr lang="zh-CN" altLang="en-US" sz="2800" b="1">
                <a:latin typeface="楷体_GB2312" pitchFamily="49" charset="-122"/>
              </a:rPr>
              <a:t>局部</a:t>
            </a:r>
            <a:r>
              <a:rPr lang="zh-CN" altLang="en-US" sz="2800" b="1">
                <a:solidFill>
                  <a:srgbClr val="FF0000"/>
                </a:solidFill>
                <a:latin typeface="楷体_GB2312" pitchFamily="49" charset="-122"/>
              </a:rPr>
              <a:t>微</a:t>
            </a:r>
            <a:r>
              <a:rPr lang="en-US" altLang="zh-CN" sz="2800" b="1">
                <a:solidFill>
                  <a:srgbClr val="FF0000"/>
                </a:solidFill>
                <a:latin typeface="楷体_GB2312" pitchFamily="49" charset="-122"/>
              </a:rPr>
              <a:t>A</a:t>
            </a:r>
            <a:r>
              <a:rPr lang="zh-CN" altLang="en-US" sz="2800" b="1">
                <a:solidFill>
                  <a:srgbClr val="FF0000"/>
                </a:solidFill>
                <a:latin typeface="楷体_GB2312" pitchFamily="49" charset="-122"/>
              </a:rPr>
              <a:t>、毛细血管前括约肌</a:t>
            </a:r>
            <a:r>
              <a:rPr lang="zh-CN" altLang="en-US" sz="2800" b="1">
                <a:latin typeface="楷体_GB2312" pitchFamily="49" charset="-122"/>
              </a:rPr>
              <a:t>舒张</a:t>
            </a:r>
          </a:p>
        </p:txBody>
      </p:sp>
      <p:sp>
        <p:nvSpPr>
          <p:cNvPr id="53254" name="Text Box 6">
            <a:extLst>
              <a:ext uri="{FF2B5EF4-FFF2-40B4-BE49-F238E27FC236}">
                <a16:creationId xmlns:a16="http://schemas.microsoft.com/office/drawing/2014/main" id="{5E898756-ABAB-4DA7-AAA1-F882982E4963}"/>
              </a:ext>
            </a:extLst>
          </p:cNvPr>
          <p:cNvSpPr txBox="1">
            <a:spLocks noChangeArrowheads="1"/>
          </p:cNvSpPr>
          <p:nvPr/>
        </p:nvSpPr>
        <p:spPr bwMode="auto">
          <a:xfrm>
            <a:off x="790575" y="4997450"/>
            <a:ext cx="688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latin typeface="楷体_GB2312" pitchFamily="49" charset="-122"/>
              </a:rPr>
              <a:t>→</a:t>
            </a:r>
            <a:r>
              <a:rPr lang="zh-CN" altLang="en-US" sz="2800" b="1">
                <a:latin typeface="楷体_GB2312" pitchFamily="49" charset="-122"/>
              </a:rPr>
              <a:t>局部血流量增加→改善缺</a:t>
            </a:r>
            <a:r>
              <a:rPr lang="en-US" altLang="zh-CN" sz="2800" b="1">
                <a:latin typeface="楷体_GB2312" pitchFamily="49" charset="-122"/>
              </a:rPr>
              <a:t>O</a:t>
            </a:r>
            <a:r>
              <a:rPr lang="en-US" altLang="zh-CN" sz="2800" b="1" baseline="-25000">
                <a:latin typeface="楷体_GB2312" pitchFamily="49" charset="-122"/>
              </a:rPr>
              <a:t>2</a:t>
            </a:r>
            <a:r>
              <a:rPr lang="zh-CN" altLang="en-US" sz="2800" b="1">
                <a:latin typeface="楷体_GB2312" pitchFamily="49" charset="-122"/>
              </a:rPr>
              <a:t>带走代谢产物</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145A79D3-2D04-4F10-8DC8-840D547E35A5}"/>
              </a:ext>
            </a:extLst>
          </p:cNvPr>
          <p:cNvSpPr txBox="1">
            <a:spLocks noChangeArrowheads="1"/>
          </p:cNvSpPr>
          <p:nvPr/>
        </p:nvSpPr>
        <p:spPr bwMode="auto">
          <a:xfrm>
            <a:off x="611188" y="260350"/>
            <a:ext cx="5080000" cy="579438"/>
          </a:xfrm>
          <a:prstGeom prst="rect">
            <a:avLst/>
          </a:prstGeom>
          <a:noFill/>
          <a:ln w="12700">
            <a:noFill/>
            <a:prstDash val="dashDot"/>
            <a:miter lim="800000"/>
            <a:headEnd/>
            <a:tailEnd/>
          </a:ln>
        </p:spPr>
        <p:txBody>
          <a:bodyPr wrap="none">
            <a:spAutoFit/>
          </a:bodyPr>
          <a:lstStyle/>
          <a:p>
            <a:pPr eaLnBrk="1" hangingPunct="1">
              <a:defRPr/>
            </a:pPr>
            <a:r>
              <a:rPr lang="zh-CN" altLang="en-US" sz="3200" b="1" dirty="0">
                <a:solidFill>
                  <a:srgbClr val="0000CC"/>
                </a:solidFill>
                <a:latin typeface="+mj-ea"/>
                <a:ea typeface="+mj-ea"/>
              </a:rPr>
              <a:t>（二）肌源性自身调节机制</a:t>
            </a:r>
          </a:p>
        </p:txBody>
      </p:sp>
      <p:sp>
        <p:nvSpPr>
          <p:cNvPr id="54275" name="Text Box 3">
            <a:extLst>
              <a:ext uri="{FF2B5EF4-FFF2-40B4-BE49-F238E27FC236}">
                <a16:creationId xmlns:a16="http://schemas.microsoft.com/office/drawing/2014/main" id="{0DA11CB9-3C40-4D68-A6A7-F24A6FF04E6C}"/>
              </a:ext>
            </a:extLst>
          </p:cNvPr>
          <p:cNvSpPr txBox="1">
            <a:spLocks noChangeArrowheads="1"/>
          </p:cNvSpPr>
          <p:nvPr/>
        </p:nvSpPr>
        <p:spPr bwMode="auto">
          <a:xfrm>
            <a:off x="539750" y="1125538"/>
            <a:ext cx="8208963"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15000"/>
              </a:lnSpc>
            </a:pPr>
            <a:r>
              <a:rPr lang="en-US" altLang="zh-CN" sz="2800" b="1"/>
              <a:t>       </a:t>
            </a:r>
            <a:r>
              <a:rPr lang="zh-CN" altLang="en-US" sz="2800" b="1"/>
              <a:t>血管平滑肌本身经常保持一定的紧张性收缩，称为</a:t>
            </a:r>
            <a:r>
              <a:rPr lang="zh-CN" altLang="en-US" sz="2800" b="1">
                <a:solidFill>
                  <a:schemeClr val="accent2"/>
                </a:solidFill>
              </a:rPr>
              <a:t>肌源性活动</a:t>
            </a:r>
            <a:r>
              <a:rPr lang="zh-CN" altLang="en-US" sz="2800" b="1"/>
              <a:t>。 </a:t>
            </a:r>
          </a:p>
          <a:p>
            <a:pPr eaLnBrk="1" hangingPunct="1">
              <a:lnSpc>
                <a:spcPct val="115000"/>
              </a:lnSpc>
            </a:pPr>
            <a:r>
              <a:rPr lang="zh-CN" altLang="en-US" sz="2800" b="1"/>
              <a:t>       器官的血管灌注压突然↑ → 血管平滑肌受牵张刺激 → 肌源性活动↑→器官血流阻力↑ →血流量不致因灌注压的升高而增多。</a:t>
            </a:r>
            <a:r>
              <a:rPr lang="zh-CN" altLang="en-US" sz="2800"/>
              <a:t> </a:t>
            </a:r>
          </a:p>
        </p:txBody>
      </p:sp>
      <p:sp>
        <p:nvSpPr>
          <p:cNvPr id="54276" name="Text Box 7">
            <a:extLst>
              <a:ext uri="{FF2B5EF4-FFF2-40B4-BE49-F238E27FC236}">
                <a16:creationId xmlns:a16="http://schemas.microsoft.com/office/drawing/2014/main" id="{D7BD65E9-B68B-4DF4-B170-6B44046A83CD}"/>
              </a:ext>
            </a:extLst>
          </p:cNvPr>
          <p:cNvSpPr txBox="1">
            <a:spLocks noChangeArrowheads="1"/>
          </p:cNvSpPr>
          <p:nvPr/>
        </p:nvSpPr>
        <p:spPr bwMode="auto">
          <a:xfrm>
            <a:off x="2416175" y="3895725"/>
            <a:ext cx="5108575"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85000"/>
              </a:lnSpc>
            </a:pPr>
            <a:r>
              <a:rPr lang="en-US" altLang="zh-CN" sz="2800" b="1">
                <a:latin typeface="楷体_GB2312" pitchFamily="49" charset="-122"/>
              </a:rPr>
              <a:t>BP</a:t>
            </a:r>
            <a:r>
              <a:rPr lang="zh-CN" altLang="en-US" sz="2800" b="1">
                <a:latin typeface="楷体_GB2312" pitchFamily="49" charset="-122"/>
              </a:rPr>
              <a:t>在一定范围内波动时</a:t>
            </a:r>
          </a:p>
          <a:p>
            <a:pPr eaLnBrk="1" hangingPunct="1">
              <a:lnSpc>
                <a:spcPct val="85000"/>
              </a:lnSpc>
            </a:pPr>
            <a:r>
              <a:rPr lang="zh-CN" altLang="en-US" sz="2800" b="1">
                <a:latin typeface="楷体_GB2312" pitchFamily="49" charset="-122"/>
              </a:rPr>
              <a:t>                 ↓</a:t>
            </a:r>
          </a:p>
          <a:p>
            <a:pPr eaLnBrk="1" hangingPunct="1">
              <a:lnSpc>
                <a:spcPct val="85000"/>
              </a:lnSpc>
            </a:pPr>
            <a:r>
              <a:rPr lang="zh-CN" altLang="en-US" sz="2800" b="1">
                <a:latin typeface="楷体_GB2312" pitchFamily="49" charset="-122"/>
              </a:rPr>
              <a:t>血管发生相应收缩、舒张</a:t>
            </a:r>
          </a:p>
          <a:p>
            <a:pPr eaLnBrk="1" hangingPunct="1">
              <a:lnSpc>
                <a:spcPct val="85000"/>
              </a:lnSpc>
            </a:pPr>
            <a:r>
              <a:rPr lang="zh-CN" altLang="en-US" sz="2800" b="1">
                <a:latin typeface="楷体_GB2312" pitchFamily="49" charset="-122"/>
              </a:rPr>
              <a:t>                  ↓</a:t>
            </a:r>
          </a:p>
          <a:p>
            <a:pPr eaLnBrk="1" hangingPunct="1">
              <a:lnSpc>
                <a:spcPct val="85000"/>
              </a:lnSpc>
            </a:pPr>
            <a:r>
              <a:rPr lang="zh-CN" altLang="en-US" sz="2800" b="1">
                <a:latin typeface="楷体_GB2312" pitchFamily="49" charset="-122"/>
              </a:rPr>
              <a:t>器官血流量维持稳定</a:t>
            </a:r>
          </a:p>
          <a:p>
            <a:pPr eaLnBrk="1" hangingPunct="1">
              <a:lnSpc>
                <a:spcPct val="85000"/>
              </a:lnSpc>
            </a:pPr>
            <a:r>
              <a:rPr lang="en-US" altLang="zh-CN" sz="2400" b="1">
                <a:latin typeface="楷体_GB2312" pitchFamily="49" charset="-122"/>
              </a:rPr>
              <a:t>(</a:t>
            </a:r>
            <a:r>
              <a:rPr lang="zh-CN" altLang="en-US" sz="2400" b="1">
                <a:latin typeface="楷体_GB2312" pitchFamily="49" charset="-122"/>
              </a:rPr>
              <a:t>肾</a:t>
            </a:r>
            <a:r>
              <a:rPr lang="en-US" altLang="zh-CN" sz="2400" b="1">
                <a:latin typeface="楷体_GB2312" pitchFamily="49" charset="-122"/>
              </a:rPr>
              <a:t>.</a:t>
            </a:r>
            <a:r>
              <a:rPr lang="zh-CN" altLang="en-US" sz="2400" b="1">
                <a:latin typeface="楷体_GB2312" pitchFamily="49" charset="-122"/>
              </a:rPr>
              <a:t>脑</a:t>
            </a:r>
            <a:r>
              <a:rPr lang="en-US" altLang="zh-CN" sz="2400" b="1">
                <a:latin typeface="楷体_GB2312" pitchFamily="49" charset="-122"/>
              </a:rPr>
              <a:t>.</a:t>
            </a:r>
            <a:r>
              <a:rPr lang="zh-CN" altLang="en-US" sz="2400" b="1">
                <a:latin typeface="楷体_GB2312" pitchFamily="49" charset="-122"/>
              </a:rPr>
              <a:t>心</a:t>
            </a:r>
            <a:r>
              <a:rPr lang="en-US" altLang="zh-CN" sz="2400" b="1">
                <a:latin typeface="楷体_GB2312" pitchFamily="49" charset="-122"/>
              </a:rPr>
              <a:t>.</a:t>
            </a:r>
            <a:r>
              <a:rPr lang="zh-CN" altLang="en-US" sz="2400" b="1">
                <a:latin typeface="楷体_GB2312" pitchFamily="49" charset="-122"/>
              </a:rPr>
              <a:t>肝</a:t>
            </a:r>
            <a:r>
              <a:rPr lang="en-US" altLang="zh-CN" sz="2400" b="1">
                <a:latin typeface="楷体_GB2312" pitchFamily="49" charset="-122"/>
              </a:rPr>
              <a:t>.</a:t>
            </a:r>
            <a:r>
              <a:rPr lang="zh-CN" altLang="en-US" sz="2400" b="1">
                <a:latin typeface="楷体_GB2312" pitchFamily="49" charset="-122"/>
              </a:rPr>
              <a:t>肠系膜</a:t>
            </a:r>
            <a:r>
              <a:rPr lang="en-US" altLang="zh-CN" sz="2400" b="1">
                <a:latin typeface="楷体_GB2312" pitchFamily="49" charset="-122"/>
              </a:rPr>
              <a:t>.</a:t>
            </a:r>
            <a:r>
              <a:rPr lang="zh-CN" altLang="en-US" sz="2400" b="1">
                <a:latin typeface="楷体_GB2312" pitchFamily="49" charset="-122"/>
              </a:rPr>
              <a:t>骨骼肌</a:t>
            </a:r>
            <a:r>
              <a:rPr lang="en-US" altLang="zh-CN" sz="2400" b="1">
                <a:latin typeface="楷体_GB2312" pitchFamily="49" charset="-122"/>
              </a:rPr>
              <a:t>)</a:t>
            </a:r>
          </a:p>
        </p:txBody>
      </p:sp>
      <p:sp>
        <p:nvSpPr>
          <p:cNvPr id="54277" name="Rectangle 8">
            <a:extLst>
              <a:ext uri="{FF2B5EF4-FFF2-40B4-BE49-F238E27FC236}">
                <a16:creationId xmlns:a16="http://schemas.microsoft.com/office/drawing/2014/main" id="{BB422591-EECE-401E-A164-7403D2E1372B}"/>
              </a:ext>
            </a:extLst>
          </p:cNvPr>
          <p:cNvSpPr>
            <a:spLocks noChangeArrowheads="1"/>
          </p:cNvSpPr>
          <p:nvPr/>
        </p:nvSpPr>
        <p:spPr bwMode="auto">
          <a:xfrm>
            <a:off x="1304925" y="3860800"/>
            <a:ext cx="911225" cy="531813"/>
          </a:xfrm>
          <a:prstGeom prst="rect">
            <a:avLst/>
          </a:prstGeom>
          <a:noFill/>
          <a:ln w="12700" cap="sq">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楷体_GB2312" pitchFamily="49" charset="-122"/>
              </a:rPr>
              <a:t>意义</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20</a:t>
            </a:fld>
            <a:endParaRPr lang="en-US" altLang="zh-CN" sz="1400" b="0" dirty="0">
              <a:ea typeface="宋体" panose="02010600030101010101" pitchFamily="2" charset="-122"/>
            </a:endParaRPr>
          </a:p>
        </p:txBody>
      </p:sp>
      <p:sp>
        <p:nvSpPr>
          <p:cNvPr id="266242" name="Rectangle 2"/>
          <p:cNvSpPr>
            <a:spLocks noGrp="1"/>
          </p:cNvSpPr>
          <p:nvPr>
            <p:ph type="title"/>
          </p:nvPr>
        </p:nvSpPr>
        <p:spPr>
          <a:xfrm>
            <a:off x="971550" y="549275"/>
            <a:ext cx="7793038" cy="1143000"/>
          </a:xfrm>
        </p:spPr>
        <p:txBody>
          <a:bodyPr vert="horz" wrap="square" lIns="91440" tIns="45720" rIns="91440" bIns="45720" anchor="b"/>
          <a:lstStyle/>
          <a:p>
            <a:pPr eaLnBrk="1" hangingPunct="1"/>
            <a:r>
              <a:rPr lang="zh-CN" altLang="en-US" dirty="0">
                <a:latin typeface="宋体" panose="02010600030101010101" pitchFamily="2" charset="-122"/>
              </a:rPr>
              <a:t>右心房</a:t>
            </a:r>
          </a:p>
        </p:txBody>
      </p:sp>
      <p:sp>
        <p:nvSpPr>
          <p:cNvPr id="266243" name="Rectangle 3"/>
          <p:cNvSpPr>
            <a:spLocks noGrp="1"/>
          </p:cNvSpPr>
          <p:nvPr>
            <p:ph type="body" sz="half" idx="1"/>
          </p:nvPr>
        </p:nvSpPr>
        <p:spPr>
          <a:xfrm>
            <a:off x="271229" y="2348880"/>
            <a:ext cx="3810000"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latin typeface="宋体" panose="02010600030101010101" pitchFamily="2" charset="-122"/>
              </a:rPr>
              <a:t>入口</a:t>
            </a:r>
            <a:r>
              <a:rPr lang="zh-CN" altLang="en-US" sz="2400" dirty="0"/>
              <a:t>：</a:t>
            </a:r>
            <a:r>
              <a:rPr lang="zh-CN" altLang="en-US" sz="2400" dirty="0">
                <a:solidFill>
                  <a:srgbClr val="0000FF"/>
                </a:solidFill>
              </a:rPr>
              <a:t>上、下腔静脉口，冠状窦口</a:t>
            </a:r>
          </a:p>
          <a:p>
            <a:pPr eaLnBrk="1" hangingPunct="1">
              <a:buClr>
                <a:schemeClr val="folHlink"/>
              </a:buClr>
              <a:buSzPct val="60000"/>
              <a:buFont typeface="Wingdings" panose="05000000000000000000" pitchFamily="2" charset="2"/>
            </a:pPr>
            <a:r>
              <a:rPr lang="zh-CN" altLang="en-US" sz="2400" dirty="0">
                <a:latin typeface="宋体" panose="02010600030101010101" pitchFamily="2" charset="-122"/>
              </a:rPr>
              <a:t>出口</a:t>
            </a:r>
            <a:r>
              <a:rPr lang="zh-CN" altLang="en-US" sz="2400" dirty="0"/>
              <a:t>：右房室口</a:t>
            </a:r>
          </a:p>
          <a:p>
            <a:pPr eaLnBrk="1" hangingPunct="1">
              <a:buClr>
                <a:schemeClr val="folHlink"/>
              </a:buClr>
              <a:buSzPct val="60000"/>
              <a:buFont typeface="Wingdings" panose="05000000000000000000" pitchFamily="2" charset="2"/>
            </a:pPr>
            <a:r>
              <a:rPr lang="zh-CN" altLang="en-US" sz="2400" dirty="0"/>
              <a:t>结构：</a:t>
            </a:r>
          </a:p>
          <a:p>
            <a:pPr lvl="1" eaLnBrk="1" hangingPunct="1"/>
            <a:r>
              <a:rPr lang="zh-CN" altLang="en-US" sz="2400" b="1" dirty="0"/>
              <a:t>右心耳</a:t>
            </a:r>
          </a:p>
          <a:p>
            <a:pPr lvl="1" eaLnBrk="1" hangingPunct="1"/>
            <a:r>
              <a:rPr lang="zh-CN" altLang="en-US" sz="2400" b="1" dirty="0"/>
              <a:t>卵圆窝</a:t>
            </a:r>
            <a:r>
              <a:rPr lang="en-US" altLang="zh-CN" sz="2400" b="1" dirty="0"/>
              <a:t>:</a:t>
            </a:r>
            <a:r>
              <a:rPr lang="zh-CN" altLang="en-US" sz="2400" b="1" dirty="0"/>
              <a:t>胎儿期</a:t>
            </a:r>
            <a:r>
              <a:rPr lang="en-US" altLang="zh-CN" sz="2400" b="1" dirty="0"/>
              <a:t>,</a:t>
            </a:r>
            <a:r>
              <a:rPr lang="zh-CN" altLang="en-US" sz="2400" b="1" dirty="0"/>
              <a:t>左右心房借卵圆孔相通。出生后此孔逐渐封闭</a:t>
            </a:r>
            <a:r>
              <a:rPr lang="en-US" altLang="zh-CN" sz="2400" b="1" dirty="0"/>
              <a:t>,</a:t>
            </a:r>
            <a:r>
              <a:rPr lang="zh-CN" altLang="en-US" sz="2400" b="1" dirty="0"/>
              <a:t>遗留的凹陷称为卵圆窝</a:t>
            </a:r>
            <a:r>
              <a:rPr lang="zh-CN" altLang="en-US" sz="2400" dirty="0"/>
              <a:t>。</a:t>
            </a:r>
            <a:endParaRPr lang="zh-CN" altLang="en-US" sz="2400" b="1" dirty="0"/>
          </a:p>
        </p:txBody>
      </p:sp>
      <p:pic>
        <p:nvPicPr>
          <p:cNvPr id="266244" name="Picture 4" descr="右心房"/>
          <p:cNvPicPr>
            <a:picLocks noChangeAspect="1"/>
          </p:cNvPicPr>
          <p:nvPr/>
        </p:nvPicPr>
        <p:blipFill>
          <a:blip r:embed="rId2">
            <a:lum bright="-12000" contrast="24000"/>
          </a:blip>
          <a:stretch>
            <a:fillRect/>
          </a:stretch>
        </p:blipFill>
        <p:spPr>
          <a:xfrm>
            <a:off x="4260850" y="2019300"/>
            <a:ext cx="4681538" cy="3978275"/>
          </a:xfrm>
          <a:prstGeom prst="rect">
            <a:avLst/>
          </a:prstGeom>
          <a:noFill/>
          <a:ln w="9525">
            <a:noFill/>
          </a:ln>
        </p:spPr>
      </p:pic>
      <p:sp>
        <p:nvSpPr>
          <p:cNvPr id="266245" name="Oval 5"/>
          <p:cNvSpPr/>
          <p:nvPr/>
        </p:nvSpPr>
        <p:spPr>
          <a:xfrm rot="-1478771">
            <a:off x="5003800" y="3429000"/>
            <a:ext cx="647700" cy="503238"/>
          </a:xfrm>
          <a:prstGeom prst="ellipse">
            <a:avLst/>
          </a:prstGeom>
          <a:solidFill>
            <a:srgbClr val="00FF00">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46" name="Oval 6"/>
          <p:cNvSpPr/>
          <p:nvPr/>
        </p:nvSpPr>
        <p:spPr>
          <a:xfrm rot="2037262">
            <a:off x="4945063" y="5184775"/>
            <a:ext cx="647700" cy="411163"/>
          </a:xfrm>
          <a:prstGeom prst="ellipse">
            <a:avLst/>
          </a:prstGeom>
          <a:solidFill>
            <a:srgbClr val="00FF00">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47" name="Oval 7"/>
          <p:cNvSpPr/>
          <p:nvPr/>
        </p:nvSpPr>
        <p:spPr>
          <a:xfrm rot="1933090">
            <a:off x="5867400" y="5229225"/>
            <a:ext cx="252413" cy="247650"/>
          </a:xfrm>
          <a:prstGeom prst="ellipse">
            <a:avLst/>
          </a:prstGeom>
          <a:solidFill>
            <a:srgbClr val="00FF00">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48" name="Oval 8"/>
          <p:cNvSpPr/>
          <p:nvPr/>
        </p:nvSpPr>
        <p:spPr>
          <a:xfrm rot="4763563">
            <a:off x="5953125" y="4435475"/>
            <a:ext cx="1296988" cy="601663"/>
          </a:xfrm>
          <a:prstGeom prst="ellipse">
            <a:avLst/>
          </a:prstGeom>
          <a:solidFill>
            <a:srgbClr val="00FFFF">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49" name="Oval 9"/>
          <p:cNvSpPr/>
          <p:nvPr/>
        </p:nvSpPr>
        <p:spPr>
          <a:xfrm rot="-5142455">
            <a:off x="5256213" y="4543425"/>
            <a:ext cx="431800" cy="360363"/>
          </a:xfrm>
          <a:prstGeom prst="ellipse">
            <a:avLst/>
          </a:prstGeom>
          <a:solidFill>
            <a:srgbClr val="FF00FF">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6250" name="Freeform 10"/>
          <p:cNvSpPr/>
          <p:nvPr/>
        </p:nvSpPr>
        <p:spPr>
          <a:xfrm>
            <a:off x="5435600" y="2492375"/>
            <a:ext cx="1512888" cy="1008063"/>
          </a:xfrm>
          <a:custGeom>
            <a:avLst/>
            <a:gdLst>
              <a:gd name="txL" fmla="*/ 0 w 733"/>
              <a:gd name="txT" fmla="*/ 0 h 483"/>
              <a:gd name="txR" fmla="*/ 733 w 733"/>
              <a:gd name="txB" fmla="*/ 483 h 48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33" h="483">
                <a:moveTo>
                  <a:pt x="30" y="340"/>
                </a:moveTo>
                <a:cubicBezTo>
                  <a:pt x="60" y="310"/>
                  <a:pt x="158" y="279"/>
                  <a:pt x="211" y="249"/>
                </a:cubicBezTo>
                <a:cubicBezTo>
                  <a:pt x="264" y="219"/>
                  <a:pt x="317" y="196"/>
                  <a:pt x="347" y="159"/>
                </a:cubicBezTo>
                <a:cubicBezTo>
                  <a:pt x="377" y="122"/>
                  <a:pt x="370" y="46"/>
                  <a:pt x="393" y="23"/>
                </a:cubicBezTo>
                <a:cubicBezTo>
                  <a:pt x="416" y="0"/>
                  <a:pt x="446" y="8"/>
                  <a:pt x="484" y="23"/>
                </a:cubicBezTo>
                <a:cubicBezTo>
                  <a:pt x="522" y="38"/>
                  <a:pt x="582" y="75"/>
                  <a:pt x="620" y="113"/>
                </a:cubicBezTo>
                <a:cubicBezTo>
                  <a:pt x="658" y="151"/>
                  <a:pt x="695" y="204"/>
                  <a:pt x="710" y="249"/>
                </a:cubicBezTo>
                <a:cubicBezTo>
                  <a:pt x="725" y="294"/>
                  <a:pt x="733" y="355"/>
                  <a:pt x="710" y="385"/>
                </a:cubicBezTo>
                <a:cubicBezTo>
                  <a:pt x="687" y="415"/>
                  <a:pt x="627" y="416"/>
                  <a:pt x="574" y="431"/>
                </a:cubicBezTo>
                <a:cubicBezTo>
                  <a:pt x="521" y="446"/>
                  <a:pt x="454" y="469"/>
                  <a:pt x="393" y="476"/>
                </a:cubicBezTo>
                <a:cubicBezTo>
                  <a:pt x="332" y="483"/>
                  <a:pt x="272" y="483"/>
                  <a:pt x="211" y="476"/>
                </a:cubicBezTo>
                <a:cubicBezTo>
                  <a:pt x="150" y="469"/>
                  <a:pt x="60" y="454"/>
                  <a:pt x="30" y="431"/>
                </a:cubicBezTo>
                <a:cubicBezTo>
                  <a:pt x="0" y="408"/>
                  <a:pt x="0" y="370"/>
                  <a:pt x="30" y="340"/>
                </a:cubicBezTo>
                <a:close/>
              </a:path>
            </a:pathLst>
          </a:custGeom>
          <a:noFill/>
          <a:ln w="381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266251" name="Freeform 11"/>
          <p:cNvSpPr/>
          <p:nvPr/>
        </p:nvSpPr>
        <p:spPr>
          <a:xfrm>
            <a:off x="4787900" y="2492375"/>
            <a:ext cx="2279650" cy="3300413"/>
          </a:xfrm>
          <a:custGeom>
            <a:avLst/>
            <a:gdLst>
              <a:gd name="txL" fmla="*/ 0 w 1436"/>
              <a:gd name="txT" fmla="*/ 0 h 2079"/>
              <a:gd name="txR" fmla="*/ 1436 w 1436"/>
              <a:gd name="txB" fmla="*/ 2079 h 207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36" h="2079">
                <a:moveTo>
                  <a:pt x="597" y="439"/>
                </a:moveTo>
                <a:cubicBezTo>
                  <a:pt x="506" y="462"/>
                  <a:pt x="317" y="462"/>
                  <a:pt x="234" y="530"/>
                </a:cubicBezTo>
                <a:cubicBezTo>
                  <a:pt x="151" y="598"/>
                  <a:pt x="136" y="688"/>
                  <a:pt x="98" y="847"/>
                </a:cubicBezTo>
                <a:cubicBezTo>
                  <a:pt x="60" y="1006"/>
                  <a:pt x="0" y="1301"/>
                  <a:pt x="7" y="1482"/>
                </a:cubicBezTo>
                <a:cubicBezTo>
                  <a:pt x="14" y="1663"/>
                  <a:pt x="22" y="1838"/>
                  <a:pt x="143" y="1936"/>
                </a:cubicBezTo>
                <a:cubicBezTo>
                  <a:pt x="264" y="2034"/>
                  <a:pt x="552" y="2065"/>
                  <a:pt x="733" y="2072"/>
                </a:cubicBezTo>
                <a:cubicBezTo>
                  <a:pt x="914" y="2079"/>
                  <a:pt x="1119" y="2064"/>
                  <a:pt x="1232" y="1981"/>
                </a:cubicBezTo>
                <a:cubicBezTo>
                  <a:pt x="1345" y="1898"/>
                  <a:pt x="1390" y="1807"/>
                  <a:pt x="1413" y="1573"/>
                </a:cubicBezTo>
                <a:cubicBezTo>
                  <a:pt x="1436" y="1339"/>
                  <a:pt x="1421" y="825"/>
                  <a:pt x="1368" y="575"/>
                </a:cubicBezTo>
                <a:cubicBezTo>
                  <a:pt x="1315" y="325"/>
                  <a:pt x="1179" y="152"/>
                  <a:pt x="1096" y="76"/>
                </a:cubicBezTo>
                <a:cubicBezTo>
                  <a:pt x="1013" y="0"/>
                  <a:pt x="922" y="68"/>
                  <a:pt x="869" y="121"/>
                </a:cubicBezTo>
                <a:cubicBezTo>
                  <a:pt x="816" y="174"/>
                  <a:pt x="823" y="341"/>
                  <a:pt x="778" y="394"/>
                </a:cubicBezTo>
                <a:cubicBezTo>
                  <a:pt x="733" y="447"/>
                  <a:pt x="688" y="416"/>
                  <a:pt x="597" y="439"/>
                </a:cubicBezTo>
                <a:close/>
              </a:path>
            </a:pathLst>
          </a:custGeom>
          <a:solidFill>
            <a:srgbClr val="00FF00">
              <a:alpha val="47058"/>
            </a:srgbClr>
          </a:solidFill>
          <a:ln w="9525">
            <a:noFill/>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42"/>
                                        </p:tgtEl>
                                        <p:attrNameLst>
                                          <p:attrName>style.visibility</p:attrName>
                                        </p:attrNameLst>
                                      </p:cBhvr>
                                      <p:to>
                                        <p:strVal val="visible"/>
                                      </p:to>
                                    </p:set>
                                    <p:animEffect transition="in" filter="wipe(left)">
                                      <p:cBhvr>
                                        <p:cTn id="7" dur="500"/>
                                        <p:tgtEl>
                                          <p:spTgt spid="26624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66244"/>
                                        </p:tgtEl>
                                        <p:attrNameLst>
                                          <p:attrName>style.visibility</p:attrName>
                                        </p:attrNameLst>
                                      </p:cBhvr>
                                      <p:to>
                                        <p:strVal val="visible"/>
                                      </p:to>
                                    </p:set>
                                    <p:animEffect transition="in" filter="wedge">
                                      <p:cBhvr>
                                        <p:cTn id="12" dur="2000"/>
                                        <p:tgtEl>
                                          <p:spTgt spid="2662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6251"/>
                                        </p:tgtEl>
                                        <p:attrNameLst>
                                          <p:attrName>style.visibility</p:attrName>
                                        </p:attrNameLst>
                                      </p:cBhvr>
                                      <p:to>
                                        <p:strVal val="visible"/>
                                      </p:to>
                                    </p:set>
                                    <p:animEffect transition="in" filter="wipe(down)">
                                      <p:cBhvr>
                                        <p:cTn id="17" dur="500"/>
                                        <p:tgtEl>
                                          <p:spTgt spid="26625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6625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6243">
                                            <p:txEl>
                                              <p:pRg st="0" end="0"/>
                                            </p:txEl>
                                          </p:spTgt>
                                        </p:tgtEl>
                                        <p:attrNameLst>
                                          <p:attrName>style.visibility</p:attrName>
                                        </p:attrNameLst>
                                      </p:cBhvr>
                                      <p:to>
                                        <p:strVal val="visible"/>
                                      </p:to>
                                    </p:set>
                                    <p:animEffect transition="in" filter="wipe(left)">
                                      <p:cBhvr>
                                        <p:cTn id="26" dur="500"/>
                                        <p:tgtEl>
                                          <p:spTgt spid="26624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66245"/>
                                        </p:tgtEl>
                                        <p:attrNameLst>
                                          <p:attrName>style.visibility</p:attrName>
                                        </p:attrNameLst>
                                      </p:cBhvr>
                                      <p:to>
                                        <p:strVal val="visible"/>
                                      </p:to>
                                    </p:set>
                                    <p:animEffect transition="in" filter="wipe(down)">
                                      <p:cBhvr>
                                        <p:cTn id="31" dur="500"/>
                                        <p:tgtEl>
                                          <p:spTgt spid="2662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66246"/>
                                        </p:tgtEl>
                                        <p:attrNameLst>
                                          <p:attrName>style.visibility</p:attrName>
                                        </p:attrNameLst>
                                      </p:cBhvr>
                                      <p:to>
                                        <p:strVal val="visible"/>
                                      </p:to>
                                    </p:set>
                                    <p:animEffect transition="in" filter="wipe(down)">
                                      <p:cBhvr>
                                        <p:cTn id="36" dur="500"/>
                                        <p:tgtEl>
                                          <p:spTgt spid="26624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6247"/>
                                        </p:tgtEl>
                                        <p:attrNameLst>
                                          <p:attrName>style.visibility</p:attrName>
                                        </p:attrNameLst>
                                      </p:cBhvr>
                                      <p:to>
                                        <p:strVal val="visible"/>
                                      </p:to>
                                    </p:set>
                                    <p:animEffect transition="in" filter="wipe(down)">
                                      <p:cBhvr>
                                        <p:cTn id="41" dur="500"/>
                                        <p:tgtEl>
                                          <p:spTgt spid="2662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6243">
                                            <p:txEl>
                                              <p:pRg st="1" end="1"/>
                                            </p:txEl>
                                          </p:spTgt>
                                        </p:tgtEl>
                                        <p:attrNameLst>
                                          <p:attrName>style.visibility</p:attrName>
                                        </p:attrNameLst>
                                      </p:cBhvr>
                                      <p:to>
                                        <p:strVal val="visible"/>
                                      </p:to>
                                    </p:set>
                                    <p:animEffect transition="in" filter="wipe(left)">
                                      <p:cBhvr>
                                        <p:cTn id="46" dur="500"/>
                                        <p:tgtEl>
                                          <p:spTgt spid="26624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6248"/>
                                        </p:tgtEl>
                                        <p:attrNameLst>
                                          <p:attrName>style.visibility</p:attrName>
                                        </p:attrNameLst>
                                      </p:cBhvr>
                                      <p:to>
                                        <p:strVal val="visible"/>
                                      </p:to>
                                    </p:set>
                                    <p:animEffect transition="in" filter="wipe(down)">
                                      <p:cBhvr>
                                        <p:cTn id="51" dur="500"/>
                                        <p:tgtEl>
                                          <p:spTgt spid="26624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6243">
                                            <p:txEl>
                                              <p:pRg st="2" end="2"/>
                                            </p:txEl>
                                          </p:spTgt>
                                        </p:tgtEl>
                                        <p:attrNameLst>
                                          <p:attrName>style.visibility</p:attrName>
                                        </p:attrNameLst>
                                      </p:cBhvr>
                                      <p:to>
                                        <p:strVal val="visible"/>
                                      </p:to>
                                    </p:set>
                                    <p:animEffect transition="in" filter="wipe(left)">
                                      <p:cBhvr>
                                        <p:cTn id="56" dur="500"/>
                                        <p:tgtEl>
                                          <p:spTgt spid="266243">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6243">
                                            <p:txEl>
                                              <p:pRg st="3" end="3"/>
                                            </p:txEl>
                                          </p:spTgt>
                                        </p:tgtEl>
                                        <p:attrNameLst>
                                          <p:attrName>style.visibility</p:attrName>
                                        </p:attrNameLst>
                                      </p:cBhvr>
                                      <p:to>
                                        <p:strVal val="visible"/>
                                      </p:to>
                                    </p:set>
                                    <p:animEffect transition="in" filter="wipe(left)">
                                      <p:cBhvr>
                                        <p:cTn id="61" dur="500"/>
                                        <p:tgtEl>
                                          <p:spTgt spid="266243">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66250"/>
                                        </p:tgtEl>
                                        <p:attrNameLst>
                                          <p:attrName>style.visibility</p:attrName>
                                        </p:attrNameLst>
                                      </p:cBhvr>
                                      <p:to>
                                        <p:strVal val="visible"/>
                                      </p:to>
                                    </p:set>
                                    <p:animEffect transition="in" filter="wipe(down)">
                                      <p:cBhvr>
                                        <p:cTn id="66" dur="500"/>
                                        <p:tgtEl>
                                          <p:spTgt spid="26625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66243">
                                            <p:txEl>
                                              <p:pRg st="4" end="4"/>
                                            </p:txEl>
                                          </p:spTgt>
                                        </p:tgtEl>
                                        <p:attrNameLst>
                                          <p:attrName>style.visibility</p:attrName>
                                        </p:attrNameLst>
                                      </p:cBhvr>
                                      <p:to>
                                        <p:strVal val="visible"/>
                                      </p:to>
                                    </p:set>
                                    <p:animEffect transition="in" filter="wipe(left)">
                                      <p:cBhvr>
                                        <p:cTn id="71" dur="500"/>
                                        <p:tgtEl>
                                          <p:spTgt spid="266243">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66249"/>
                                        </p:tgtEl>
                                        <p:attrNameLst>
                                          <p:attrName>style.visibility</p:attrName>
                                        </p:attrNameLst>
                                      </p:cBhvr>
                                      <p:to>
                                        <p:strVal val="visible"/>
                                      </p:to>
                                    </p:set>
                                    <p:animEffect transition="in" filter="wipe(down)">
                                      <p:cBhvr>
                                        <p:cTn id="76" dur="500"/>
                                        <p:tgtEl>
                                          <p:spTgt spid="266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p:bldP spid="266243" grpId="0" build="p" bldLvl="5"/>
      <p:bldP spid="266245" grpId="0" animBg="1"/>
      <p:bldP spid="266246" grpId="0" animBg="1"/>
      <p:bldP spid="266247" grpId="0" animBg="1"/>
      <p:bldP spid="266248" grpId="0" animBg="1"/>
      <p:bldP spid="266249"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BD6BF228-53C3-4660-B5C5-2E4E1C88ED56}"/>
              </a:ext>
            </a:extLst>
          </p:cNvPr>
          <p:cNvSpPr txBox="1">
            <a:spLocks noChangeArrowheads="1"/>
          </p:cNvSpPr>
          <p:nvPr/>
        </p:nvSpPr>
        <p:spPr bwMode="auto">
          <a:xfrm>
            <a:off x="1908175" y="966788"/>
            <a:ext cx="41056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dirty="0">
                <a:solidFill>
                  <a:schemeClr val="accent4"/>
                </a:solidFill>
                <a:latin typeface="微软雅黑" panose="020B0503020204020204" pitchFamily="34" charset="-122"/>
                <a:ea typeface="微软雅黑" panose="020B0503020204020204" pitchFamily="34" charset="-122"/>
              </a:rPr>
              <a:t>第六节     器官循环</a:t>
            </a:r>
          </a:p>
        </p:txBody>
      </p:sp>
      <p:sp>
        <p:nvSpPr>
          <p:cNvPr id="56323" name="Text Box 3">
            <a:hlinkClick r:id="" action="ppaction://hlinkshowjump?jump=nextslide"/>
            <a:extLst>
              <a:ext uri="{FF2B5EF4-FFF2-40B4-BE49-F238E27FC236}">
                <a16:creationId xmlns:a16="http://schemas.microsoft.com/office/drawing/2014/main" id="{6BA6E571-FDDC-4504-A3C3-976A793BBCC8}"/>
              </a:ext>
            </a:extLst>
          </p:cNvPr>
          <p:cNvSpPr txBox="1">
            <a:spLocks noChangeArrowheads="1"/>
          </p:cNvSpPr>
          <p:nvPr/>
        </p:nvSpPr>
        <p:spPr bwMode="auto">
          <a:xfrm>
            <a:off x="2209800" y="2335213"/>
            <a:ext cx="2936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dirty="0">
                <a:solidFill>
                  <a:srgbClr val="CC0000"/>
                </a:solidFill>
                <a:latin typeface="楷体_GB2312" pitchFamily="49" charset="-122"/>
              </a:rPr>
              <a:t>一、冠脉循环</a:t>
            </a:r>
          </a:p>
        </p:txBody>
      </p:sp>
      <p:sp>
        <p:nvSpPr>
          <p:cNvPr id="56324" name="Text Box 4">
            <a:hlinkClick r:id="rId2" action="ppaction://hlinksldjump"/>
            <a:extLst>
              <a:ext uri="{FF2B5EF4-FFF2-40B4-BE49-F238E27FC236}">
                <a16:creationId xmlns:a16="http://schemas.microsoft.com/office/drawing/2014/main" id="{5960424F-B751-4C5F-A73E-36D61AFA1E5C}"/>
              </a:ext>
            </a:extLst>
          </p:cNvPr>
          <p:cNvSpPr txBox="1">
            <a:spLocks noChangeArrowheads="1"/>
          </p:cNvSpPr>
          <p:nvPr/>
        </p:nvSpPr>
        <p:spPr bwMode="auto">
          <a:xfrm>
            <a:off x="2209800" y="3433763"/>
            <a:ext cx="24780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dirty="0">
                <a:solidFill>
                  <a:schemeClr val="accent4"/>
                </a:solidFill>
                <a:latin typeface="楷体_GB2312" pitchFamily="49" charset="-122"/>
              </a:rPr>
              <a:t>二、肺循环</a:t>
            </a:r>
          </a:p>
        </p:txBody>
      </p:sp>
      <p:sp>
        <p:nvSpPr>
          <p:cNvPr id="56325" name="Text Box 5">
            <a:hlinkClick r:id="rId3" action="ppaction://hlinksldjump"/>
            <a:extLst>
              <a:ext uri="{FF2B5EF4-FFF2-40B4-BE49-F238E27FC236}">
                <a16:creationId xmlns:a16="http://schemas.microsoft.com/office/drawing/2014/main" id="{577AAC63-971E-4C48-A195-728CBE0BC82A}"/>
              </a:ext>
            </a:extLst>
          </p:cNvPr>
          <p:cNvSpPr txBox="1">
            <a:spLocks noChangeArrowheads="1"/>
          </p:cNvSpPr>
          <p:nvPr/>
        </p:nvSpPr>
        <p:spPr bwMode="auto">
          <a:xfrm>
            <a:off x="2209800" y="4545013"/>
            <a:ext cx="24780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a:solidFill>
                  <a:srgbClr val="CC0000"/>
                </a:solidFill>
                <a:latin typeface="楷体_GB2312" pitchFamily="49" charset="-122"/>
              </a:rPr>
              <a:t>三、脑循环</a:t>
            </a:r>
          </a:p>
        </p:txBody>
      </p: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7" descr="4-30">
            <a:extLst>
              <a:ext uri="{FF2B5EF4-FFF2-40B4-BE49-F238E27FC236}">
                <a16:creationId xmlns:a16="http://schemas.microsoft.com/office/drawing/2014/main" id="{1733DEDF-319E-43B9-8660-2C7F23D42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331" t="14792" r="33119" b="13593"/>
          <a:stretch>
            <a:fillRect/>
          </a:stretch>
        </p:blipFill>
        <p:spPr bwMode="auto">
          <a:xfrm>
            <a:off x="6443663" y="0"/>
            <a:ext cx="26543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2">
            <a:extLst>
              <a:ext uri="{FF2B5EF4-FFF2-40B4-BE49-F238E27FC236}">
                <a16:creationId xmlns:a16="http://schemas.microsoft.com/office/drawing/2014/main" id="{4695E380-9325-4603-B720-4AC375964276}"/>
              </a:ext>
            </a:extLst>
          </p:cNvPr>
          <p:cNvSpPr txBox="1">
            <a:spLocks noChangeArrowheads="1"/>
          </p:cNvSpPr>
          <p:nvPr/>
        </p:nvSpPr>
        <p:spPr bwMode="auto">
          <a:xfrm>
            <a:off x="1547813" y="654050"/>
            <a:ext cx="3239990" cy="646331"/>
          </a:xfrm>
          <a:prstGeom prst="rect">
            <a:avLst/>
          </a:prstGeom>
          <a:noFill/>
          <a:ln w="127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dirty="0">
                <a:latin typeface="黑体" panose="02010609060101010101" pitchFamily="49" charset="-122"/>
                <a:ea typeface="黑体" panose="02010609060101010101" pitchFamily="49" charset="-122"/>
              </a:rPr>
              <a:t>一、冠脉循环</a:t>
            </a:r>
            <a:r>
              <a:rPr lang="zh-CN" altLang="en-US" sz="3600" b="1" dirty="0">
                <a:latin typeface="楷体_GB2312" pitchFamily="49" charset="-122"/>
              </a:rPr>
              <a:t>  </a:t>
            </a:r>
          </a:p>
        </p:txBody>
      </p:sp>
      <p:sp>
        <p:nvSpPr>
          <p:cNvPr id="57348" name="Text Box 3">
            <a:extLst>
              <a:ext uri="{FF2B5EF4-FFF2-40B4-BE49-F238E27FC236}">
                <a16:creationId xmlns:a16="http://schemas.microsoft.com/office/drawing/2014/main" id="{558BAB6A-0ED5-4237-9EAD-A9B7CCBA640D}"/>
              </a:ext>
            </a:extLst>
          </p:cNvPr>
          <p:cNvSpPr txBox="1">
            <a:spLocks noChangeArrowheads="1"/>
          </p:cNvSpPr>
          <p:nvPr/>
        </p:nvSpPr>
        <p:spPr bwMode="auto">
          <a:xfrm>
            <a:off x="311150" y="1624013"/>
            <a:ext cx="3413125" cy="531812"/>
          </a:xfrm>
          <a:prstGeom prst="rect">
            <a:avLst/>
          </a:prstGeom>
          <a:noFill/>
          <a:ln w="12700" cap="sq">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000066"/>
                </a:solidFill>
                <a:latin typeface="楷体_GB2312" pitchFamily="49" charset="-122"/>
              </a:rPr>
              <a:t>（一）解剖学特点</a:t>
            </a:r>
            <a:r>
              <a:rPr lang="zh-CN" altLang="en-US" sz="2800" b="1">
                <a:latin typeface="楷体_GB2312" pitchFamily="49" charset="-122"/>
              </a:rPr>
              <a:t>  </a:t>
            </a:r>
          </a:p>
        </p:txBody>
      </p:sp>
      <p:sp>
        <p:nvSpPr>
          <p:cNvPr id="57349" name="Text Box 4">
            <a:extLst>
              <a:ext uri="{FF2B5EF4-FFF2-40B4-BE49-F238E27FC236}">
                <a16:creationId xmlns:a16="http://schemas.microsoft.com/office/drawing/2014/main" id="{C5F35871-203B-4E37-BD99-0A869BE498C2}"/>
              </a:ext>
            </a:extLst>
          </p:cNvPr>
          <p:cNvSpPr txBox="1">
            <a:spLocks noChangeArrowheads="1"/>
          </p:cNvSpPr>
          <p:nvPr/>
        </p:nvSpPr>
        <p:spPr bwMode="auto">
          <a:xfrm>
            <a:off x="184150" y="2432050"/>
            <a:ext cx="213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1</a:t>
            </a:r>
            <a:r>
              <a:rPr lang="zh-CN" altLang="en-US" sz="2800" b="1">
                <a:solidFill>
                  <a:srgbClr val="CC3300"/>
                </a:solidFill>
                <a:latin typeface="楷体_GB2312" pitchFamily="49" charset="-122"/>
              </a:rPr>
              <a:t>、血管走行</a:t>
            </a:r>
          </a:p>
        </p:txBody>
      </p:sp>
      <p:sp>
        <p:nvSpPr>
          <p:cNvPr id="57350" name="Text Box 5">
            <a:extLst>
              <a:ext uri="{FF2B5EF4-FFF2-40B4-BE49-F238E27FC236}">
                <a16:creationId xmlns:a16="http://schemas.microsoft.com/office/drawing/2014/main" id="{C1E7D21C-D1E5-4E59-9703-428D1B93FA46}"/>
              </a:ext>
            </a:extLst>
          </p:cNvPr>
          <p:cNvSpPr txBox="1">
            <a:spLocks noChangeArrowheads="1"/>
          </p:cNvSpPr>
          <p:nvPr/>
        </p:nvSpPr>
        <p:spPr bwMode="auto">
          <a:xfrm>
            <a:off x="430213" y="2995613"/>
            <a:ext cx="216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a:latin typeface="楷体_GB2312" pitchFamily="49" charset="-122"/>
              </a:rPr>
              <a:t>①</a:t>
            </a:r>
            <a:r>
              <a:rPr lang="zh-CN" altLang="en-US" sz="2400" b="1">
                <a:latin typeface="楷体_GB2312" pitchFamily="49" charset="-122"/>
              </a:rPr>
              <a:t>直接发自主</a:t>
            </a:r>
            <a:r>
              <a:rPr lang="en-US" altLang="zh-CN" sz="2400" b="1">
                <a:latin typeface="楷体_GB2312" pitchFamily="49" charset="-122"/>
              </a:rPr>
              <a:t>A</a:t>
            </a:r>
          </a:p>
        </p:txBody>
      </p:sp>
      <p:sp>
        <p:nvSpPr>
          <p:cNvPr id="57351" name="Rectangle 6">
            <a:extLst>
              <a:ext uri="{FF2B5EF4-FFF2-40B4-BE49-F238E27FC236}">
                <a16:creationId xmlns:a16="http://schemas.microsoft.com/office/drawing/2014/main" id="{8A088404-94FD-428E-8815-B48DCD66711F}"/>
              </a:ext>
            </a:extLst>
          </p:cNvPr>
          <p:cNvSpPr>
            <a:spLocks noChangeArrowheads="1"/>
          </p:cNvSpPr>
          <p:nvPr/>
        </p:nvSpPr>
        <p:spPr bwMode="auto">
          <a:xfrm>
            <a:off x="2768600" y="2843213"/>
            <a:ext cx="4603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latin typeface="楷体_GB2312" pitchFamily="49" charset="-122"/>
              </a:rPr>
              <a:t>↗</a:t>
            </a:r>
            <a:r>
              <a:rPr lang="zh-CN" altLang="en-US" sz="2400" b="1" dirty="0">
                <a:latin typeface="楷体_GB2312" pitchFamily="49" charset="-122"/>
              </a:rPr>
              <a:t>左冠状</a:t>
            </a:r>
            <a:r>
              <a:rPr lang="en-US" altLang="zh-CN" sz="2400" b="1" dirty="0">
                <a:latin typeface="楷体_GB2312" pitchFamily="49" charset="-122"/>
              </a:rPr>
              <a:t>A</a:t>
            </a:r>
            <a:r>
              <a:rPr lang="zh-CN" altLang="en-US" sz="2400" b="1" dirty="0">
                <a:latin typeface="楷体_GB2312" pitchFamily="49" charset="-122"/>
              </a:rPr>
              <a:t>（左室前部）</a:t>
            </a:r>
          </a:p>
          <a:p>
            <a:pPr eaLnBrk="1" hangingPunct="1"/>
            <a:r>
              <a:rPr lang="zh-CN" altLang="en-US" sz="2400" b="1" dirty="0">
                <a:latin typeface="楷体_GB2312" pitchFamily="49" charset="-122"/>
              </a:rPr>
              <a:t>↘右冠状</a:t>
            </a:r>
            <a:r>
              <a:rPr lang="en-US" altLang="zh-CN" sz="2400" b="1" dirty="0">
                <a:latin typeface="楷体_GB2312" pitchFamily="49" charset="-122"/>
              </a:rPr>
              <a:t>A</a:t>
            </a:r>
            <a:r>
              <a:rPr lang="zh-CN" altLang="en-US" sz="2400" b="1" dirty="0">
                <a:latin typeface="楷体_GB2312" pitchFamily="49" charset="-122"/>
              </a:rPr>
              <a:t>（左室后部、右心室）</a:t>
            </a:r>
          </a:p>
        </p:txBody>
      </p:sp>
      <p:sp>
        <p:nvSpPr>
          <p:cNvPr id="57352" name="Text Box 7">
            <a:extLst>
              <a:ext uri="{FF2B5EF4-FFF2-40B4-BE49-F238E27FC236}">
                <a16:creationId xmlns:a16="http://schemas.microsoft.com/office/drawing/2014/main" id="{8B8B4DF9-99A9-405D-8E96-B2BD7E7CF493}"/>
              </a:ext>
            </a:extLst>
          </p:cNvPr>
          <p:cNvSpPr txBox="1">
            <a:spLocks noChangeArrowheads="1"/>
          </p:cNvSpPr>
          <p:nvPr/>
        </p:nvSpPr>
        <p:spPr bwMode="auto">
          <a:xfrm>
            <a:off x="450850" y="3638550"/>
            <a:ext cx="80089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latin typeface="楷体_GB2312" pitchFamily="49" charset="-122"/>
              </a:rPr>
              <a:t>②</a:t>
            </a:r>
            <a:r>
              <a:rPr lang="zh-CN" altLang="en-US" sz="2400" b="1" dirty="0">
                <a:latin typeface="楷体_GB2312" pitchFamily="49" charset="-122"/>
              </a:rPr>
              <a:t>在心外表面走行，</a:t>
            </a:r>
            <a:r>
              <a:rPr lang="zh-CN" altLang="en-US" sz="2400" b="1" dirty="0">
                <a:solidFill>
                  <a:srgbClr val="C00000"/>
                </a:solidFill>
                <a:latin typeface="楷体_GB2312" pitchFamily="49" charset="-122"/>
              </a:rPr>
              <a:t>垂直穿入心肌</a:t>
            </a:r>
            <a:r>
              <a:rPr lang="en-US" altLang="zh-CN" b="1" dirty="0"/>
              <a:t>(</a:t>
            </a:r>
            <a:r>
              <a:rPr lang="zh-CN" altLang="en-US" b="1" dirty="0"/>
              <a:t>这种分支方式使冠脉血管在心肌收缩时易受压迫</a:t>
            </a:r>
            <a:r>
              <a:rPr lang="en-US" altLang="zh-CN" b="1" dirty="0"/>
              <a:t>)</a:t>
            </a:r>
          </a:p>
        </p:txBody>
      </p:sp>
      <p:sp>
        <p:nvSpPr>
          <p:cNvPr id="57353" name="Text Box 8">
            <a:extLst>
              <a:ext uri="{FF2B5EF4-FFF2-40B4-BE49-F238E27FC236}">
                <a16:creationId xmlns:a16="http://schemas.microsoft.com/office/drawing/2014/main" id="{2F76C3F0-D364-4156-BB2F-DC2B3B4560E9}"/>
              </a:ext>
            </a:extLst>
          </p:cNvPr>
          <p:cNvSpPr txBox="1">
            <a:spLocks noChangeArrowheads="1"/>
          </p:cNvSpPr>
          <p:nvPr/>
        </p:nvSpPr>
        <p:spPr bwMode="auto">
          <a:xfrm>
            <a:off x="184150" y="4383088"/>
            <a:ext cx="2851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2</a:t>
            </a:r>
            <a:r>
              <a:rPr lang="zh-CN" altLang="en-US" sz="2800" b="1">
                <a:solidFill>
                  <a:srgbClr val="CC3300"/>
                </a:solidFill>
                <a:latin typeface="楷体_GB2312" pitchFamily="49" charset="-122"/>
              </a:rPr>
              <a:t>、毛细血管丰富</a:t>
            </a:r>
          </a:p>
        </p:txBody>
      </p:sp>
      <p:sp>
        <p:nvSpPr>
          <p:cNvPr id="57354" name="Text Box 9">
            <a:extLst>
              <a:ext uri="{FF2B5EF4-FFF2-40B4-BE49-F238E27FC236}">
                <a16:creationId xmlns:a16="http://schemas.microsoft.com/office/drawing/2014/main" id="{9A08DC5D-0376-4EFC-A82F-5F3D36170DEE}"/>
              </a:ext>
            </a:extLst>
          </p:cNvPr>
          <p:cNvSpPr txBox="1">
            <a:spLocks noChangeArrowheads="1"/>
          </p:cNvSpPr>
          <p:nvPr/>
        </p:nvSpPr>
        <p:spPr bwMode="auto">
          <a:xfrm>
            <a:off x="133350" y="4949825"/>
            <a:ext cx="7283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latin typeface="楷体_GB2312" pitchFamily="49" charset="-122"/>
              </a:rPr>
              <a:t>  </a:t>
            </a:r>
            <a:r>
              <a:rPr lang="zh-CN" altLang="en-US" b="1">
                <a:latin typeface="楷体_GB2312" pitchFamily="49" charset="-122"/>
              </a:rPr>
              <a:t>毛细血管数：心肌纤维数＝</a:t>
            </a:r>
            <a:r>
              <a:rPr lang="en-US" altLang="zh-CN" b="1">
                <a:latin typeface="楷体_GB2312" pitchFamily="49" charset="-122"/>
              </a:rPr>
              <a:t>1:1</a:t>
            </a:r>
            <a:r>
              <a:rPr lang="en-US" altLang="zh-CN"/>
              <a:t> </a:t>
            </a:r>
            <a:r>
              <a:rPr lang="en-US" altLang="zh-CN" sz="2400" b="1"/>
              <a:t>——</a:t>
            </a:r>
            <a:r>
              <a:rPr lang="zh-CN" altLang="en-US" sz="2400" b="1">
                <a:latin typeface="楷体_GB2312" pitchFamily="49" charset="-122"/>
              </a:rPr>
              <a:t>交换面积大、速度快</a:t>
            </a:r>
          </a:p>
        </p:txBody>
      </p:sp>
      <p:sp>
        <p:nvSpPr>
          <p:cNvPr id="57355" name="Text Box 10">
            <a:extLst>
              <a:ext uri="{FF2B5EF4-FFF2-40B4-BE49-F238E27FC236}">
                <a16:creationId xmlns:a16="http://schemas.microsoft.com/office/drawing/2014/main" id="{FA2B1C6D-1B87-4F05-8207-86FFCD3307DD}"/>
              </a:ext>
            </a:extLst>
          </p:cNvPr>
          <p:cNvSpPr txBox="1">
            <a:spLocks noChangeArrowheads="1"/>
          </p:cNvSpPr>
          <p:nvPr/>
        </p:nvSpPr>
        <p:spPr bwMode="auto">
          <a:xfrm>
            <a:off x="107950" y="5335588"/>
            <a:ext cx="5873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3300"/>
                </a:solidFill>
                <a:latin typeface="楷体_GB2312" pitchFamily="49" charset="-122"/>
              </a:rPr>
              <a:t>３、有侧支循环，但吻合支少而细。</a:t>
            </a:r>
          </a:p>
        </p:txBody>
      </p:sp>
      <p:sp>
        <p:nvSpPr>
          <p:cNvPr id="57356" name="Rectangle 11">
            <a:extLst>
              <a:ext uri="{FF2B5EF4-FFF2-40B4-BE49-F238E27FC236}">
                <a16:creationId xmlns:a16="http://schemas.microsoft.com/office/drawing/2014/main" id="{AE37C255-8A67-487D-9883-C16ACEDE1A70}"/>
              </a:ext>
            </a:extLst>
          </p:cNvPr>
          <p:cNvSpPr>
            <a:spLocks noChangeArrowheads="1"/>
          </p:cNvSpPr>
          <p:nvPr/>
        </p:nvSpPr>
        <p:spPr bwMode="auto">
          <a:xfrm>
            <a:off x="3081338" y="3225800"/>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zh-CN" sz="4400" b="1">
              <a:solidFill>
                <a:schemeClr val="tx2"/>
              </a:solidFill>
              <a:latin typeface="楷体_GB2312" pitchFamily="49" charset="-122"/>
            </a:endParaRPr>
          </a:p>
        </p:txBody>
      </p:sp>
      <p:sp>
        <p:nvSpPr>
          <p:cNvPr id="57357" name="Rectangle 12">
            <a:extLst>
              <a:ext uri="{FF2B5EF4-FFF2-40B4-BE49-F238E27FC236}">
                <a16:creationId xmlns:a16="http://schemas.microsoft.com/office/drawing/2014/main" id="{E1CC164B-62C2-4E51-AFA6-518FEC3E25BF}"/>
              </a:ext>
            </a:extLst>
          </p:cNvPr>
          <p:cNvSpPr>
            <a:spLocks noChangeArrowheads="1"/>
          </p:cNvSpPr>
          <p:nvPr/>
        </p:nvSpPr>
        <p:spPr bwMode="auto">
          <a:xfrm>
            <a:off x="3081338" y="3225800"/>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zh-CN" sz="4400" b="1">
              <a:solidFill>
                <a:schemeClr val="tx2"/>
              </a:solidFill>
              <a:latin typeface="楷体_GB2312" pitchFamily="49" charset="-122"/>
            </a:endParaRPr>
          </a:p>
        </p:txBody>
      </p:sp>
      <p:sp>
        <p:nvSpPr>
          <p:cNvPr id="57358" name="Rectangle 15">
            <a:extLst>
              <a:ext uri="{FF2B5EF4-FFF2-40B4-BE49-F238E27FC236}">
                <a16:creationId xmlns:a16="http://schemas.microsoft.com/office/drawing/2014/main" id="{7D60A978-DF6E-4268-B703-E8C84F29F182}"/>
              </a:ext>
            </a:extLst>
          </p:cNvPr>
          <p:cNvSpPr>
            <a:spLocks noChangeArrowheads="1"/>
          </p:cNvSpPr>
          <p:nvPr/>
        </p:nvSpPr>
        <p:spPr bwMode="auto">
          <a:xfrm>
            <a:off x="349250" y="5911850"/>
            <a:ext cx="187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t>(</a:t>
            </a:r>
            <a:r>
              <a:rPr lang="zh-CN" altLang="en-US" b="1"/>
              <a:t>易致心肌梗死</a:t>
            </a:r>
            <a:r>
              <a:rPr lang="en-US" altLang="zh-CN" b="1"/>
              <a:t>)</a:t>
            </a:r>
          </a:p>
        </p:txBody>
      </p:sp>
      <p:sp>
        <p:nvSpPr>
          <p:cNvPr id="57359" name="Text Box 16">
            <a:extLst>
              <a:ext uri="{FF2B5EF4-FFF2-40B4-BE49-F238E27FC236}">
                <a16:creationId xmlns:a16="http://schemas.microsoft.com/office/drawing/2014/main" id="{4F866A10-2E2A-43D3-9849-ABCFBF5C8BE0}"/>
              </a:ext>
            </a:extLst>
          </p:cNvPr>
          <p:cNvSpPr txBox="1">
            <a:spLocks noChangeArrowheads="1"/>
          </p:cNvSpPr>
          <p:nvPr/>
        </p:nvSpPr>
        <p:spPr bwMode="auto">
          <a:xfrm>
            <a:off x="3138488" y="4433888"/>
            <a:ext cx="374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t>（心肌肥厚易致心脏供血不足）</a:t>
            </a:r>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D27E3E2A-1D7C-47CB-A274-5802352B44C2}"/>
              </a:ext>
            </a:extLst>
          </p:cNvPr>
          <p:cNvSpPr txBox="1">
            <a:spLocks noChangeArrowheads="1"/>
          </p:cNvSpPr>
          <p:nvPr/>
        </p:nvSpPr>
        <p:spPr bwMode="auto">
          <a:xfrm>
            <a:off x="912813" y="304800"/>
            <a:ext cx="2889250" cy="523875"/>
          </a:xfrm>
          <a:prstGeom prst="rect">
            <a:avLst/>
          </a:prstGeom>
          <a:noFill/>
          <a:ln w="12700" cap="sq">
            <a:solidFill>
              <a:srgbClr val="FF3300"/>
            </a:solidFill>
            <a:miter lim="800000"/>
            <a:headEnd/>
            <a:tailEnd/>
          </a:ln>
        </p:spPr>
        <p:txBody>
          <a:bodyPr wrap="none">
            <a:spAutoFit/>
          </a:bodyPr>
          <a:lstStyle/>
          <a:p>
            <a:pPr eaLnBrk="1" hangingPunct="1">
              <a:defRPr/>
            </a:pPr>
            <a:r>
              <a:rPr lang="zh-CN" altLang="en-US" sz="2800" b="1">
                <a:solidFill>
                  <a:srgbClr val="000066"/>
                </a:solidFill>
                <a:latin typeface="+mj-lt"/>
              </a:rPr>
              <a:t>（二）血流特点</a:t>
            </a:r>
            <a:r>
              <a:rPr lang="zh-CN" altLang="en-US" sz="2800" b="1">
                <a:latin typeface="+mj-lt"/>
              </a:rPr>
              <a:t>  </a:t>
            </a:r>
          </a:p>
        </p:txBody>
      </p:sp>
      <p:sp>
        <p:nvSpPr>
          <p:cNvPr id="53251" name="Text Box 3">
            <a:extLst>
              <a:ext uri="{FF2B5EF4-FFF2-40B4-BE49-F238E27FC236}">
                <a16:creationId xmlns:a16="http://schemas.microsoft.com/office/drawing/2014/main" id="{C2F564F0-D4BD-4101-B8E6-1C73CBECF5C8}"/>
              </a:ext>
            </a:extLst>
          </p:cNvPr>
          <p:cNvSpPr txBox="1">
            <a:spLocks noChangeArrowheads="1"/>
          </p:cNvSpPr>
          <p:nvPr/>
        </p:nvSpPr>
        <p:spPr bwMode="auto">
          <a:xfrm>
            <a:off x="684213" y="914400"/>
            <a:ext cx="3756025" cy="519113"/>
          </a:xfrm>
          <a:prstGeom prst="rect">
            <a:avLst/>
          </a:prstGeom>
          <a:noFill/>
          <a:ln w="12700" cap="sq">
            <a:noFill/>
            <a:miter lim="800000"/>
            <a:headEnd/>
            <a:tailEnd/>
          </a:ln>
        </p:spPr>
        <p:txBody>
          <a:bodyPr wrap="none">
            <a:spAutoFit/>
          </a:bodyPr>
          <a:lstStyle/>
          <a:p>
            <a:pPr eaLnBrk="1" hangingPunct="1">
              <a:defRPr/>
            </a:pPr>
            <a:r>
              <a:rPr lang="zh-CN" altLang="en-US" sz="2800" b="1" dirty="0">
                <a:solidFill>
                  <a:srgbClr val="C00000"/>
                </a:solidFill>
                <a:latin typeface="微软雅黑" panose="020B0503020204020204" pitchFamily="34" charset="-122"/>
                <a:ea typeface="微软雅黑" panose="020B0503020204020204" pitchFamily="34" charset="-122"/>
              </a:rPr>
              <a:t>１、血压高、血流量大</a:t>
            </a:r>
          </a:p>
        </p:txBody>
      </p:sp>
      <p:sp>
        <p:nvSpPr>
          <p:cNvPr id="53252" name="Text Box 4">
            <a:extLst>
              <a:ext uri="{FF2B5EF4-FFF2-40B4-BE49-F238E27FC236}">
                <a16:creationId xmlns:a16="http://schemas.microsoft.com/office/drawing/2014/main" id="{C867C08A-269E-48C5-9390-77A6E4A540AB}"/>
              </a:ext>
            </a:extLst>
          </p:cNvPr>
          <p:cNvSpPr txBox="1">
            <a:spLocks noChangeArrowheads="1"/>
          </p:cNvSpPr>
          <p:nvPr/>
        </p:nvSpPr>
        <p:spPr bwMode="auto">
          <a:xfrm>
            <a:off x="873125" y="1506538"/>
            <a:ext cx="7867859" cy="1333570"/>
          </a:xfrm>
          <a:prstGeom prst="rect">
            <a:avLst/>
          </a:prstGeom>
          <a:noFill/>
          <a:ln w="12700" cap="sq">
            <a:noFill/>
            <a:miter lim="800000"/>
            <a:headEnd/>
            <a:tailEnd/>
          </a:ln>
        </p:spPr>
        <p:txBody>
          <a:bodyPr wrap="none">
            <a:spAutoFit/>
          </a:bodyPr>
          <a:lstStyle/>
          <a:p>
            <a:pPr eaLnBrk="1" hangingPunct="1">
              <a:lnSpc>
                <a:spcPct val="115000"/>
              </a:lnSpc>
              <a:defRPr/>
            </a:pPr>
            <a:r>
              <a:rPr lang="zh-CN" altLang="en-US" sz="2400" b="1" dirty="0">
                <a:latin typeface="微软雅黑" panose="020B0503020204020204" pitchFamily="34" charset="-122"/>
                <a:ea typeface="微软雅黑" panose="020B0503020204020204" pitchFamily="34" charset="-122"/>
              </a:rPr>
              <a:t>安静时：血流量</a:t>
            </a:r>
            <a:r>
              <a:rPr lang="en-US" altLang="zh-CN" sz="2400" b="1" dirty="0">
                <a:latin typeface="微软雅黑" panose="020B0503020204020204" pitchFamily="34" charset="-122"/>
                <a:ea typeface="微软雅黑" panose="020B0503020204020204" pitchFamily="34" charset="-122"/>
              </a:rPr>
              <a:t>225ml/min</a:t>
            </a:r>
            <a:r>
              <a:rPr lang="zh-CN" altLang="en-US" sz="2400" b="1" dirty="0">
                <a:latin typeface="微软雅黑" panose="020B0503020204020204" pitchFamily="34" charset="-122"/>
                <a:ea typeface="微软雅黑" panose="020B0503020204020204" pitchFamily="34" charset="-122"/>
              </a:rPr>
              <a:t>，即</a:t>
            </a:r>
            <a:r>
              <a:rPr lang="en-US" altLang="zh-CN" sz="2400" b="1" dirty="0">
                <a:latin typeface="微软雅黑" panose="020B0503020204020204" pitchFamily="34" charset="-122"/>
                <a:ea typeface="微软雅黑" panose="020B0503020204020204" pitchFamily="34" charset="-122"/>
              </a:rPr>
              <a:t>60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80ml/</a:t>
            </a:r>
            <a:r>
              <a:rPr lang="zh-CN" altLang="en-US" sz="2400" b="1" dirty="0">
                <a:latin typeface="微软雅黑" panose="020B0503020204020204" pitchFamily="34" charset="-122"/>
                <a:ea typeface="微软雅黑" panose="020B0503020204020204" pitchFamily="34" charset="-122"/>
              </a:rPr>
              <a:t>百克</a:t>
            </a:r>
            <a:r>
              <a:rPr lang="en-US" altLang="zh-CN" sz="2400" b="1" dirty="0">
                <a:latin typeface="微软雅黑" panose="020B0503020204020204" pitchFamily="34" charset="-122"/>
                <a:ea typeface="微软雅黑" panose="020B0503020204020204" pitchFamily="34" charset="-122"/>
              </a:rPr>
              <a:t>·min</a:t>
            </a:r>
          </a:p>
          <a:p>
            <a:pPr eaLnBrk="1" hangingPunct="1">
              <a:lnSpc>
                <a:spcPct val="115000"/>
              </a:lnSpc>
              <a:defRPr/>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重量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占体重</a:t>
            </a:r>
            <a:r>
              <a:rPr lang="en-US" altLang="zh-CN" sz="2400" b="1" dirty="0">
                <a:latin typeface="微软雅黑" panose="020B0503020204020204" pitchFamily="34" charset="-122"/>
                <a:ea typeface="微软雅黑" panose="020B0503020204020204" pitchFamily="34" charset="-122"/>
              </a:rPr>
              <a:t>0.5%</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血流量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占心输出量</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p>
          <a:p>
            <a:pPr eaLnBrk="1" hangingPunct="1">
              <a:lnSpc>
                <a:spcPct val="115000"/>
              </a:lnSpc>
              <a:defRPr/>
            </a:pPr>
            <a:r>
              <a:rPr lang="zh-CN" altLang="en-US" sz="2400" b="1" dirty="0">
                <a:latin typeface="微软雅黑" panose="020B0503020204020204" pitchFamily="34" charset="-122"/>
                <a:ea typeface="微软雅黑" panose="020B0503020204020204" pitchFamily="34" charset="-122"/>
              </a:rPr>
              <a:t>活动增强时：血流量↑</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 </a:t>
            </a:r>
            <a:r>
              <a:rPr lang="zh-CN" altLang="en-US" sz="2400" b="1" dirty="0">
                <a:latin typeface="微软雅黑" panose="020B0503020204020204" pitchFamily="34" charset="-122"/>
                <a:ea typeface="微软雅黑" panose="020B0503020204020204" pitchFamily="34" charset="-122"/>
              </a:rPr>
              <a:t>倍</a:t>
            </a:r>
            <a:r>
              <a:rPr lang="en-US" altLang="zh-CN" sz="2400" b="1" dirty="0">
                <a:latin typeface="微软雅黑" panose="020B0503020204020204" pitchFamily="34" charset="-122"/>
                <a:ea typeface="微软雅黑" panose="020B0503020204020204" pitchFamily="34" charset="-122"/>
              </a:rPr>
              <a:t>(300</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400ml/</a:t>
            </a:r>
            <a:r>
              <a:rPr lang="zh-CN" altLang="en-US" sz="2400" b="1" dirty="0">
                <a:latin typeface="微软雅黑" panose="020B0503020204020204" pitchFamily="34" charset="-122"/>
                <a:ea typeface="微软雅黑" panose="020B0503020204020204" pitchFamily="34" charset="-122"/>
              </a:rPr>
              <a:t>百克</a:t>
            </a:r>
            <a:r>
              <a:rPr lang="en-US" altLang="zh-CN" sz="2400" b="1" dirty="0">
                <a:latin typeface="微软雅黑" panose="020B0503020204020204" pitchFamily="34" charset="-122"/>
                <a:ea typeface="微软雅黑" panose="020B0503020204020204" pitchFamily="34" charset="-122"/>
              </a:rPr>
              <a:t>·min)</a:t>
            </a:r>
          </a:p>
        </p:txBody>
      </p:sp>
      <p:sp>
        <p:nvSpPr>
          <p:cNvPr id="53253" name="Text Box 5">
            <a:extLst>
              <a:ext uri="{FF2B5EF4-FFF2-40B4-BE49-F238E27FC236}">
                <a16:creationId xmlns:a16="http://schemas.microsoft.com/office/drawing/2014/main" id="{593E99D3-857A-4B09-8144-90DF2431875A}"/>
              </a:ext>
            </a:extLst>
          </p:cNvPr>
          <p:cNvSpPr txBox="1">
            <a:spLocks noChangeArrowheads="1"/>
          </p:cNvSpPr>
          <p:nvPr/>
        </p:nvSpPr>
        <p:spPr bwMode="auto">
          <a:xfrm>
            <a:off x="760413" y="2946400"/>
            <a:ext cx="3996607" cy="523220"/>
          </a:xfrm>
          <a:prstGeom prst="rect">
            <a:avLst/>
          </a:prstGeom>
          <a:noFill/>
          <a:ln w="12700" cap="sq">
            <a:noFill/>
            <a:miter lim="800000"/>
            <a:headEnd/>
            <a:tailEnd/>
          </a:ln>
        </p:spPr>
        <p:txBody>
          <a:bodyPr wrap="none">
            <a:spAutoFit/>
          </a:bodyPr>
          <a:lstStyle/>
          <a:p>
            <a:pPr eaLnBrk="1" hangingPunct="1">
              <a:defRPr/>
            </a:pPr>
            <a:r>
              <a:rPr lang="en-US" altLang="zh-CN" sz="2800" b="1" dirty="0">
                <a:solidFill>
                  <a:srgbClr val="CC3300"/>
                </a:solidFill>
                <a:latin typeface="微软雅黑" panose="020B0503020204020204" pitchFamily="34" charset="-122"/>
                <a:ea typeface="微软雅黑" panose="020B0503020204020204" pitchFamily="34" charset="-122"/>
              </a:rPr>
              <a:t>2</a:t>
            </a:r>
            <a:r>
              <a:rPr lang="zh-CN" altLang="en-US" sz="2800" b="1" dirty="0">
                <a:solidFill>
                  <a:srgbClr val="CC3300"/>
                </a:solidFill>
                <a:latin typeface="微软雅黑" panose="020B0503020204020204" pitchFamily="34" charset="-122"/>
                <a:ea typeface="微软雅黑" panose="020B0503020204020204" pitchFamily="34" charset="-122"/>
              </a:rPr>
              <a:t>、摄氧率高，耗氧量大</a:t>
            </a:r>
          </a:p>
        </p:txBody>
      </p:sp>
      <p:grpSp>
        <p:nvGrpSpPr>
          <p:cNvPr id="58374" name="Group 6">
            <a:extLst>
              <a:ext uri="{FF2B5EF4-FFF2-40B4-BE49-F238E27FC236}">
                <a16:creationId xmlns:a16="http://schemas.microsoft.com/office/drawing/2014/main" id="{CCE15B14-F78E-449B-B585-B5C22CCDD793}"/>
              </a:ext>
            </a:extLst>
          </p:cNvPr>
          <p:cNvGrpSpPr>
            <a:grpSpLocks/>
          </p:cNvGrpSpPr>
          <p:nvPr/>
        </p:nvGrpSpPr>
        <p:grpSpPr bwMode="auto">
          <a:xfrm>
            <a:off x="468313" y="3644900"/>
            <a:ext cx="8567852" cy="1905000"/>
            <a:chOff x="864" y="2160"/>
            <a:chExt cx="5238" cy="1200"/>
          </a:xfrm>
        </p:grpSpPr>
        <p:sp>
          <p:nvSpPr>
            <p:cNvPr id="53256" name="Text Box 7">
              <a:extLst>
                <a:ext uri="{FF2B5EF4-FFF2-40B4-BE49-F238E27FC236}">
                  <a16:creationId xmlns:a16="http://schemas.microsoft.com/office/drawing/2014/main" id="{7B74D5B3-1C79-4256-8B1D-2CB821639B81}"/>
                </a:ext>
              </a:extLst>
            </p:cNvPr>
            <p:cNvSpPr txBox="1">
              <a:spLocks noChangeArrowheads="1"/>
            </p:cNvSpPr>
            <p:nvPr/>
          </p:nvSpPr>
          <p:spPr bwMode="auto">
            <a:xfrm>
              <a:off x="960" y="2723"/>
              <a:ext cx="5142" cy="291"/>
            </a:xfrm>
            <a:prstGeom prst="rect">
              <a:avLst/>
            </a:prstGeom>
            <a:noFill/>
            <a:ln w="12700" cap="sq">
              <a:noFill/>
              <a:miter lim="800000"/>
              <a:headEnd/>
              <a:tailEnd/>
            </a:ln>
          </p:spPr>
          <p:txBody>
            <a:bodyPr wrap="square">
              <a:spAutoFit/>
            </a:bodyPr>
            <a:lstStyle/>
            <a:p>
              <a:pPr eaLnBrk="1" hangingPunct="1">
                <a:defRPr/>
              </a:pPr>
              <a:r>
                <a:rPr lang="zh-CN" altLang="en-US" sz="2400" b="1" dirty="0">
                  <a:solidFill>
                    <a:srgbClr val="CC3300"/>
                  </a:solidFill>
                  <a:latin typeface="微软雅黑" panose="020B0503020204020204" pitchFamily="34" charset="-122"/>
                  <a:ea typeface="微软雅黑" panose="020B0503020204020204" pitchFamily="34" charset="-122"/>
                </a:rPr>
                <a:t>冠状血管</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rgbClr val="CC3300"/>
                  </a:solidFill>
                  <a:latin typeface="微软雅黑" panose="020B0503020204020204" pitchFamily="34" charset="-122"/>
                  <a:ea typeface="微软雅黑" panose="020B0503020204020204" pitchFamily="34" charset="-122"/>
                </a:rPr>
                <a:t>20                   6                     14</a:t>
              </a:r>
            </a:p>
          </p:txBody>
        </p:sp>
        <p:sp>
          <p:nvSpPr>
            <p:cNvPr id="53257" name="Text Box 8">
              <a:extLst>
                <a:ext uri="{FF2B5EF4-FFF2-40B4-BE49-F238E27FC236}">
                  <a16:creationId xmlns:a16="http://schemas.microsoft.com/office/drawing/2014/main" id="{3BEA7A38-FCC5-4CAD-AE0D-BDA86E3B2610}"/>
                </a:ext>
              </a:extLst>
            </p:cNvPr>
            <p:cNvSpPr txBox="1">
              <a:spLocks noChangeArrowheads="1"/>
            </p:cNvSpPr>
            <p:nvPr/>
          </p:nvSpPr>
          <p:spPr bwMode="auto">
            <a:xfrm>
              <a:off x="981" y="2989"/>
              <a:ext cx="4635" cy="291"/>
            </a:xfrm>
            <a:prstGeom prst="rect">
              <a:avLst/>
            </a:prstGeom>
            <a:noFill/>
            <a:ln w="12700" cap="sq">
              <a:noFill/>
              <a:miter lim="800000"/>
              <a:headEnd/>
              <a:tailEnd/>
            </a:ln>
          </p:spPr>
          <p:txBody>
            <a:bodyPr wrap="square">
              <a:spAutoFit/>
            </a:bodyPr>
            <a:lstStyle/>
            <a:p>
              <a:pPr eaLnBrk="1" hangingPunct="1">
                <a:defRPr/>
              </a:pP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rgbClr val="CC3300"/>
                  </a:solidFill>
                  <a:latin typeface="微软雅黑" panose="020B0503020204020204" pitchFamily="34" charset="-122"/>
                  <a:ea typeface="微软雅黑" panose="020B0503020204020204" pitchFamily="34" charset="-122"/>
                </a:rPr>
                <a:t>一般组织</a:t>
              </a: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rgbClr val="CC3300"/>
                  </a:solidFill>
                  <a:latin typeface="微软雅黑" panose="020B0503020204020204" pitchFamily="34" charset="-122"/>
                  <a:ea typeface="微软雅黑" panose="020B0503020204020204" pitchFamily="34" charset="-122"/>
                </a:rPr>
                <a:t>20                  15                     5</a:t>
              </a:r>
            </a:p>
          </p:txBody>
        </p:sp>
        <p:sp>
          <p:nvSpPr>
            <p:cNvPr id="53258" name="Text Box 9">
              <a:extLst>
                <a:ext uri="{FF2B5EF4-FFF2-40B4-BE49-F238E27FC236}">
                  <a16:creationId xmlns:a16="http://schemas.microsoft.com/office/drawing/2014/main" id="{A1007714-6A97-46C1-A7DF-C45E21EFAB15}"/>
                </a:ext>
              </a:extLst>
            </p:cNvPr>
            <p:cNvSpPr txBox="1">
              <a:spLocks noChangeArrowheads="1"/>
            </p:cNvSpPr>
            <p:nvPr/>
          </p:nvSpPr>
          <p:spPr bwMode="auto">
            <a:xfrm>
              <a:off x="1788" y="2160"/>
              <a:ext cx="4134" cy="523"/>
            </a:xfrm>
            <a:prstGeom prst="rect">
              <a:avLst/>
            </a:prstGeom>
            <a:noFill/>
            <a:ln w="12700" cap="sq">
              <a:noFill/>
              <a:miter lim="800000"/>
              <a:headEnd/>
              <a:tailEnd/>
            </a:ln>
          </p:spPr>
          <p:txBody>
            <a:bodyPr wrap="square">
              <a:spAutoFit/>
            </a:bodyPr>
            <a:lstStyle/>
            <a:p>
              <a:pPr eaLnBrk="1" hangingPunct="1">
                <a:defRPr/>
              </a:pPr>
              <a:r>
                <a:rPr lang="en-US" altLang="zh-CN" sz="2400"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氧含量</a:t>
              </a:r>
              <a:r>
                <a:rPr lang="en-US" altLang="zh-CN" b="1" dirty="0">
                  <a:latin typeface="微软雅黑" panose="020B0503020204020204" pitchFamily="34" charset="-122"/>
                  <a:ea typeface="微软雅黑" panose="020B0503020204020204" pitchFamily="34" charset="-122"/>
                </a:rPr>
                <a:t>(ml</a:t>
              </a:r>
              <a:r>
                <a:rPr lang="zh-CN" altLang="en-US" b="1" dirty="0">
                  <a:latin typeface="微软雅黑" panose="020B0503020204020204" pitchFamily="34" charset="-122"/>
                  <a:ea typeface="微软雅黑" panose="020B0503020204020204" pitchFamily="34" charset="-122"/>
                </a:rPr>
                <a:t>氧</a:t>
              </a:r>
              <a:r>
                <a:rPr lang="en-US" altLang="zh-CN" b="1" dirty="0">
                  <a:latin typeface="微软雅黑" panose="020B0503020204020204" pitchFamily="34" charset="-122"/>
                  <a:ea typeface="微软雅黑" panose="020B0503020204020204" pitchFamily="34" charset="-122"/>
                </a:rPr>
                <a:t>/100ml</a:t>
              </a:r>
              <a:r>
                <a:rPr lang="zh-CN" altLang="en-US" b="1" dirty="0">
                  <a:latin typeface="微软雅黑" panose="020B0503020204020204" pitchFamily="34" charset="-122"/>
                  <a:ea typeface="微软雅黑" panose="020B0503020204020204" pitchFamily="34" charset="-122"/>
                </a:rPr>
                <a:t>血液</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氧提取率</a:t>
              </a:r>
            </a:p>
            <a:p>
              <a:pPr eaLnBrk="1" hangingPunct="1">
                <a:defRPr/>
              </a:pP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端                  </a:t>
              </a:r>
              <a:r>
                <a:rPr lang="en-US" altLang="zh-CN" sz="2400" b="1" dirty="0">
                  <a:latin typeface="微软雅黑" panose="020B0503020204020204" pitchFamily="34" charset="-122"/>
                  <a:ea typeface="微软雅黑" panose="020B0503020204020204" pitchFamily="34" charset="-122"/>
                </a:rPr>
                <a:t>V</a:t>
              </a:r>
              <a:r>
                <a:rPr lang="zh-CN" altLang="en-US" sz="2400" b="1" dirty="0">
                  <a:latin typeface="微软雅黑" panose="020B0503020204020204" pitchFamily="34" charset="-122"/>
                  <a:ea typeface="微软雅黑" panose="020B0503020204020204" pitchFamily="34" charset="-122"/>
                </a:rPr>
                <a:t>端</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(ml</a:t>
              </a:r>
              <a:r>
                <a:rPr lang="zh-CN" altLang="en-US" b="1" dirty="0">
                  <a:latin typeface="微软雅黑" panose="020B0503020204020204" pitchFamily="34" charset="-122"/>
                  <a:ea typeface="微软雅黑" panose="020B0503020204020204" pitchFamily="34" charset="-122"/>
                </a:rPr>
                <a:t>氧</a:t>
              </a:r>
              <a:r>
                <a:rPr lang="en-US" altLang="zh-CN" b="1" dirty="0">
                  <a:latin typeface="微软雅黑" panose="020B0503020204020204" pitchFamily="34" charset="-122"/>
                  <a:ea typeface="微软雅黑" panose="020B0503020204020204" pitchFamily="34" charset="-122"/>
                </a:rPr>
                <a:t>/100ml</a:t>
              </a:r>
              <a:r>
                <a:rPr lang="zh-CN" altLang="en-US" b="1" dirty="0">
                  <a:latin typeface="微软雅黑" panose="020B0503020204020204" pitchFamily="34" charset="-122"/>
                  <a:ea typeface="微软雅黑" panose="020B0503020204020204" pitchFamily="34" charset="-122"/>
                </a:rPr>
                <a:t>血液</a:t>
              </a:r>
              <a:r>
                <a:rPr lang="en-US" altLang="zh-CN" b="1" dirty="0">
                  <a:latin typeface="微软雅黑" panose="020B0503020204020204" pitchFamily="34" charset="-122"/>
                  <a:ea typeface="微软雅黑" panose="020B0503020204020204" pitchFamily="34" charset="-122"/>
                </a:rPr>
                <a:t>)</a:t>
              </a:r>
            </a:p>
          </p:txBody>
        </p:sp>
        <p:sp>
          <p:nvSpPr>
            <p:cNvPr id="53259" name="Line 10">
              <a:extLst>
                <a:ext uri="{FF2B5EF4-FFF2-40B4-BE49-F238E27FC236}">
                  <a16:creationId xmlns:a16="http://schemas.microsoft.com/office/drawing/2014/main" id="{7F4CD8B6-C702-44E3-9AC3-872679977E42}"/>
                </a:ext>
              </a:extLst>
            </p:cNvPr>
            <p:cNvSpPr>
              <a:spLocks noChangeShapeType="1"/>
            </p:cNvSpPr>
            <p:nvPr/>
          </p:nvSpPr>
          <p:spPr bwMode="auto">
            <a:xfrm>
              <a:off x="912" y="2688"/>
              <a:ext cx="4704" cy="0"/>
            </a:xfrm>
            <a:prstGeom prst="line">
              <a:avLst/>
            </a:prstGeom>
            <a:noFill/>
            <a:ln w="12700" cap="sq">
              <a:solidFill>
                <a:srgbClr val="000066"/>
              </a:solidFill>
              <a:round/>
              <a:headEnd/>
              <a:tailEnd/>
            </a:ln>
          </p:spPr>
          <p:txBody>
            <a:bodyP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0" name="Line 11">
              <a:extLst>
                <a:ext uri="{FF2B5EF4-FFF2-40B4-BE49-F238E27FC236}">
                  <a16:creationId xmlns:a16="http://schemas.microsoft.com/office/drawing/2014/main" id="{AB2AB058-0F0B-4F10-AEEC-1F61910EDB0F}"/>
                </a:ext>
              </a:extLst>
            </p:cNvPr>
            <p:cNvSpPr>
              <a:spLocks noChangeShapeType="1"/>
            </p:cNvSpPr>
            <p:nvPr/>
          </p:nvSpPr>
          <p:spPr bwMode="auto">
            <a:xfrm>
              <a:off x="912" y="3024"/>
              <a:ext cx="4752" cy="0"/>
            </a:xfrm>
            <a:prstGeom prst="line">
              <a:avLst/>
            </a:prstGeom>
            <a:noFill/>
            <a:ln w="12700" cap="sq">
              <a:solidFill>
                <a:srgbClr val="000066"/>
              </a:solidFill>
              <a:round/>
              <a:headEnd/>
              <a:tailEnd/>
            </a:ln>
          </p:spPr>
          <p:txBody>
            <a:bodyP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1" name="Line 12">
              <a:extLst>
                <a:ext uri="{FF2B5EF4-FFF2-40B4-BE49-F238E27FC236}">
                  <a16:creationId xmlns:a16="http://schemas.microsoft.com/office/drawing/2014/main" id="{88F42992-8FDC-4CFD-A95F-200AC4F2601F}"/>
                </a:ext>
              </a:extLst>
            </p:cNvPr>
            <p:cNvSpPr>
              <a:spLocks noChangeShapeType="1"/>
            </p:cNvSpPr>
            <p:nvPr/>
          </p:nvSpPr>
          <p:spPr bwMode="auto">
            <a:xfrm>
              <a:off x="912" y="3360"/>
              <a:ext cx="4752" cy="0"/>
            </a:xfrm>
            <a:prstGeom prst="line">
              <a:avLst/>
            </a:prstGeom>
            <a:noFill/>
            <a:ln w="12700" cap="sq">
              <a:solidFill>
                <a:srgbClr val="000066"/>
              </a:solidFill>
              <a:round/>
              <a:headEnd/>
              <a:tailEnd/>
            </a:ln>
          </p:spPr>
          <p:txBody>
            <a:bodyPr wrap="none">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2" name="Line 13">
              <a:extLst>
                <a:ext uri="{FF2B5EF4-FFF2-40B4-BE49-F238E27FC236}">
                  <a16:creationId xmlns:a16="http://schemas.microsoft.com/office/drawing/2014/main" id="{51A9062D-C05C-4DE5-A8F3-5069105FFE26}"/>
                </a:ext>
              </a:extLst>
            </p:cNvPr>
            <p:cNvSpPr>
              <a:spLocks noChangeShapeType="1"/>
            </p:cNvSpPr>
            <p:nvPr/>
          </p:nvSpPr>
          <p:spPr bwMode="auto">
            <a:xfrm>
              <a:off x="864" y="2160"/>
              <a:ext cx="4704" cy="0"/>
            </a:xfrm>
            <a:prstGeom prst="line">
              <a:avLst/>
            </a:prstGeom>
            <a:noFill/>
            <a:ln w="12700" cap="sq">
              <a:solidFill>
                <a:srgbClr val="000066"/>
              </a:solidFill>
              <a:round/>
              <a:headEnd/>
              <a:tailEnd/>
            </a:ln>
          </p:spPr>
          <p:txBody>
            <a:bodyPr wrap="none">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3" name="Line 14">
              <a:extLst>
                <a:ext uri="{FF2B5EF4-FFF2-40B4-BE49-F238E27FC236}">
                  <a16:creationId xmlns:a16="http://schemas.microsoft.com/office/drawing/2014/main" id="{B71A6157-9433-4631-A308-10817F057AC6}"/>
                </a:ext>
              </a:extLst>
            </p:cNvPr>
            <p:cNvSpPr>
              <a:spLocks noChangeShapeType="1"/>
            </p:cNvSpPr>
            <p:nvPr/>
          </p:nvSpPr>
          <p:spPr bwMode="auto">
            <a:xfrm>
              <a:off x="1920" y="2160"/>
              <a:ext cx="0" cy="1200"/>
            </a:xfrm>
            <a:prstGeom prst="line">
              <a:avLst/>
            </a:prstGeom>
            <a:noFill/>
            <a:ln w="12700" cap="sq">
              <a:solidFill>
                <a:srgbClr val="000066"/>
              </a:solidFill>
              <a:round/>
              <a:headEnd/>
              <a:tailEnd/>
            </a:ln>
          </p:spPr>
          <p:txBody>
            <a:bodyPr wrap="none">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4" name="Line 15">
              <a:extLst>
                <a:ext uri="{FF2B5EF4-FFF2-40B4-BE49-F238E27FC236}">
                  <a16:creationId xmlns:a16="http://schemas.microsoft.com/office/drawing/2014/main" id="{402012BB-CD18-44F1-904D-B0DB901018F1}"/>
                </a:ext>
              </a:extLst>
            </p:cNvPr>
            <p:cNvSpPr>
              <a:spLocks noChangeShapeType="1"/>
            </p:cNvSpPr>
            <p:nvPr/>
          </p:nvSpPr>
          <p:spPr bwMode="auto">
            <a:xfrm>
              <a:off x="3120" y="2400"/>
              <a:ext cx="0" cy="960"/>
            </a:xfrm>
            <a:prstGeom prst="line">
              <a:avLst/>
            </a:prstGeom>
            <a:noFill/>
            <a:ln w="12700" cap="sq">
              <a:solidFill>
                <a:srgbClr val="000066"/>
              </a:solidFill>
              <a:round/>
              <a:headEnd/>
              <a:tailEnd/>
            </a:ln>
          </p:spPr>
          <p:txBody>
            <a:bodyP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5" name="Line 16">
              <a:extLst>
                <a:ext uri="{FF2B5EF4-FFF2-40B4-BE49-F238E27FC236}">
                  <a16:creationId xmlns:a16="http://schemas.microsoft.com/office/drawing/2014/main" id="{0492499E-D065-4C63-8675-3F6546BB53EE}"/>
                </a:ext>
              </a:extLst>
            </p:cNvPr>
            <p:cNvSpPr>
              <a:spLocks noChangeShapeType="1"/>
            </p:cNvSpPr>
            <p:nvPr/>
          </p:nvSpPr>
          <p:spPr bwMode="auto">
            <a:xfrm>
              <a:off x="4224" y="2160"/>
              <a:ext cx="0" cy="1200"/>
            </a:xfrm>
            <a:prstGeom prst="line">
              <a:avLst/>
            </a:prstGeom>
            <a:noFill/>
            <a:ln w="12700" cap="sq">
              <a:solidFill>
                <a:srgbClr val="000066"/>
              </a:solidFill>
              <a:round/>
              <a:headEnd/>
              <a:tailEnd/>
            </a:ln>
          </p:spPr>
          <p:txBody>
            <a:bodyPr wrap="none">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sp>
          <p:nvSpPr>
            <p:cNvPr id="53266" name="Line 17">
              <a:extLst>
                <a:ext uri="{FF2B5EF4-FFF2-40B4-BE49-F238E27FC236}">
                  <a16:creationId xmlns:a16="http://schemas.microsoft.com/office/drawing/2014/main" id="{C028669E-9AA0-4162-9051-159FAD2AFF6D}"/>
                </a:ext>
              </a:extLst>
            </p:cNvPr>
            <p:cNvSpPr>
              <a:spLocks noChangeShapeType="1"/>
            </p:cNvSpPr>
            <p:nvPr/>
          </p:nvSpPr>
          <p:spPr bwMode="auto">
            <a:xfrm>
              <a:off x="1920" y="2400"/>
              <a:ext cx="2304" cy="0"/>
            </a:xfrm>
            <a:prstGeom prst="line">
              <a:avLst/>
            </a:prstGeom>
            <a:noFill/>
            <a:ln w="12700" cap="sq">
              <a:solidFill>
                <a:srgbClr val="000066"/>
              </a:solidFill>
              <a:round/>
              <a:headEnd/>
              <a:tailEnd/>
            </a:ln>
          </p:spPr>
          <p:txBody>
            <a:bodyPr>
              <a:spAutoFit/>
            </a:bodyPr>
            <a:lstStyle/>
            <a:p>
              <a:pPr eaLnBrk="1" hangingPunct="1">
                <a:defRPr/>
              </a:pPr>
              <a:endParaRPr lang="zh-CN" altLang="en-US">
                <a:latin typeface="微软雅黑" panose="020B0503020204020204" pitchFamily="34" charset="-122"/>
                <a:ea typeface="微软雅黑" panose="020B0503020204020204" pitchFamily="34" charset="-122"/>
              </a:endParaRPr>
            </a:p>
          </p:txBody>
        </p:sp>
      </p:grpSp>
      <p:sp>
        <p:nvSpPr>
          <p:cNvPr id="53255" name="Text Box 18">
            <a:extLst>
              <a:ext uri="{FF2B5EF4-FFF2-40B4-BE49-F238E27FC236}">
                <a16:creationId xmlns:a16="http://schemas.microsoft.com/office/drawing/2014/main" id="{CAFD8B14-BD51-4C8E-A174-F2692C5129C3}"/>
              </a:ext>
            </a:extLst>
          </p:cNvPr>
          <p:cNvSpPr txBox="1">
            <a:spLocks noChangeArrowheads="1"/>
          </p:cNvSpPr>
          <p:nvPr/>
        </p:nvSpPr>
        <p:spPr bwMode="auto">
          <a:xfrm>
            <a:off x="388954" y="5733296"/>
            <a:ext cx="8223218" cy="830263"/>
          </a:xfrm>
          <a:prstGeom prst="rect">
            <a:avLst/>
          </a:prstGeom>
          <a:noFill/>
          <a:ln w="12700" cap="sq">
            <a:noFill/>
            <a:miter lim="800000"/>
            <a:headEnd/>
            <a:tailEnd/>
          </a:ln>
        </p:spPr>
        <p:txBody>
          <a:bodyPr wrap="square">
            <a:spAutoFit/>
          </a:bodyPr>
          <a:lstStyle/>
          <a:p>
            <a:pPr eaLnBrk="1" hangingPunct="1">
              <a:defRPr/>
            </a:pPr>
            <a:r>
              <a:rPr lang="zh-CN" altLang="en-US" sz="2400" b="1" dirty="0">
                <a:solidFill>
                  <a:srgbClr val="0033CC"/>
                </a:solidFill>
                <a:latin typeface="微软雅黑" panose="020B0503020204020204" pitchFamily="34" charset="-122"/>
                <a:ea typeface="微软雅黑" panose="020B0503020204020204" pitchFamily="34" charset="-122"/>
              </a:rPr>
              <a:t>心肌耗氧↑时，需要增加血流量（心肌代谢水平与血流量呈正变关系）</a:t>
            </a:r>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3" descr="25-一个心动周期中左右冠状动脉血流变化情况">
            <a:extLst>
              <a:ext uri="{FF2B5EF4-FFF2-40B4-BE49-F238E27FC236}">
                <a16:creationId xmlns:a16="http://schemas.microsoft.com/office/drawing/2014/main" id="{04F01287-36D9-462F-80E2-DC9615675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578" t="2637" r="15352"/>
          <a:stretch>
            <a:fillRect/>
          </a:stretch>
        </p:blipFill>
        <p:spPr bwMode="auto">
          <a:xfrm>
            <a:off x="5364163" y="460375"/>
            <a:ext cx="3384550" cy="620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6">
            <a:extLst>
              <a:ext uri="{FF2B5EF4-FFF2-40B4-BE49-F238E27FC236}">
                <a16:creationId xmlns:a16="http://schemas.microsoft.com/office/drawing/2014/main" id="{D7F3C679-BB54-4474-B4BB-C14FB453646C}"/>
              </a:ext>
            </a:extLst>
          </p:cNvPr>
          <p:cNvSpPr txBox="1">
            <a:spLocks noChangeArrowheads="1"/>
          </p:cNvSpPr>
          <p:nvPr/>
        </p:nvSpPr>
        <p:spPr bwMode="auto">
          <a:xfrm>
            <a:off x="539750" y="455613"/>
            <a:ext cx="4649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3</a:t>
            </a:r>
            <a:r>
              <a:rPr lang="zh-CN" altLang="en-US" sz="2800" b="1">
                <a:solidFill>
                  <a:srgbClr val="CC3300"/>
                </a:solidFill>
                <a:latin typeface="楷体_GB2312" pitchFamily="49" charset="-122"/>
              </a:rPr>
              <a:t>、血流量受心肌收缩的影响</a:t>
            </a:r>
          </a:p>
        </p:txBody>
      </p:sp>
      <p:sp>
        <p:nvSpPr>
          <p:cNvPr id="59396" name="Text Box 7">
            <a:extLst>
              <a:ext uri="{FF2B5EF4-FFF2-40B4-BE49-F238E27FC236}">
                <a16:creationId xmlns:a16="http://schemas.microsoft.com/office/drawing/2014/main" id="{86C0051C-9FDD-45CA-8159-8AB0F7EC2476}"/>
              </a:ext>
            </a:extLst>
          </p:cNvPr>
          <p:cNvSpPr txBox="1">
            <a:spLocks noChangeArrowheads="1"/>
          </p:cNvSpPr>
          <p:nvPr/>
        </p:nvSpPr>
        <p:spPr bwMode="auto">
          <a:xfrm>
            <a:off x="901700" y="1236663"/>
            <a:ext cx="41671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3300"/>
                </a:solidFill>
                <a:latin typeface="楷体_GB2312" pitchFamily="49" charset="-122"/>
              </a:rPr>
              <a:t>等容收缩期：</a:t>
            </a:r>
            <a:endParaRPr lang="zh-CN" altLang="en-US" sz="2400" b="1">
              <a:latin typeface="楷体_GB2312" pitchFamily="49" charset="-122"/>
            </a:endParaRPr>
          </a:p>
          <a:p>
            <a:pPr eaLnBrk="1" hangingPunct="1"/>
            <a:r>
              <a:rPr lang="zh-CN" altLang="en-US" sz="2400" b="1">
                <a:latin typeface="楷体_GB2312" pitchFamily="49" charset="-122"/>
              </a:rPr>
              <a:t>心肌强烈收缩→冠脉血流量↓</a:t>
            </a:r>
          </a:p>
          <a:p>
            <a:pPr eaLnBrk="1" hangingPunct="1"/>
            <a:r>
              <a:rPr lang="zh-CN" altLang="en-US" sz="2400" b="1">
                <a:latin typeface="楷体_GB2312" pitchFamily="49" charset="-122"/>
              </a:rPr>
              <a:t>为</a:t>
            </a:r>
            <a:r>
              <a:rPr lang="en-US" altLang="zh-CN" sz="2400" b="1">
                <a:latin typeface="楷体_GB2312" pitchFamily="49" charset="-122"/>
              </a:rPr>
              <a:t>0</a:t>
            </a:r>
            <a:r>
              <a:rPr lang="zh-CN" altLang="en-US" sz="2400" b="1">
                <a:latin typeface="楷体_GB2312" pitchFamily="49" charset="-122"/>
              </a:rPr>
              <a:t>甚至为负值（倒流）</a:t>
            </a:r>
          </a:p>
        </p:txBody>
      </p:sp>
      <p:sp>
        <p:nvSpPr>
          <p:cNvPr id="59397" name="Text Box 8">
            <a:extLst>
              <a:ext uri="{FF2B5EF4-FFF2-40B4-BE49-F238E27FC236}">
                <a16:creationId xmlns:a16="http://schemas.microsoft.com/office/drawing/2014/main" id="{6C72EBFD-34EE-4A21-8500-8DDAE9A44753}"/>
              </a:ext>
            </a:extLst>
          </p:cNvPr>
          <p:cNvSpPr txBox="1">
            <a:spLocks noChangeArrowheads="1"/>
          </p:cNvSpPr>
          <p:nvPr/>
        </p:nvSpPr>
        <p:spPr bwMode="auto">
          <a:xfrm>
            <a:off x="977900" y="2565400"/>
            <a:ext cx="3536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3300"/>
                </a:solidFill>
                <a:latin typeface="楷体_GB2312" pitchFamily="49" charset="-122"/>
              </a:rPr>
              <a:t>快速射血期：</a:t>
            </a:r>
          </a:p>
          <a:p>
            <a:pPr eaLnBrk="1" hangingPunct="1"/>
            <a:r>
              <a:rPr lang="zh-CN" altLang="en-US" sz="2400" b="1">
                <a:latin typeface="楷体_GB2312" pitchFamily="49" charset="-122"/>
              </a:rPr>
              <a:t>主</a:t>
            </a:r>
            <a:r>
              <a:rPr lang="en-US" altLang="zh-CN" sz="2400" b="1">
                <a:latin typeface="楷体_GB2312" pitchFamily="49" charset="-122"/>
              </a:rPr>
              <a:t>A </a:t>
            </a:r>
            <a:r>
              <a:rPr lang="zh-CN" altLang="en-US" sz="2400" b="1">
                <a:latin typeface="楷体_GB2312" pitchFamily="49" charset="-122"/>
              </a:rPr>
              <a:t>压↑→冠脉血流量↑</a:t>
            </a:r>
          </a:p>
        </p:txBody>
      </p:sp>
      <p:sp>
        <p:nvSpPr>
          <p:cNvPr id="59398" name="Text Box 9">
            <a:extLst>
              <a:ext uri="{FF2B5EF4-FFF2-40B4-BE49-F238E27FC236}">
                <a16:creationId xmlns:a16="http://schemas.microsoft.com/office/drawing/2014/main" id="{4BC1A1F0-2929-43B5-A146-86EA71415195}"/>
              </a:ext>
            </a:extLst>
          </p:cNvPr>
          <p:cNvSpPr txBox="1">
            <a:spLocks noChangeArrowheads="1"/>
          </p:cNvSpPr>
          <p:nvPr/>
        </p:nvSpPr>
        <p:spPr bwMode="auto">
          <a:xfrm>
            <a:off x="993775" y="3573463"/>
            <a:ext cx="3079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3300"/>
                </a:solidFill>
                <a:latin typeface="楷体_GB2312" pitchFamily="49" charset="-122"/>
              </a:rPr>
              <a:t>减慢射血期：</a:t>
            </a:r>
          </a:p>
          <a:p>
            <a:pPr eaLnBrk="1" hangingPunct="1"/>
            <a:r>
              <a:rPr lang="zh-CN" altLang="en-US" sz="2400" b="1">
                <a:latin typeface="楷体_GB2312" pitchFamily="49" charset="-122"/>
              </a:rPr>
              <a:t>冠脉血流量随主</a:t>
            </a:r>
            <a:r>
              <a:rPr lang="en-US" altLang="zh-CN" sz="2400" b="1">
                <a:latin typeface="楷体_GB2312" pitchFamily="49" charset="-122"/>
              </a:rPr>
              <a:t>A</a:t>
            </a:r>
            <a:r>
              <a:rPr lang="zh-CN" altLang="en-US" sz="2400" b="1">
                <a:latin typeface="楷体_GB2312" pitchFamily="49" charset="-122"/>
              </a:rPr>
              <a:t>压↓</a:t>
            </a:r>
          </a:p>
        </p:txBody>
      </p:sp>
      <p:sp>
        <p:nvSpPr>
          <p:cNvPr id="59399" name="Text Box 10">
            <a:extLst>
              <a:ext uri="{FF2B5EF4-FFF2-40B4-BE49-F238E27FC236}">
                <a16:creationId xmlns:a16="http://schemas.microsoft.com/office/drawing/2014/main" id="{7BE09CA9-F4C1-4559-9B5A-41041B60FE7D}"/>
              </a:ext>
            </a:extLst>
          </p:cNvPr>
          <p:cNvSpPr txBox="1">
            <a:spLocks noChangeArrowheads="1"/>
          </p:cNvSpPr>
          <p:nvPr/>
        </p:nvSpPr>
        <p:spPr bwMode="auto">
          <a:xfrm>
            <a:off x="977900" y="4581525"/>
            <a:ext cx="3570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solidFill>
                  <a:srgbClr val="CC3300"/>
                </a:solidFill>
                <a:latin typeface="楷体_GB2312" pitchFamily="49" charset="-122"/>
              </a:rPr>
              <a:t>心舒期：</a:t>
            </a:r>
          </a:p>
          <a:p>
            <a:pPr eaLnBrk="1" hangingPunct="1"/>
            <a:r>
              <a:rPr lang="zh-CN" altLang="en-US" sz="2400" b="1" dirty="0">
                <a:solidFill>
                  <a:srgbClr val="C00000"/>
                </a:solidFill>
                <a:latin typeface="楷体_GB2312" pitchFamily="49" charset="-122"/>
              </a:rPr>
              <a:t>压迫解除，冠脉血流量↑↑</a:t>
            </a:r>
          </a:p>
        </p:txBody>
      </p:sp>
      <p:sp>
        <p:nvSpPr>
          <p:cNvPr id="59400" name="Text Box 12">
            <a:extLst>
              <a:ext uri="{FF2B5EF4-FFF2-40B4-BE49-F238E27FC236}">
                <a16:creationId xmlns:a16="http://schemas.microsoft.com/office/drawing/2014/main" id="{D83C67E5-3966-413A-A8E1-7CD911B0107E}"/>
              </a:ext>
            </a:extLst>
          </p:cNvPr>
          <p:cNvSpPr txBox="1">
            <a:spLocks noChangeArrowheads="1"/>
          </p:cNvSpPr>
          <p:nvPr/>
        </p:nvSpPr>
        <p:spPr bwMode="auto">
          <a:xfrm>
            <a:off x="611188" y="5661025"/>
            <a:ext cx="48974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动脉</a:t>
            </a:r>
            <a:r>
              <a:rPr lang="zh-CN" altLang="en-US" sz="2400" b="1">
                <a:solidFill>
                  <a:srgbClr val="FF0000"/>
                </a:solidFill>
                <a:latin typeface="楷体_GB2312" pitchFamily="49" charset="-122"/>
              </a:rPr>
              <a:t>舒张压</a:t>
            </a:r>
            <a:r>
              <a:rPr lang="zh-CN" altLang="en-US" sz="2400" b="1">
                <a:latin typeface="楷体_GB2312" pitchFamily="49" charset="-122"/>
              </a:rPr>
              <a:t>的高低和</a:t>
            </a:r>
            <a:r>
              <a:rPr lang="zh-CN" altLang="en-US" sz="2400" b="1">
                <a:solidFill>
                  <a:srgbClr val="FF0000"/>
                </a:solidFill>
                <a:latin typeface="楷体_GB2312" pitchFamily="49" charset="-122"/>
              </a:rPr>
              <a:t>心舒期</a:t>
            </a:r>
            <a:r>
              <a:rPr lang="zh-CN" altLang="en-US" sz="2400" b="1">
                <a:latin typeface="楷体_GB2312" pitchFamily="49" charset="-122"/>
              </a:rPr>
              <a:t>的长短是影响冠脉血流量的重要因素。</a:t>
            </a:r>
          </a:p>
        </p:txBody>
      </p: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C2BD713-2070-472A-901E-CA98B65CACAD}"/>
              </a:ext>
            </a:extLst>
          </p:cNvPr>
          <p:cNvSpPr>
            <a:spLocks noGrp="1" noChangeArrowheads="1"/>
          </p:cNvSpPr>
          <p:nvPr>
            <p:ph type="body" idx="1"/>
          </p:nvPr>
        </p:nvSpPr>
        <p:spPr bwMode="auto">
          <a:xfrm>
            <a:off x="569808" y="652479"/>
            <a:ext cx="8280400" cy="86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lnSpc>
                <a:spcPct val="180000"/>
              </a:lnSpc>
              <a:buFontTx/>
              <a:buNone/>
            </a:pPr>
            <a:r>
              <a:rPr lang="en-US" altLang="zh-CN" sz="2400" b="1" dirty="0">
                <a:solidFill>
                  <a:srgbClr val="FF0000"/>
                </a:solidFill>
                <a:latin typeface="楷体_GB2312" pitchFamily="49" charset="-122"/>
                <a:ea typeface="楷体_GB2312" pitchFamily="49" charset="-122"/>
              </a:rPr>
              <a:t>1</a:t>
            </a:r>
            <a:r>
              <a:rPr lang="zh-CN" altLang="en-US" sz="2400" b="1" dirty="0">
                <a:solidFill>
                  <a:srgbClr val="FF0000"/>
                </a:solidFill>
                <a:latin typeface="楷体_GB2312" pitchFamily="49" charset="-122"/>
                <a:ea typeface="楷体_GB2312" pitchFamily="49" charset="-122"/>
              </a:rPr>
              <a:t>、心肌代谢水平的影响</a:t>
            </a:r>
          </a:p>
        </p:txBody>
      </p:sp>
      <p:sp>
        <p:nvSpPr>
          <p:cNvPr id="60419" name="Rectangle 3">
            <a:extLst>
              <a:ext uri="{FF2B5EF4-FFF2-40B4-BE49-F238E27FC236}">
                <a16:creationId xmlns:a16="http://schemas.microsoft.com/office/drawing/2014/main" id="{6AB80DDB-A7A3-459D-B6B1-37B1BCCAECE9}"/>
              </a:ext>
            </a:extLst>
          </p:cNvPr>
          <p:cNvSpPr>
            <a:spLocks noGrp="1" noChangeArrowheads="1"/>
          </p:cNvSpPr>
          <p:nvPr>
            <p:ph type="title"/>
          </p:nvPr>
        </p:nvSpPr>
        <p:spPr bwMode="auto">
          <a:xfrm>
            <a:off x="323528" y="28608"/>
            <a:ext cx="77724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CN" sz="3200" b="1" dirty="0">
                <a:solidFill>
                  <a:srgbClr val="000066"/>
                </a:solidFill>
                <a:latin typeface="楷体_GB2312" pitchFamily="49" charset="-122"/>
                <a:ea typeface="楷体_GB2312" pitchFamily="49" charset="-122"/>
              </a:rPr>
              <a:t>(</a:t>
            </a:r>
            <a:r>
              <a:rPr lang="zh-CN" altLang="en-US" sz="3200" b="1" dirty="0">
                <a:solidFill>
                  <a:srgbClr val="000066"/>
                </a:solidFill>
                <a:latin typeface="楷体_GB2312" pitchFamily="49" charset="-122"/>
                <a:ea typeface="楷体_GB2312" pitchFamily="49" charset="-122"/>
              </a:rPr>
              <a:t>三</a:t>
            </a:r>
            <a:r>
              <a:rPr lang="en-US" altLang="zh-CN" sz="3200" b="1" dirty="0">
                <a:solidFill>
                  <a:srgbClr val="000066"/>
                </a:solidFill>
                <a:latin typeface="楷体_GB2312" pitchFamily="49" charset="-122"/>
                <a:ea typeface="楷体_GB2312" pitchFamily="49" charset="-122"/>
              </a:rPr>
              <a:t>) </a:t>
            </a:r>
            <a:r>
              <a:rPr lang="zh-CN" altLang="en-US" sz="3200" b="1" dirty="0">
                <a:solidFill>
                  <a:srgbClr val="000066"/>
                </a:solidFill>
                <a:latin typeface="楷体_GB2312" pitchFamily="49" charset="-122"/>
                <a:ea typeface="楷体_GB2312" pitchFamily="49" charset="-122"/>
              </a:rPr>
              <a:t>冠脉血流量的调节</a:t>
            </a:r>
          </a:p>
        </p:txBody>
      </p:sp>
      <p:sp>
        <p:nvSpPr>
          <p:cNvPr id="60420" name="Text Box 4">
            <a:extLst>
              <a:ext uri="{FF2B5EF4-FFF2-40B4-BE49-F238E27FC236}">
                <a16:creationId xmlns:a16="http://schemas.microsoft.com/office/drawing/2014/main" id="{642BEC94-05A4-48FA-AE20-F47CE34C5466}"/>
              </a:ext>
            </a:extLst>
          </p:cNvPr>
          <p:cNvSpPr txBox="1">
            <a:spLocks noChangeArrowheads="1"/>
          </p:cNvSpPr>
          <p:nvPr/>
        </p:nvSpPr>
        <p:spPr bwMode="auto">
          <a:xfrm>
            <a:off x="1008126" y="1350678"/>
            <a:ext cx="5791137"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50000"/>
              </a:lnSpc>
            </a:pPr>
            <a:r>
              <a:rPr lang="zh-CN" altLang="en-US" sz="2400" b="1" dirty="0">
                <a:latin typeface="楷体_GB2312" pitchFamily="49" charset="-122"/>
              </a:rPr>
              <a:t>代谢↑时：代谢产物（</a:t>
            </a:r>
            <a:r>
              <a:rPr lang="en-US" altLang="zh-CN" sz="2400" b="1" dirty="0">
                <a:latin typeface="楷体_GB2312" pitchFamily="49" charset="-122"/>
              </a:rPr>
              <a:t>H</a:t>
            </a:r>
            <a:r>
              <a:rPr lang="en-US" altLang="zh-CN" sz="2400" b="1" baseline="30000" dirty="0">
                <a:latin typeface="楷体_GB2312" pitchFamily="49" charset="-122"/>
              </a:rPr>
              <a:t>+</a:t>
            </a:r>
            <a:r>
              <a:rPr lang="zh-CN" altLang="en-US" sz="2400" b="1" dirty="0">
                <a:latin typeface="楷体_GB2312" pitchFamily="49" charset="-122"/>
              </a:rPr>
              <a:t>、乳酸、</a:t>
            </a:r>
            <a:r>
              <a:rPr lang="en-US" altLang="zh-CN" sz="2400" b="1" dirty="0">
                <a:latin typeface="楷体_GB2312" pitchFamily="49" charset="-122"/>
              </a:rPr>
              <a:t>CO</a:t>
            </a:r>
            <a:r>
              <a:rPr lang="en-US" altLang="zh-CN" sz="2400" b="1" baseline="-25000" dirty="0">
                <a:latin typeface="楷体_GB2312" pitchFamily="49" charset="-122"/>
              </a:rPr>
              <a:t>2</a:t>
            </a:r>
            <a:r>
              <a:rPr lang="zh-CN" altLang="en-US" sz="2400" b="1" dirty="0">
                <a:latin typeface="楷体_GB2312" pitchFamily="49" charset="-122"/>
              </a:rPr>
              <a:t>）↑</a:t>
            </a:r>
          </a:p>
          <a:p>
            <a:pPr eaLnBrk="1" hangingPunct="1">
              <a:lnSpc>
                <a:spcPct val="150000"/>
              </a:lnSpc>
            </a:pPr>
            <a:r>
              <a:rPr lang="zh-CN" altLang="en-US" sz="2400" b="1" dirty="0">
                <a:latin typeface="楷体_GB2312" pitchFamily="49" charset="-122"/>
              </a:rPr>
              <a:t>          特别是缺氧时产生的</a:t>
            </a:r>
            <a:r>
              <a:rPr lang="zh-CN" altLang="en-US" sz="2400" b="1" dirty="0">
                <a:solidFill>
                  <a:srgbClr val="FF0000"/>
                </a:solidFill>
                <a:latin typeface="楷体_GB2312" pitchFamily="49" charset="-122"/>
              </a:rPr>
              <a:t>腺苷</a:t>
            </a:r>
          </a:p>
        </p:txBody>
      </p:sp>
      <p:sp>
        <p:nvSpPr>
          <p:cNvPr id="60421" name="Text Box 5">
            <a:extLst>
              <a:ext uri="{FF2B5EF4-FFF2-40B4-BE49-F238E27FC236}">
                <a16:creationId xmlns:a16="http://schemas.microsoft.com/office/drawing/2014/main" id="{9E783F16-ECF7-4B83-89E0-5843B5E2B698}"/>
              </a:ext>
            </a:extLst>
          </p:cNvPr>
          <p:cNvSpPr txBox="1">
            <a:spLocks noChangeArrowheads="1"/>
          </p:cNvSpPr>
          <p:nvPr/>
        </p:nvSpPr>
        <p:spPr bwMode="auto">
          <a:xfrm>
            <a:off x="7173913" y="1822064"/>
            <a:ext cx="1970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dirty="0">
                <a:solidFill>
                  <a:srgbClr val="FF0000"/>
                </a:solidFill>
                <a:latin typeface="楷体_GB2312" pitchFamily="49" charset="-122"/>
              </a:rPr>
              <a:t>舒血管作用</a:t>
            </a:r>
          </a:p>
        </p:txBody>
      </p:sp>
      <p:sp>
        <p:nvSpPr>
          <p:cNvPr id="60422" name="AutoShape 6">
            <a:extLst>
              <a:ext uri="{FF2B5EF4-FFF2-40B4-BE49-F238E27FC236}">
                <a16:creationId xmlns:a16="http://schemas.microsoft.com/office/drawing/2014/main" id="{4A2306B7-F401-48CE-95B9-AA50F8AD1178}"/>
              </a:ext>
            </a:extLst>
          </p:cNvPr>
          <p:cNvSpPr>
            <a:spLocks/>
          </p:cNvSpPr>
          <p:nvPr/>
        </p:nvSpPr>
        <p:spPr bwMode="auto">
          <a:xfrm>
            <a:off x="6859588" y="1648236"/>
            <a:ext cx="127000" cy="720725"/>
          </a:xfrm>
          <a:prstGeom prst="rightBrace">
            <a:avLst>
              <a:gd name="adj1" fmla="val 74183"/>
              <a:gd name="adj2" fmla="val 50000"/>
            </a:avLst>
          </a:prstGeom>
          <a:noFill/>
          <a:ln w="38100" cap="sq">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 name="Rectangle 3">
            <a:extLst>
              <a:ext uri="{FF2B5EF4-FFF2-40B4-BE49-F238E27FC236}">
                <a16:creationId xmlns:a16="http://schemas.microsoft.com/office/drawing/2014/main" id="{33D1B697-A595-BEC9-9473-9950F43393FB}"/>
              </a:ext>
            </a:extLst>
          </p:cNvPr>
          <p:cNvSpPr>
            <a:spLocks noChangeArrowheads="1"/>
          </p:cNvSpPr>
          <p:nvPr/>
        </p:nvSpPr>
        <p:spPr bwMode="auto">
          <a:xfrm>
            <a:off x="540128" y="2473333"/>
            <a:ext cx="7848600" cy="289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en-US" altLang="zh-CN" sz="2400" b="1" dirty="0">
                <a:solidFill>
                  <a:srgbClr val="FF0000"/>
                </a:solidFill>
                <a:latin typeface="楷体_GB2312" pitchFamily="49" charset="-122"/>
              </a:rPr>
              <a:t>2</a:t>
            </a:r>
            <a:r>
              <a:rPr lang="zh-CN" altLang="en-US" sz="2400" b="1" dirty="0">
                <a:solidFill>
                  <a:srgbClr val="FF0000"/>
                </a:solidFill>
                <a:latin typeface="楷体_GB2312" pitchFamily="49" charset="-122"/>
              </a:rPr>
              <a:t>、神经对冠脉血流量的调节作用</a:t>
            </a:r>
          </a:p>
          <a:p>
            <a:pPr eaLnBrk="1" hangingPunct="1">
              <a:spcBef>
                <a:spcPct val="20000"/>
              </a:spcBef>
            </a:pPr>
            <a:r>
              <a:rPr lang="zh-CN" altLang="en-US" sz="2400" b="1" dirty="0">
                <a:solidFill>
                  <a:schemeClr val="tx2"/>
                </a:solidFill>
                <a:latin typeface="楷体_GB2312" pitchFamily="49" charset="-122"/>
              </a:rPr>
              <a:t>  </a:t>
            </a:r>
            <a:r>
              <a:rPr lang="zh-CN" altLang="en-US" sz="2400" b="1" dirty="0">
                <a:solidFill>
                  <a:srgbClr val="CC3300"/>
                </a:solidFill>
                <a:latin typeface="楷体_GB2312" pitchFamily="49" charset="-122"/>
              </a:rPr>
              <a:t>   心迷走神经 </a:t>
            </a:r>
            <a:r>
              <a:rPr lang="zh-CN" altLang="en-US" sz="2400" b="1" dirty="0">
                <a:latin typeface="楷体_GB2312" pitchFamily="49" charset="-122"/>
              </a:rPr>
              <a:t>直接作用：冠脉舒张</a:t>
            </a:r>
          </a:p>
          <a:p>
            <a:pPr lvl="1" eaLnBrk="1" hangingPunct="1">
              <a:spcBef>
                <a:spcPct val="20000"/>
              </a:spcBef>
              <a:buFontTx/>
              <a:buChar char="–"/>
            </a:pPr>
            <a:r>
              <a:rPr lang="zh-CN" altLang="en-US" sz="2400" b="1" dirty="0">
                <a:latin typeface="楷体_GB2312" pitchFamily="49" charset="-122"/>
              </a:rPr>
              <a:t>间接作用：能使心脏活动减弱和耗氧量降低，继发性引起冠脉收缩</a:t>
            </a:r>
          </a:p>
          <a:p>
            <a:pPr eaLnBrk="1" hangingPunct="1">
              <a:spcBef>
                <a:spcPct val="20000"/>
              </a:spcBef>
            </a:pPr>
            <a:r>
              <a:rPr lang="zh-CN" altLang="en-US" sz="2400" b="1" dirty="0">
                <a:solidFill>
                  <a:schemeClr val="tx2"/>
                </a:solidFill>
                <a:latin typeface="楷体_GB2312" pitchFamily="49" charset="-122"/>
              </a:rPr>
              <a:t>    </a:t>
            </a:r>
            <a:r>
              <a:rPr lang="zh-CN" altLang="en-US" sz="2400" b="1" dirty="0">
                <a:solidFill>
                  <a:srgbClr val="CC3300"/>
                </a:solidFill>
                <a:latin typeface="楷体_GB2312" pitchFamily="49" charset="-122"/>
              </a:rPr>
              <a:t>心交感神经 </a:t>
            </a:r>
            <a:r>
              <a:rPr lang="zh-CN" altLang="en-US" sz="2400" b="1" dirty="0">
                <a:latin typeface="楷体_GB2312" pitchFamily="49" charset="-122"/>
              </a:rPr>
              <a:t>直接作用：冠脉收缩</a:t>
            </a:r>
          </a:p>
          <a:p>
            <a:pPr lvl="1" eaLnBrk="1" hangingPunct="1">
              <a:spcBef>
                <a:spcPct val="20000"/>
              </a:spcBef>
              <a:buFontTx/>
              <a:buChar char="–"/>
            </a:pPr>
            <a:r>
              <a:rPr lang="zh-CN" altLang="en-US" sz="2400" b="1" dirty="0">
                <a:latin typeface="楷体_GB2312" pitchFamily="49" charset="-122"/>
              </a:rPr>
              <a:t>间接作用：心脏活动加强，代谢加速，代谢产物引起继发性冠脉舒张</a:t>
            </a:r>
            <a:endParaRPr lang="en-US" altLang="zh-CN" sz="2400" b="1" dirty="0">
              <a:latin typeface="楷体_GB2312" pitchFamily="49" charset="-122"/>
            </a:endParaRPr>
          </a:p>
        </p:txBody>
      </p:sp>
      <p:sp>
        <p:nvSpPr>
          <p:cNvPr id="3" name="Rectangle 2">
            <a:extLst>
              <a:ext uri="{FF2B5EF4-FFF2-40B4-BE49-F238E27FC236}">
                <a16:creationId xmlns:a16="http://schemas.microsoft.com/office/drawing/2014/main" id="{FE56495E-03D6-A3AB-DA36-BB143D4642EF}"/>
              </a:ext>
            </a:extLst>
          </p:cNvPr>
          <p:cNvSpPr txBox="1">
            <a:spLocks noChangeArrowheads="1"/>
          </p:cNvSpPr>
          <p:nvPr/>
        </p:nvSpPr>
        <p:spPr bwMode="auto">
          <a:xfrm>
            <a:off x="540128" y="5373216"/>
            <a:ext cx="2663825" cy="576262"/>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a:lstStyle>
          <a:p>
            <a:pPr eaLnBrk="1" hangingPunct="1">
              <a:buFontTx/>
              <a:buNone/>
            </a:pPr>
            <a:r>
              <a:rPr lang="en-US" altLang="zh-CN" sz="2400" kern="0">
                <a:solidFill>
                  <a:srgbClr val="FF0000"/>
                </a:solidFill>
                <a:latin typeface="楷体_GB2312" pitchFamily="49" charset="-122"/>
                <a:ea typeface="楷体_GB2312" pitchFamily="49" charset="-122"/>
              </a:rPr>
              <a:t>3</a:t>
            </a:r>
            <a:r>
              <a:rPr lang="zh-CN" altLang="en-US" sz="2400" kern="0">
                <a:solidFill>
                  <a:srgbClr val="FF0000"/>
                </a:solidFill>
                <a:latin typeface="楷体_GB2312" pitchFamily="49" charset="-122"/>
                <a:ea typeface="楷体_GB2312" pitchFamily="49" charset="-122"/>
              </a:rPr>
              <a:t>、体液的调节</a:t>
            </a:r>
            <a:endParaRPr lang="zh-CN" altLang="en-US" sz="2400" kern="0" dirty="0">
              <a:solidFill>
                <a:srgbClr val="FF0000"/>
              </a:solidFill>
              <a:latin typeface="楷体_GB2312" pitchFamily="49" charset="-122"/>
              <a:ea typeface="楷体_GB2312" pitchFamily="49" charset="-122"/>
            </a:endParaRPr>
          </a:p>
        </p:txBody>
      </p:sp>
      <p:sp>
        <p:nvSpPr>
          <p:cNvPr id="5" name="文本框 4">
            <a:extLst>
              <a:ext uri="{FF2B5EF4-FFF2-40B4-BE49-F238E27FC236}">
                <a16:creationId xmlns:a16="http://schemas.microsoft.com/office/drawing/2014/main" id="{91D45340-CA11-2455-503E-CE55C20C056C}"/>
              </a:ext>
            </a:extLst>
          </p:cNvPr>
          <p:cNvSpPr txBox="1"/>
          <p:nvPr/>
        </p:nvSpPr>
        <p:spPr>
          <a:xfrm>
            <a:off x="1403648" y="5868805"/>
            <a:ext cx="4631436" cy="461665"/>
          </a:xfrm>
          <a:prstGeom prst="rect">
            <a:avLst/>
          </a:prstGeom>
          <a:noFill/>
        </p:spPr>
        <p:txBody>
          <a:bodyPr wrap="square">
            <a:spAutoFit/>
          </a:bodyPr>
          <a:lstStyle/>
          <a:p>
            <a:pPr eaLnBrk="1" hangingPunct="1"/>
            <a:r>
              <a:rPr lang="zh-CN" altLang="en-US" sz="2400" b="1" dirty="0">
                <a:latin typeface="微软雅黑" panose="020B0503020204020204" pitchFamily="34" charset="-122"/>
                <a:ea typeface="微软雅黑" panose="020B0503020204020204" pitchFamily="34" charset="-122"/>
              </a:rPr>
              <a:t>增强代谢的：</a:t>
            </a:r>
            <a:r>
              <a:rPr lang="en-US" altLang="zh-CN" sz="2400" b="1" dirty="0">
                <a:latin typeface="楷体_GB2312" pitchFamily="49" charset="-122"/>
              </a:rPr>
              <a:t>E</a:t>
            </a:r>
            <a:r>
              <a:rPr lang="zh-CN" altLang="en-US" sz="2400" b="1" dirty="0">
                <a:latin typeface="楷体_GB2312" pitchFamily="49" charset="-122"/>
              </a:rPr>
              <a:t>、</a:t>
            </a:r>
            <a:r>
              <a:rPr lang="en-US" altLang="zh-CN" sz="2400" b="1" dirty="0">
                <a:latin typeface="楷体_GB2312" pitchFamily="49" charset="-122"/>
              </a:rPr>
              <a:t>NE</a:t>
            </a:r>
            <a:r>
              <a:rPr lang="zh-CN" altLang="en-US" sz="2400" b="1" dirty="0">
                <a:latin typeface="楷体_GB2312" pitchFamily="49" charset="-122"/>
              </a:rPr>
              <a:t>、</a:t>
            </a:r>
            <a:r>
              <a:rPr lang="en-US" altLang="zh-CN" sz="2400" b="1" dirty="0">
                <a:latin typeface="楷体_GB2312" pitchFamily="49" charset="-122"/>
              </a:rPr>
              <a:t>TH</a:t>
            </a:r>
          </a:p>
        </p:txBody>
      </p:sp>
      <p:sp>
        <p:nvSpPr>
          <p:cNvPr id="6" name="Text Box 5">
            <a:extLst>
              <a:ext uri="{FF2B5EF4-FFF2-40B4-BE49-F238E27FC236}">
                <a16:creationId xmlns:a16="http://schemas.microsoft.com/office/drawing/2014/main" id="{E706C87D-FC5A-2108-738D-22358523C14C}"/>
              </a:ext>
            </a:extLst>
          </p:cNvPr>
          <p:cNvSpPr txBox="1">
            <a:spLocks noChangeArrowheads="1"/>
          </p:cNvSpPr>
          <p:nvPr/>
        </p:nvSpPr>
        <p:spPr bwMode="auto">
          <a:xfrm>
            <a:off x="1407696" y="6214086"/>
            <a:ext cx="3592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latin typeface="楷体_GB2312" pitchFamily="49" charset="-122"/>
              </a:rPr>
              <a:t>收缩血管的：</a:t>
            </a:r>
            <a:r>
              <a:rPr lang="en-US" altLang="zh-CN" sz="2400" b="1" dirty="0">
                <a:latin typeface="楷体_GB2312" pitchFamily="49" charset="-122"/>
              </a:rPr>
              <a:t>AVP</a:t>
            </a:r>
            <a:r>
              <a:rPr lang="zh-CN" altLang="en-US" sz="2400" b="1" dirty="0">
                <a:latin typeface="楷体_GB2312" pitchFamily="49" charset="-122"/>
              </a:rPr>
              <a:t>、</a:t>
            </a:r>
            <a:r>
              <a:rPr lang="en-US" altLang="zh-CN" sz="2400" b="1" dirty="0" err="1">
                <a:latin typeface="楷体_GB2312" pitchFamily="49" charset="-122"/>
              </a:rPr>
              <a:t>AngⅡ</a:t>
            </a:r>
            <a:endParaRPr lang="en-US" altLang="zh-CN" sz="2400" b="1" dirty="0">
              <a:latin typeface="楷体_GB2312" pitchFamily="49" charset="-122"/>
            </a:endParaRPr>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a:extLst>
              <a:ext uri="{FF2B5EF4-FFF2-40B4-BE49-F238E27FC236}">
                <a16:creationId xmlns:a16="http://schemas.microsoft.com/office/drawing/2014/main" id="{C97F2664-DFFA-4D8B-AD20-3ED36C11CF7A}"/>
              </a:ext>
            </a:extLst>
          </p:cNvPr>
          <p:cNvSpPr txBox="1">
            <a:spLocks noChangeArrowheads="1"/>
          </p:cNvSpPr>
          <p:nvPr/>
        </p:nvSpPr>
        <p:spPr bwMode="auto">
          <a:xfrm>
            <a:off x="1259632" y="419566"/>
            <a:ext cx="6186309" cy="646331"/>
          </a:xfrm>
          <a:prstGeom prst="rect">
            <a:avLst/>
          </a:prstGeom>
          <a:noFill/>
          <a:ln w="12700">
            <a:solidFill>
              <a:srgbClr val="FF0000"/>
            </a:solidFill>
            <a:prstDash val="dash"/>
            <a:miter lim="800000"/>
            <a:headEnd/>
            <a:tailEnd/>
          </a:ln>
        </p:spPr>
        <p:txBody>
          <a:bodyPr wrap="none">
            <a:spAutoFit/>
          </a:bodyPr>
          <a:lstStyle/>
          <a:p>
            <a:pPr eaLnBrk="1" hangingPunct="1">
              <a:defRPr/>
            </a:pPr>
            <a:r>
              <a:rPr lang="zh-CN" altLang="en-US" sz="3600" b="1" dirty="0">
                <a:solidFill>
                  <a:schemeClr val="accent4"/>
                </a:solidFill>
                <a:latin typeface="微软雅黑" panose="020B0503020204020204" pitchFamily="34" charset="-122"/>
                <a:ea typeface="微软雅黑" panose="020B0503020204020204" pitchFamily="34" charset="-122"/>
              </a:rPr>
              <a:t>二、肺循环</a:t>
            </a:r>
            <a:r>
              <a:rPr lang="zh-CN" altLang="en-US" sz="3600" b="1" dirty="0">
                <a:solidFill>
                  <a:srgbClr val="FF0000"/>
                </a:solidFill>
                <a:latin typeface="微软雅黑" panose="020B0503020204020204" pitchFamily="34" charset="-122"/>
                <a:ea typeface="微软雅黑" panose="020B0503020204020204" pitchFamily="34" charset="-122"/>
              </a:rPr>
              <a:t>（</a:t>
            </a:r>
            <a:r>
              <a:rPr lang="zh-CN" altLang="en-US" sz="3600" b="1" dirty="0">
                <a:solidFill>
                  <a:schemeClr val="accent4"/>
                </a:solidFill>
                <a:latin typeface="微软雅黑" panose="020B0503020204020204" pitchFamily="34" charset="-122"/>
                <a:ea typeface="微软雅黑" panose="020B0503020204020204" pitchFamily="34" charset="-122"/>
              </a:rPr>
              <a:t>小循环，</a:t>
            </a:r>
            <a:r>
              <a:rPr lang="zh-CN" altLang="en-US" sz="3600" b="1" dirty="0">
                <a:solidFill>
                  <a:srgbClr val="FF0000"/>
                </a:solidFill>
                <a:latin typeface="微软雅黑" panose="020B0503020204020204" pitchFamily="34" charset="-122"/>
                <a:ea typeface="微软雅黑" panose="020B0503020204020204" pitchFamily="34" charset="-122"/>
              </a:rPr>
              <a:t>自学）</a:t>
            </a:r>
          </a:p>
        </p:txBody>
      </p:sp>
      <p:sp>
        <p:nvSpPr>
          <p:cNvPr id="58371" name="Text Box 5">
            <a:extLst>
              <a:ext uri="{FF2B5EF4-FFF2-40B4-BE49-F238E27FC236}">
                <a16:creationId xmlns:a16="http://schemas.microsoft.com/office/drawing/2014/main" id="{2DF2BF1A-83EA-4FB4-BFFD-13A7C7593C3A}"/>
              </a:ext>
            </a:extLst>
          </p:cNvPr>
          <p:cNvSpPr txBox="1">
            <a:spLocks noChangeArrowheads="1"/>
          </p:cNvSpPr>
          <p:nvPr/>
        </p:nvSpPr>
        <p:spPr bwMode="auto">
          <a:xfrm>
            <a:off x="600075" y="1457325"/>
            <a:ext cx="4484688" cy="531813"/>
          </a:xfrm>
          <a:prstGeom prst="rect">
            <a:avLst/>
          </a:prstGeom>
          <a:noFill/>
          <a:ln w="12700" cap="sq">
            <a:solidFill>
              <a:srgbClr val="FF3300"/>
            </a:solidFill>
            <a:miter lim="800000"/>
            <a:headEnd/>
            <a:tailEnd/>
          </a:ln>
        </p:spPr>
        <p:txBody>
          <a:bodyPr wrap="none">
            <a:spAutoFit/>
          </a:bodyPr>
          <a:lstStyle/>
          <a:p>
            <a:pPr eaLnBrk="1" hangingPunct="1">
              <a:defRPr/>
            </a:pPr>
            <a:r>
              <a:rPr lang="zh-CN" altLang="en-US" sz="2800" b="1">
                <a:solidFill>
                  <a:srgbClr val="0000CC"/>
                </a:solidFill>
                <a:latin typeface="+mn-lt"/>
              </a:rPr>
              <a:t>（一）肺循环的生理特点</a:t>
            </a:r>
            <a:r>
              <a:rPr lang="zh-CN" altLang="en-US" sz="2800" b="1">
                <a:latin typeface="+mn-lt"/>
              </a:rPr>
              <a:t>  </a:t>
            </a:r>
          </a:p>
        </p:txBody>
      </p:sp>
      <p:sp>
        <p:nvSpPr>
          <p:cNvPr id="58372" name="Text Box 6">
            <a:extLst>
              <a:ext uri="{FF2B5EF4-FFF2-40B4-BE49-F238E27FC236}">
                <a16:creationId xmlns:a16="http://schemas.microsoft.com/office/drawing/2014/main" id="{AF3C116C-45B9-4B8B-8CC3-415E4412FE8D}"/>
              </a:ext>
            </a:extLst>
          </p:cNvPr>
          <p:cNvSpPr txBox="1">
            <a:spLocks noChangeArrowheads="1"/>
          </p:cNvSpPr>
          <p:nvPr/>
        </p:nvSpPr>
        <p:spPr bwMode="auto">
          <a:xfrm>
            <a:off x="539750" y="2122488"/>
            <a:ext cx="5416550" cy="954087"/>
          </a:xfrm>
          <a:prstGeom prst="rect">
            <a:avLst/>
          </a:prstGeom>
          <a:noFill/>
          <a:ln w="12700" cap="sq">
            <a:noFill/>
            <a:miter lim="800000"/>
            <a:headEnd/>
            <a:tailEnd/>
          </a:ln>
        </p:spPr>
        <p:txBody>
          <a:bodyPr wrap="none">
            <a:spAutoFit/>
          </a:bodyPr>
          <a:lstStyle/>
          <a:p>
            <a:pPr eaLnBrk="1" hangingPunct="1">
              <a:defRPr/>
            </a:pPr>
            <a:r>
              <a:rPr lang="en-US" altLang="zh-CN" sz="2800" b="1">
                <a:solidFill>
                  <a:srgbClr val="CC3300"/>
                </a:solidFill>
                <a:latin typeface="+mn-lt"/>
              </a:rPr>
              <a:t>1</a:t>
            </a:r>
            <a:r>
              <a:rPr lang="zh-CN" altLang="en-US" sz="2800" b="1">
                <a:solidFill>
                  <a:srgbClr val="CC3300"/>
                </a:solidFill>
                <a:latin typeface="+mn-lt"/>
              </a:rPr>
              <a:t>、血流阻力小</a:t>
            </a:r>
          </a:p>
          <a:p>
            <a:pPr eaLnBrk="1" hangingPunct="1">
              <a:defRPr/>
            </a:pPr>
            <a:r>
              <a:rPr lang="zh-CN" altLang="en-US" sz="2800" b="1">
                <a:solidFill>
                  <a:schemeClr val="bg1"/>
                </a:solidFill>
                <a:latin typeface="+mn-lt"/>
              </a:rPr>
              <a:t>           </a:t>
            </a:r>
            <a:r>
              <a:rPr lang="zh-CN" altLang="en-US" sz="2400" b="1">
                <a:latin typeface="+mn-lt"/>
              </a:rPr>
              <a:t>肺</a:t>
            </a:r>
            <a:r>
              <a:rPr lang="en-US" altLang="zh-CN" sz="2400" b="1">
                <a:latin typeface="+mn-lt"/>
              </a:rPr>
              <a:t>A</a:t>
            </a:r>
            <a:r>
              <a:rPr lang="zh-CN" altLang="en-US" sz="2400" b="1">
                <a:latin typeface="+mn-lt"/>
              </a:rPr>
              <a:t>短、粗，壁薄，可扩张性大</a:t>
            </a:r>
          </a:p>
        </p:txBody>
      </p:sp>
      <p:sp>
        <p:nvSpPr>
          <p:cNvPr id="58373" name="Text Box 7">
            <a:extLst>
              <a:ext uri="{FF2B5EF4-FFF2-40B4-BE49-F238E27FC236}">
                <a16:creationId xmlns:a16="http://schemas.microsoft.com/office/drawing/2014/main" id="{83DA3F79-76D1-4651-B393-824DACD63EBA}"/>
              </a:ext>
            </a:extLst>
          </p:cNvPr>
          <p:cNvSpPr txBox="1">
            <a:spLocks noChangeArrowheads="1"/>
          </p:cNvSpPr>
          <p:nvPr/>
        </p:nvSpPr>
        <p:spPr bwMode="auto">
          <a:xfrm>
            <a:off x="547688" y="3130550"/>
            <a:ext cx="7315200" cy="954088"/>
          </a:xfrm>
          <a:prstGeom prst="rect">
            <a:avLst/>
          </a:prstGeom>
          <a:noFill/>
          <a:ln w="12700" cap="sq">
            <a:noFill/>
            <a:miter lim="800000"/>
            <a:headEnd/>
            <a:tailEnd/>
          </a:ln>
        </p:spPr>
        <p:txBody>
          <a:bodyPr wrap="none">
            <a:spAutoFit/>
          </a:bodyPr>
          <a:lstStyle/>
          <a:p>
            <a:pPr eaLnBrk="1" hangingPunct="1">
              <a:defRPr/>
            </a:pPr>
            <a:r>
              <a:rPr lang="en-US" altLang="zh-CN" sz="2800" b="1">
                <a:solidFill>
                  <a:srgbClr val="CC3300"/>
                </a:solidFill>
                <a:latin typeface="+mn-lt"/>
              </a:rPr>
              <a:t>2</a:t>
            </a:r>
            <a:r>
              <a:rPr lang="zh-CN" altLang="en-US" sz="2800" b="1">
                <a:solidFill>
                  <a:srgbClr val="CC3300"/>
                </a:solidFill>
                <a:latin typeface="+mn-lt"/>
              </a:rPr>
              <a:t>、肺</a:t>
            </a:r>
            <a:r>
              <a:rPr lang="en-US" altLang="zh-CN" sz="2800" b="1">
                <a:solidFill>
                  <a:srgbClr val="CC3300"/>
                </a:solidFill>
                <a:latin typeface="+mn-lt"/>
              </a:rPr>
              <a:t>A</a:t>
            </a:r>
            <a:r>
              <a:rPr lang="zh-CN" altLang="en-US" sz="2800" b="1">
                <a:solidFill>
                  <a:srgbClr val="CC3300"/>
                </a:solidFill>
                <a:latin typeface="+mn-lt"/>
              </a:rPr>
              <a:t>压低</a:t>
            </a:r>
          </a:p>
          <a:p>
            <a:pPr eaLnBrk="1" hangingPunct="1">
              <a:defRPr/>
            </a:pPr>
            <a:r>
              <a:rPr lang="zh-CN" altLang="en-US" sz="2800" b="1">
                <a:solidFill>
                  <a:schemeClr val="bg1"/>
                </a:solidFill>
                <a:latin typeface="+mn-lt"/>
              </a:rPr>
              <a:t>           </a:t>
            </a:r>
            <a:r>
              <a:rPr lang="en-US" altLang="zh-CN" sz="2400" b="1">
                <a:latin typeface="+mn-lt"/>
              </a:rPr>
              <a:t>22/8mmHg</a:t>
            </a:r>
            <a:r>
              <a:rPr lang="zh-CN" altLang="en-US" sz="2400" b="1">
                <a:latin typeface="+mn-lt"/>
              </a:rPr>
              <a:t>，平均</a:t>
            </a:r>
            <a:r>
              <a:rPr lang="en-US" altLang="zh-CN" sz="2400" b="1">
                <a:latin typeface="+mn-lt"/>
              </a:rPr>
              <a:t>13mmHg</a:t>
            </a:r>
            <a:r>
              <a:rPr lang="zh-CN" altLang="en-US" sz="2400" b="1">
                <a:latin typeface="+mn-lt"/>
              </a:rPr>
              <a:t>，仅为主</a:t>
            </a:r>
            <a:r>
              <a:rPr lang="en-US" altLang="zh-CN" sz="2400" b="1">
                <a:latin typeface="+mn-lt"/>
              </a:rPr>
              <a:t>A</a:t>
            </a:r>
            <a:r>
              <a:rPr lang="zh-CN" altLang="en-US" sz="2400" b="1">
                <a:latin typeface="+mn-lt"/>
              </a:rPr>
              <a:t>压的</a:t>
            </a:r>
            <a:r>
              <a:rPr lang="en-US" altLang="zh-CN" sz="2400" b="1">
                <a:latin typeface="+mn-lt"/>
              </a:rPr>
              <a:t>1/6 </a:t>
            </a:r>
          </a:p>
        </p:txBody>
      </p:sp>
      <p:sp>
        <p:nvSpPr>
          <p:cNvPr id="58374" name="Text Box 9">
            <a:extLst>
              <a:ext uri="{FF2B5EF4-FFF2-40B4-BE49-F238E27FC236}">
                <a16:creationId xmlns:a16="http://schemas.microsoft.com/office/drawing/2014/main" id="{B7C9A5F4-581A-455D-87C4-91EA970FCA1C}"/>
              </a:ext>
            </a:extLst>
          </p:cNvPr>
          <p:cNvSpPr txBox="1">
            <a:spLocks noChangeArrowheads="1"/>
          </p:cNvSpPr>
          <p:nvPr/>
        </p:nvSpPr>
        <p:spPr bwMode="auto">
          <a:xfrm>
            <a:off x="539750" y="4221163"/>
            <a:ext cx="8208963" cy="1311275"/>
          </a:xfrm>
          <a:prstGeom prst="rect">
            <a:avLst/>
          </a:prstGeom>
          <a:noFill/>
          <a:ln w="12700" cap="sq">
            <a:noFill/>
            <a:miter lim="800000"/>
            <a:headEnd/>
            <a:tailEnd/>
          </a:ln>
        </p:spPr>
        <p:txBody>
          <a:bodyPr>
            <a:spAutoFit/>
          </a:bodyPr>
          <a:lstStyle/>
          <a:p>
            <a:pPr eaLnBrk="1" hangingPunct="1">
              <a:defRPr/>
            </a:pPr>
            <a:r>
              <a:rPr lang="en-US" altLang="zh-CN" sz="2800" b="1" dirty="0">
                <a:solidFill>
                  <a:srgbClr val="CC3300"/>
                </a:solidFill>
                <a:latin typeface="+mn-lt"/>
              </a:rPr>
              <a:t>3</a:t>
            </a:r>
            <a:r>
              <a:rPr lang="zh-CN" altLang="en-US" sz="2800" b="1" dirty="0">
                <a:solidFill>
                  <a:srgbClr val="CC3300"/>
                </a:solidFill>
                <a:latin typeface="+mn-lt"/>
              </a:rPr>
              <a:t>、毛细血管的有效滤过压为负值</a:t>
            </a:r>
          </a:p>
          <a:p>
            <a:pPr eaLnBrk="1" hangingPunct="1">
              <a:defRPr/>
            </a:pPr>
            <a:r>
              <a:rPr lang="zh-CN" altLang="en-US" sz="2800" b="1" dirty="0">
                <a:solidFill>
                  <a:schemeClr val="bg1"/>
                </a:solidFill>
                <a:latin typeface="+mn-lt"/>
              </a:rPr>
              <a:t>    </a:t>
            </a:r>
            <a:r>
              <a:rPr lang="zh-CN" altLang="en-US" sz="2400" b="1" dirty="0">
                <a:latin typeface="+mn-lt"/>
              </a:rPr>
              <a:t>肺循环毛细血管血压低（</a:t>
            </a:r>
            <a:r>
              <a:rPr lang="en-US" altLang="zh-CN" sz="2400" b="1" dirty="0">
                <a:latin typeface="+mn-lt"/>
              </a:rPr>
              <a:t>7mmHg</a:t>
            </a:r>
            <a:r>
              <a:rPr lang="zh-CN" altLang="en-US" sz="2400" b="1" dirty="0">
                <a:latin typeface="+mn-lt"/>
              </a:rPr>
              <a:t>），血浆胶体渗透压</a:t>
            </a:r>
            <a:r>
              <a:rPr lang="en-US" altLang="zh-CN" sz="2400" b="1" dirty="0">
                <a:latin typeface="+mn-lt"/>
              </a:rPr>
              <a:t>25mmHg</a:t>
            </a:r>
            <a:r>
              <a:rPr lang="zh-CN" altLang="en-US" sz="2400" b="1" dirty="0">
                <a:latin typeface="+mn-lt"/>
              </a:rPr>
              <a:t>，有效滤过压是负压 （无组织液生成）</a:t>
            </a:r>
          </a:p>
        </p:txBody>
      </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8">
            <a:extLst>
              <a:ext uri="{FF2B5EF4-FFF2-40B4-BE49-F238E27FC236}">
                <a16:creationId xmlns:a16="http://schemas.microsoft.com/office/drawing/2014/main" id="{4B1C7F83-7937-46FB-AA17-42330A0EA1FD}"/>
              </a:ext>
            </a:extLst>
          </p:cNvPr>
          <p:cNvSpPr txBox="1">
            <a:spLocks noChangeArrowheads="1"/>
          </p:cNvSpPr>
          <p:nvPr/>
        </p:nvSpPr>
        <p:spPr bwMode="auto">
          <a:xfrm>
            <a:off x="611188" y="1844675"/>
            <a:ext cx="7848600" cy="3021013"/>
          </a:xfrm>
          <a:prstGeom prst="rect">
            <a:avLst/>
          </a:prstGeom>
          <a:noFill/>
          <a:ln w="12700" cap="sq">
            <a:noFill/>
            <a:miter lim="800000"/>
            <a:headEnd/>
            <a:tailEnd/>
          </a:ln>
        </p:spPr>
        <p:txBody>
          <a:bodyPr>
            <a:spAutoFit/>
          </a:bodyPr>
          <a:lstStyle/>
          <a:p>
            <a:pPr eaLnBrk="1" hangingPunct="1">
              <a:lnSpc>
                <a:spcPct val="130000"/>
              </a:lnSpc>
              <a:defRPr/>
            </a:pPr>
            <a:r>
              <a:rPr lang="en-US" altLang="zh-CN" sz="2800" b="1">
                <a:solidFill>
                  <a:srgbClr val="CC3300"/>
                </a:solidFill>
                <a:latin typeface="+mj-lt"/>
              </a:rPr>
              <a:t>4</a:t>
            </a:r>
            <a:r>
              <a:rPr lang="zh-CN" altLang="en-US" sz="2800" b="1">
                <a:solidFill>
                  <a:srgbClr val="CC3300"/>
                </a:solidFill>
                <a:latin typeface="+mj-lt"/>
              </a:rPr>
              <a:t>、肺血容量变化大</a:t>
            </a:r>
          </a:p>
          <a:p>
            <a:pPr eaLnBrk="1" hangingPunct="1">
              <a:lnSpc>
                <a:spcPct val="130000"/>
              </a:lnSpc>
              <a:defRPr/>
            </a:pPr>
            <a:r>
              <a:rPr lang="zh-CN" altLang="en-US" sz="2400" b="1">
                <a:latin typeface="+mj-lt"/>
              </a:rPr>
              <a:t>     ①平静呼吸时：肺血管容纳</a:t>
            </a:r>
            <a:r>
              <a:rPr lang="en-US" altLang="zh-CN" sz="2400" b="1">
                <a:latin typeface="+mj-lt"/>
              </a:rPr>
              <a:t>450ml</a:t>
            </a:r>
            <a:r>
              <a:rPr lang="zh-CN" altLang="en-US" sz="2400" b="1">
                <a:latin typeface="+mj-lt"/>
              </a:rPr>
              <a:t>血液（占</a:t>
            </a:r>
            <a:r>
              <a:rPr lang="en-US" altLang="zh-CN" sz="2400" b="1">
                <a:latin typeface="+mj-lt"/>
              </a:rPr>
              <a:t>9%</a:t>
            </a:r>
            <a:r>
              <a:rPr lang="zh-CN" altLang="en-US" sz="2400" b="1">
                <a:latin typeface="+mj-lt"/>
              </a:rPr>
              <a:t>）</a:t>
            </a:r>
          </a:p>
          <a:p>
            <a:pPr eaLnBrk="1" hangingPunct="1">
              <a:lnSpc>
                <a:spcPct val="130000"/>
              </a:lnSpc>
              <a:defRPr/>
            </a:pPr>
            <a:r>
              <a:rPr lang="zh-CN" altLang="en-US" sz="2400" b="1">
                <a:latin typeface="+mj-lt"/>
              </a:rPr>
              <a:t>      ②可变范围大：  </a:t>
            </a:r>
            <a:r>
              <a:rPr lang="en-US" altLang="zh-CN" sz="2400" b="1">
                <a:latin typeface="+mj-lt"/>
              </a:rPr>
              <a:t>200   </a:t>
            </a:r>
            <a:r>
              <a:rPr lang="zh-CN" altLang="en-US" sz="2400" b="1">
                <a:latin typeface="+mj-lt"/>
              </a:rPr>
              <a:t>～  </a:t>
            </a:r>
            <a:r>
              <a:rPr lang="en-US" altLang="zh-CN" sz="2400" b="1">
                <a:latin typeface="+mj-lt"/>
              </a:rPr>
              <a:t>1000ml</a:t>
            </a:r>
          </a:p>
          <a:p>
            <a:pPr eaLnBrk="1" hangingPunct="1">
              <a:lnSpc>
                <a:spcPct val="130000"/>
              </a:lnSpc>
              <a:defRPr/>
            </a:pPr>
            <a:r>
              <a:rPr lang="en-US" altLang="zh-CN" sz="2400" b="1">
                <a:latin typeface="+mj-lt"/>
              </a:rPr>
              <a:t>                  </a:t>
            </a:r>
            <a:r>
              <a:rPr lang="zh-CN" altLang="en-US" sz="2400" b="1">
                <a:latin typeface="+mj-lt"/>
              </a:rPr>
              <a:t>（用力呼气）（深吸气）</a:t>
            </a:r>
          </a:p>
          <a:p>
            <a:pPr eaLnBrk="1" hangingPunct="1">
              <a:lnSpc>
                <a:spcPct val="130000"/>
              </a:lnSpc>
              <a:defRPr/>
            </a:pPr>
            <a:r>
              <a:rPr lang="zh-CN" altLang="en-US" sz="2400" b="1">
                <a:latin typeface="+mj-lt"/>
              </a:rPr>
              <a:t>      ③在一个呼吸周期中，肺循环血容量发生周期性变化，可影响回心血量使血压发生周期性变化（二级波）。</a:t>
            </a:r>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FFCF0D47-F363-411F-BAE4-D17BC7720F73}"/>
              </a:ext>
            </a:extLst>
          </p:cNvPr>
          <p:cNvSpPr>
            <a:spLocks noGrp="1" noChangeArrowheads="1"/>
          </p:cNvSpPr>
          <p:nvPr>
            <p:ph type="title"/>
          </p:nvPr>
        </p:nvSpPr>
        <p:spPr bwMode="auto">
          <a:xfrm>
            <a:off x="685800" y="6096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en-US" altLang="zh-CN" sz="3600" b="1">
                <a:solidFill>
                  <a:srgbClr val="0000CC"/>
                </a:solidFill>
                <a:latin typeface="楷体_GB2312" pitchFamily="49" charset="-122"/>
                <a:ea typeface="楷体_GB2312" pitchFamily="49" charset="-122"/>
              </a:rPr>
              <a:t>(</a:t>
            </a:r>
            <a:r>
              <a:rPr lang="zh-CN" altLang="en-US" sz="3600" b="1">
                <a:solidFill>
                  <a:srgbClr val="0000CC"/>
                </a:solidFill>
                <a:latin typeface="楷体_GB2312" pitchFamily="49" charset="-122"/>
                <a:ea typeface="楷体_GB2312" pitchFamily="49" charset="-122"/>
              </a:rPr>
              <a:t>二</a:t>
            </a:r>
            <a:r>
              <a:rPr lang="en-US" altLang="zh-CN" sz="3600" b="1">
                <a:solidFill>
                  <a:srgbClr val="0000CC"/>
                </a:solidFill>
                <a:latin typeface="楷体_GB2312" pitchFamily="49" charset="-122"/>
                <a:ea typeface="楷体_GB2312" pitchFamily="49" charset="-122"/>
              </a:rPr>
              <a:t>) </a:t>
            </a:r>
            <a:r>
              <a:rPr lang="zh-CN" altLang="en-US" sz="3600" b="1">
                <a:solidFill>
                  <a:srgbClr val="0000CC"/>
                </a:solidFill>
                <a:latin typeface="楷体_GB2312" pitchFamily="49" charset="-122"/>
                <a:ea typeface="楷体_GB2312" pitchFamily="49" charset="-122"/>
              </a:rPr>
              <a:t>肺循环血流量的调节</a:t>
            </a:r>
          </a:p>
        </p:txBody>
      </p:sp>
      <p:sp>
        <p:nvSpPr>
          <p:cNvPr id="65539" name="Rectangle 3">
            <a:extLst>
              <a:ext uri="{FF2B5EF4-FFF2-40B4-BE49-F238E27FC236}">
                <a16:creationId xmlns:a16="http://schemas.microsoft.com/office/drawing/2014/main" id="{27D75038-6518-4978-ADAC-2A7401C85FEA}"/>
              </a:ext>
            </a:extLst>
          </p:cNvPr>
          <p:cNvSpPr>
            <a:spLocks noGrp="1" noChangeArrowheads="1"/>
          </p:cNvSpPr>
          <p:nvPr>
            <p:ph type="body" idx="1"/>
          </p:nvPr>
        </p:nvSpPr>
        <p:spPr bwMode="auto">
          <a:xfrm>
            <a:off x="685800" y="1981200"/>
            <a:ext cx="7772400" cy="871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lnSpc>
                <a:spcPct val="150000"/>
              </a:lnSpc>
              <a:spcBef>
                <a:spcPct val="0"/>
              </a:spcBef>
              <a:buFontTx/>
              <a:buNone/>
            </a:pPr>
            <a:r>
              <a:rPr lang="en-US" altLang="zh-CN" sz="2800" b="1">
                <a:solidFill>
                  <a:srgbClr val="FF0000"/>
                </a:solidFill>
                <a:latin typeface="楷体_GB2312" pitchFamily="49" charset="-122"/>
                <a:ea typeface="楷体_GB2312" pitchFamily="49" charset="-122"/>
              </a:rPr>
              <a:t>1</a:t>
            </a:r>
            <a:r>
              <a:rPr lang="zh-CN" altLang="en-US" sz="2800" b="1">
                <a:solidFill>
                  <a:srgbClr val="FF0000"/>
                </a:solidFill>
                <a:latin typeface="楷体_GB2312" pitchFamily="49" charset="-122"/>
                <a:ea typeface="楷体_GB2312" pitchFamily="49" charset="-122"/>
              </a:rPr>
              <a:t>、肺泡气的氧分压的调节（为主）</a:t>
            </a:r>
          </a:p>
        </p:txBody>
      </p:sp>
      <p:sp>
        <p:nvSpPr>
          <p:cNvPr id="65540" name="Text Box 4">
            <a:extLst>
              <a:ext uri="{FF2B5EF4-FFF2-40B4-BE49-F238E27FC236}">
                <a16:creationId xmlns:a16="http://schemas.microsoft.com/office/drawing/2014/main" id="{FA52EBCC-9C45-4AD9-A138-6B586D8DB933}"/>
              </a:ext>
            </a:extLst>
          </p:cNvPr>
          <p:cNvSpPr txBox="1">
            <a:spLocks noChangeArrowheads="1"/>
          </p:cNvSpPr>
          <p:nvPr/>
        </p:nvSpPr>
        <p:spPr bwMode="auto">
          <a:xfrm>
            <a:off x="1643063" y="2943225"/>
            <a:ext cx="58785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latin typeface="楷体_GB2312" pitchFamily="49" charset="-122"/>
              </a:rPr>
              <a:t>部分肺泡中</a:t>
            </a:r>
            <a:r>
              <a:rPr lang="en-US" altLang="zh-CN" sz="2400" b="1" dirty="0">
                <a:latin typeface="楷体_GB2312" pitchFamily="49" charset="-122"/>
              </a:rPr>
              <a:t>P</a:t>
            </a:r>
            <a:r>
              <a:rPr lang="en-US" altLang="zh-CN" b="1" dirty="0">
                <a:latin typeface="楷体_GB2312" pitchFamily="49" charset="-122"/>
              </a:rPr>
              <a:t>O</a:t>
            </a:r>
            <a:r>
              <a:rPr lang="en-US" altLang="zh-CN" sz="2400" b="1" baseline="-25000" dirty="0">
                <a:latin typeface="楷体_GB2312" pitchFamily="49" charset="-122"/>
              </a:rPr>
              <a:t>2</a:t>
            </a:r>
            <a:r>
              <a:rPr lang="en-US" altLang="zh-CN" sz="2400" b="1" dirty="0">
                <a:latin typeface="楷体_GB2312" pitchFamily="49" charset="-122"/>
              </a:rPr>
              <a:t>↓→</a:t>
            </a:r>
            <a:r>
              <a:rPr lang="zh-CN" altLang="en-US" sz="2400" b="1" dirty="0">
                <a:latin typeface="楷体_GB2312" pitchFamily="49" charset="-122"/>
              </a:rPr>
              <a:t>周围微</a:t>
            </a:r>
            <a:r>
              <a:rPr lang="en-US" altLang="zh-CN" sz="2400" b="1" dirty="0">
                <a:latin typeface="楷体_GB2312" pitchFamily="49" charset="-122"/>
              </a:rPr>
              <a:t>A</a:t>
            </a:r>
            <a:r>
              <a:rPr lang="zh-CN" altLang="en-US" sz="2400" b="1" dirty="0">
                <a:latin typeface="楷体_GB2312" pitchFamily="49" charset="-122"/>
              </a:rPr>
              <a:t>收缩、血流量↓</a:t>
            </a:r>
          </a:p>
          <a:p>
            <a:pPr eaLnBrk="1" hangingPunct="1"/>
            <a:r>
              <a:rPr lang="zh-CN" altLang="en-US" sz="2400" b="1" dirty="0">
                <a:latin typeface="楷体_GB2312" pitchFamily="49" charset="-122"/>
              </a:rPr>
              <a:t>     （当伴发</a:t>
            </a:r>
            <a:r>
              <a:rPr lang="en-US" altLang="zh-CN" sz="2400" b="1" dirty="0">
                <a:latin typeface="楷体_GB2312" pitchFamily="49" charset="-122"/>
              </a:rPr>
              <a:t>P</a:t>
            </a:r>
            <a:r>
              <a:rPr lang="en-US" altLang="zh-CN" b="1" dirty="0">
                <a:latin typeface="楷体_GB2312" pitchFamily="49" charset="-122"/>
              </a:rPr>
              <a:t>CO</a:t>
            </a:r>
            <a:r>
              <a:rPr lang="en-US" altLang="zh-CN" b="1" baseline="-25000" dirty="0">
                <a:latin typeface="楷体_GB2312" pitchFamily="49" charset="-122"/>
              </a:rPr>
              <a:t>2</a:t>
            </a:r>
            <a:r>
              <a:rPr lang="en-US" altLang="zh-CN" sz="2400" b="1" dirty="0">
                <a:latin typeface="楷体_GB2312" pitchFamily="49" charset="-122"/>
              </a:rPr>
              <a:t>↑</a:t>
            </a:r>
            <a:r>
              <a:rPr lang="zh-CN" altLang="en-US" sz="2400" b="1" dirty="0">
                <a:latin typeface="楷体_GB2312" pitchFamily="49" charset="-122"/>
              </a:rPr>
              <a:t>时，微</a:t>
            </a:r>
            <a:r>
              <a:rPr lang="en-US" altLang="zh-CN" sz="2400" b="1" dirty="0">
                <a:latin typeface="楷体_GB2312" pitchFamily="49" charset="-122"/>
              </a:rPr>
              <a:t>A</a:t>
            </a:r>
            <a:r>
              <a:rPr lang="zh-CN" altLang="en-US" sz="2400" b="1" dirty="0">
                <a:latin typeface="楷体_GB2312" pitchFamily="49" charset="-122"/>
              </a:rPr>
              <a:t>收缩会加重）</a:t>
            </a:r>
          </a:p>
        </p:txBody>
      </p:sp>
      <p:sp>
        <p:nvSpPr>
          <p:cNvPr id="65541" name="Rectangle 5">
            <a:extLst>
              <a:ext uri="{FF2B5EF4-FFF2-40B4-BE49-F238E27FC236}">
                <a16:creationId xmlns:a16="http://schemas.microsoft.com/office/drawing/2014/main" id="{2078DCEF-4C5D-4EFF-B94E-7E6475BC91DE}"/>
              </a:ext>
            </a:extLst>
          </p:cNvPr>
          <p:cNvSpPr>
            <a:spLocks noChangeArrowheads="1"/>
          </p:cNvSpPr>
          <p:nvPr/>
        </p:nvSpPr>
        <p:spPr bwMode="auto">
          <a:xfrm>
            <a:off x="2557463" y="3994150"/>
            <a:ext cx="46275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保持局部通气</a:t>
            </a:r>
            <a:r>
              <a:rPr lang="en-US" altLang="zh-CN" sz="2400" b="1">
                <a:latin typeface="楷体_GB2312" pitchFamily="49" charset="-122"/>
              </a:rPr>
              <a:t>/</a:t>
            </a:r>
            <a:r>
              <a:rPr lang="zh-CN" altLang="en-US" sz="2400" b="1">
                <a:latin typeface="楷体_GB2312" pitchFamily="49" charset="-122"/>
              </a:rPr>
              <a:t>血流比值的恒定，</a:t>
            </a:r>
          </a:p>
          <a:p>
            <a:pPr eaLnBrk="1" hangingPunct="1"/>
            <a:r>
              <a:rPr lang="zh-CN" altLang="en-US" sz="2400" b="1">
                <a:latin typeface="楷体_GB2312" pitchFamily="49" charset="-122"/>
              </a:rPr>
              <a:t>以防止低氧血过多进入体循环</a:t>
            </a:r>
          </a:p>
        </p:txBody>
      </p:sp>
      <p:sp>
        <p:nvSpPr>
          <p:cNvPr id="65542" name="Text Box 6">
            <a:extLst>
              <a:ext uri="{FF2B5EF4-FFF2-40B4-BE49-F238E27FC236}">
                <a16:creationId xmlns:a16="http://schemas.microsoft.com/office/drawing/2014/main" id="{C1E462B5-0058-44DB-9FF7-9F29AD84EAFF}"/>
              </a:ext>
            </a:extLst>
          </p:cNvPr>
          <p:cNvSpPr txBox="1">
            <a:spLocks noChangeArrowheads="1"/>
          </p:cNvSpPr>
          <p:nvPr/>
        </p:nvSpPr>
        <p:spPr bwMode="auto">
          <a:xfrm>
            <a:off x="1476375" y="4103688"/>
            <a:ext cx="917575" cy="538162"/>
          </a:xfrm>
          <a:prstGeom prst="rect">
            <a:avLst/>
          </a:prstGeom>
          <a:noFill/>
          <a:ln w="19050" cap="sq">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latin typeface="楷体_GB2312" pitchFamily="49" charset="-122"/>
              </a:rPr>
              <a:t>意义</a:t>
            </a:r>
          </a:p>
        </p:txBody>
      </p:sp>
      <p:sp>
        <p:nvSpPr>
          <p:cNvPr id="65543" name="Text Box 7">
            <a:extLst>
              <a:ext uri="{FF2B5EF4-FFF2-40B4-BE49-F238E27FC236}">
                <a16:creationId xmlns:a16="http://schemas.microsoft.com/office/drawing/2014/main" id="{E5DCE76C-B850-46C9-A1BA-4DBFBC93B975}"/>
              </a:ext>
            </a:extLst>
          </p:cNvPr>
          <p:cNvSpPr txBox="1">
            <a:spLocks noChangeArrowheads="1"/>
          </p:cNvSpPr>
          <p:nvPr/>
        </p:nvSpPr>
        <p:spPr bwMode="auto">
          <a:xfrm>
            <a:off x="1620838" y="4916488"/>
            <a:ext cx="631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latin typeface="楷体_GB2312" pitchFamily="49" charset="-122"/>
              </a:rPr>
              <a:t>（长期生活在高海拔地区，常伴有右心肥厚）</a:t>
            </a:r>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628C85E0-89F1-4F30-961F-A210B56B648C}"/>
              </a:ext>
            </a:extLst>
          </p:cNvPr>
          <p:cNvSpPr>
            <a:spLocks noGrp="1" noChangeArrowheads="1"/>
          </p:cNvSpPr>
          <p:nvPr>
            <p:ph type="body" idx="1"/>
          </p:nvPr>
        </p:nvSpPr>
        <p:spPr bwMode="auto">
          <a:xfrm>
            <a:off x="575469" y="476672"/>
            <a:ext cx="7993062" cy="510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zh-CN" sz="2800" b="1" dirty="0">
                <a:solidFill>
                  <a:srgbClr val="FF0000"/>
                </a:solidFill>
                <a:latin typeface="楷体_GB2312" pitchFamily="49" charset="-122"/>
                <a:ea typeface="楷体_GB2312" pitchFamily="49" charset="-122"/>
              </a:rPr>
              <a:t>2</a:t>
            </a:r>
            <a:r>
              <a:rPr lang="zh-CN" altLang="en-US" sz="2800" b="1" dirty="0">
                <a:solidFill>
                  <a:srgbClr val="FF0000"/>
                </a:solidFill>
                <a:latin typeface="楷体_GB2312" pitchFamily="49" charset="-122"/>
                <a:ea typeface="楷体_GB2312" pitchFamily="49" charset="-122"/>
              </a:rPr>
              <a:t>、神经调节</a:t>
            </a:r>
          </a:p>
          <a:p>
            <a:pPr eaLnBrk="1" hangingPunct="1">
              <a:buFontTx/>
              <a:buNone/>
            </a:pPr>
            <a:r>
              <a:rPr lang="zh-CN" altLang="en-US" sz="2800" b="1" dirty="0">
                <a:solidFill>
                  <a:srgbClr val="0000CC"/>
                </a:solidFill>
                <a:latin typeface="楷体_GB2312" pitchFamily="49" charset="-122"/>
                <a:ea typeface="楷体_GB2312" pitchFamily="49" charset="-122"/>
              </a:rPr>
              <a:t>迷走神经</a:t>
            </a:r>
            <a:r>
              <a:rPr lang="zh-CN" altLang="en-US" sz="2800" b="1" dirty="0">
                <a:latin typeface="楷体_GB2312" pitchFamily="49" charset="-122"/>
                <a:ea typeface="楷体_GB2312" pitchFamily="49" charset="-122"/>
              </a:rPr>
              <a:t>：轻度舒张血管</a:t>
            </a:r>
          </a:p>
          <a:p>
            <a:pPr eaLnBrk="1" hangingPunct="1">
              <a:buFontTx/>
              <a:buNone/>
            </a:pPr>
            <a:r>
              <a:rPr lang="zh-CN" altLang="en-US" sz="2800" b="1" dirty="0">
                <a:solidFill>
                  <a:srgbClr val="0000CC"/>
                </a:solidFill>
                <a:latin typeface="楷体_GB2312" pitchFamily="49" charset="-122"/>
                <a:ea typeface="楷体_GB2312" pitchFamily="49" charset="-122"/>
              </a:rPr>
              <a:t>交感神经：</a:t>
            </a:r>
          </a:p>
          <a:p>
            <a:pPr lvl="1" eaLnBrk="1" hangingPunct="1"/>
            <a:r>
              <a:rPr lang="zh-CN" altLang="en-US" b="1" dirty="0">
                <a:latin typeface="楷体_GB2312" pitchFamily="49" charset="-122"/>
                <a:ea typeface="楷体_GB2312" pitchFamily="49" charset="-122"/>
              </a:rPr>
              <a:t>直接作用：收缩血管</a:t>
            </a:r>
          </a:p>
          <a:p>
            <a:pPr lvl="1" eaLnBrk="1" hangingPunct="1"/>
            <a:r>
              <a:rPr lang="zh-CN" altLang="en-US" b="1" dirty="0">
                <a:latin typeface="楷体_GB2312" pitchFamily="49" charset="-122"/>
                <a:ea typeface="楷体_GB2312" pitchFamily="49" charset="-122"/>
              </a:rPr>
              <a:t>整体时：由于体循环血管收缩，将部分血液挤入肺循环，肺循环血容量增加</a:t>
            </a:r>
          </a:p>
          <a:p>
            <a:pPr eaLnBrk="1" hangingPunct="1">
              <a:buFontTx/>
              <a:buNone/>
            </a:pPr>
            <a:r>
              <a:rPr lang="en-US" altLang="zh-CN" sz="2800" b="1" dirty="0">
                <a:solidFill>
                  <a:srgbClr val="FF0000"/>
                </a:solidFill>
                <a:latin typeface="楷体_GB2312" pitchFamily="49" charset="-122"/>
                <a:ea typeface="楷体_GB2312" pitchFamily="49" charset="-122"/>
              </a:rPr>
              <a:t>3</a:t>
            </a:r>
            <a:r>
              <a:rPr lang="zh-CN" altLang="en-US" sz="2800" b="1" dirty="0">
                <a:solidFill>
                  <a:srgbClr val="FF0000"/>
                </a:solidFill>
                <a:latin typeface="楷体_GB2312" pitchFamily="49" charset="-122"/>
                <a:ea typeface="楷体_GB2312" pitchFamily="49" charset="-122"/>
              </a:rPr>
              <a:t>、体液调节</a:t>
            </a:r>
          </a:p>
          <a:p>
            <a:pPr eaLnBrk="1" hangingPunct="1">
              <a:buFontTx/>
              <a:buNone/>
            </a:pPr>
            <a:r>
              <a:rPr lang="zh-CN" altLang="en-US" sz="2800" b="1" dirty="0">
                <a:latin typeface="楷体_GB2312" pitchFamily="49" charset="-122"/>
                <a:ea typeface="楷体_GB2312" pitchFamily="49" charset="-122"/>
              </a:rPr>
              <a:t>     肾上腺素、去甲肾上腺素、血管紧张素</a:t>
            </a:r>
            <a:r>
              <a:rPr lang="en-US" altLang="zh-CN" sz="2800" b="1" dirty="0">
                <a:latin typeface="楷体_GB2312" pitchFamily="49" charset="-122"/>
                <a:ea typeface="楷体_GB2312" pitchFamily="49" charset="-122"/>
              </a:rPr>
              <a:t>II</a:t>
            </a:r>
            <a:r>
              <a:rPr lang="zh-CN" altLang="en-US" sz="2800" b="1" dirty="0">
                <a:latin typeface="楷体_GB2312" pitchFamily="49" charset="-122"/>
                <a:ea typeface="楷体_GB2312" pitchFamily="49" charset="-122"/>
              </a:rPr>
              <a:t>等收缩肺循环的微动脉</a:t>
            </a:r>
          </a:p>
          <a:p>
            <a:pPr eaLnBrk="1" hangingPunct="1">
              <a:buFontTx/>
              <a:buNone/>
            </a:pPr>
            <a:r>
              <a:rPr lang="zh-CN" altLang="en-US" sz="2800" b="1" dirty="0">
                <a:latin typeface="楷体_GB2312" pitchFamily="49" charset="-122"/>
                <a:ea typeface="楷体_GB2312" pitchFamily="49" charset="-122"/>
              </a:rPr>
              <a:t>         组织胺、</a:t>
            </a:r>
            <a:r>
              <a:rPr lang="en-US" altLang="zh-CN" sz="2800" b="1" dirty="0">
                <a:latin typeface="楷体_GB2312" pitchFamily="49" charset="-122"/>
                <a:ea typeface="楷体_GB2312" pitchFamily="49" charset="-122"/>
              </a:rPr>
              <a:t>5-HT</a:t>
            </a:r>
            <a:r>
              <a:rPr lang="zh-CN" altLang="en-US" sz="2800" b="1" dirty="0">
                <a:latin typeface="楷体_GB2312" pitchFamily="49" charset="-122"/>
                <a:ea typeface="楷体_GB2312" pitchFamily="49" charset="-122"/>
              </a:rPr>
              <a:t>：收缩肺循环的微静脉</a:t>
            </a:r>
          </a:p>
          <a:p>
            <a:pPr eaLnBrk="1" hangingPunct="1">
              <a:buFontTx/>
              <a:buNone/>
            </a:pPr>
            <a:r>
              <a:rPr lang="zh-CN" altLang="en-US" sz="2800" b="1" dirty="0">
                <a:latin typeface="楷体_GB2312" pitchFamily="49" charset="-122"/>
                <a:ea typeface="楷体_GB2312" pitchFamily="49" charset="-122"/>
              </a:rPr>
              <a:t>         乙酰胆碱：舒张肺血管</a:t>
            </a:r>
            <a:endParaRPr lang="zh-CN" altLang="en-US" b="1" dirty="0">
              <a:latin typeface="楷体_GB2312" pitchFamily="49" charset="-122"/>
              <a:ea typeface="楷体_GB2312" pitchFamily="49" charset="-122"/>
            </a:endParaRPr>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B06D33D1-970A-410C-BE98-DE79C01ED895}"/>
              </a:ext>
            </a:extLst>
          </p:cNvPr>
          <p:cNvSpPr>
            <a:spLocks noGrp="1" noChangeArrowheads="1"/>
          </p:cNvSpPr>
          <p:nvPr>
            <p:ph type="body" idx="1"/>
          </p:nvPr>
        </p:nvSpPr>
        <p:spPr bwMode="auto">
          <a:xfrm>
            <a:off x="685800" y="1317184"/>
            <a:ext cx="7772400" cy="26158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buFontTx/>
              <a:buNone/>
            </a:pP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一</a:t>
            </a:r>
            <a:r>
              <a:rPr lang="en-US" altLang="zh-CN" b="1" dirty="0">
                <a:latin typeface="楷体_GB2312" pitchFamily="49" charset="-122"/>
                <a:ea typeface="楷体_GB2312" pitchFamily="49" charset="-122"/>
              </a:rPr>
              <a:t>) </a:t>
            </a:r>
            <a:r>
              <a:rPr lang="zh-CN" altLang="en-US" b="1" dirty="0">
                <a:latin typeface="楷体_GB2312" pitchFamily="49" charset="-122"/>
                <a:ea typeface="楷体_GB2312" pitchFamily="49" charset="-122"/>
              </a:rPr>
              <a:t>脑循环的特点</a:t>
            </a:r>
          </a:p>
          <a:p>
            <a:pPr lvl="1" eaLnBrk="1" hangingPunct="1"/>
            <a:r>
              <a:rPr lang="zh-CN" altLang="en-US" b="1" dirty="0">
                <a:latin typeface="楷体_GB2312" pitchFamily="49" charset="-122"/>
                <a:ea typeface="楷体_GB2312" pitchFamily="49" charset="-122"/>
              </a:rPr>
              <a:t>     </a:t>
            </a:r>
            <a:r>
              <a:rPr lang="zh-CN" altLang="en-US" b="1" dirty="0">
                <a:solidFill>
                  <a:srgbClr val="CC3300"/>
                </a:solidFill>
                <a:latin typeface="楷体_GB2312" pitchFamily="49" charset="-122"/>
                <a:ea typeface="楷体_GB2312" pitchFamily="49" charset="-122"/>
              </a:rPr>
              <a:t>脑血流量大、耗氧量多</a:t>
            </a:r>
            <a:r>
              <a:rPr lang="zh-CN" altLang="en-US" b="1" dirty="0">
                <a:latin typeface="楷体_GB2312" pitchFamily="49" charset="-122"/>
                <a:ea typeface="楷体_GB2312" pitchFamily="49" charset="-122"/>
              </a:rPr>
              <a:t> </a:t>
            </a:r>
          </a:p>
          <a:p>
            <a:pPr lvl="1" eaLnBrk="1" hangingPunct="1"/>
            <a:r>
              <a:rPr lang="zh-CN" altLang="en-US" b="1" dirty="0">
                <a:latin typeface="楷体_GB2312" pitchFamily="49" charset="-122"/>
                <a:ea typeface="楷体_GB2312" pitchFamily="49" charset="-122"/>
              </a:rPr>
              <a:t>     脑的</a:t>
            </a:r>
            <a:r>
              <a:rPr lang="zh-CN" altLang="en-US" b="1" dirty="0">
                <a:solidFill>
                  <a:srgbClr val="CC3300"/>
                </a:solidFill>
                <a:latin typeface="楷体_GB2312" pitchFamily="49" charset="-122"/>
                <a:ea typeface="楷体_GB2312" pitchFamily="49" charset="-122"/>
              </a:rPr>
              <a:t>血流量变化小</a:t>
            </a:r>
          </a:p>
          <a:p>
            <a:pPr lvl="1" eaLnBrk="1" hangingPunct="1"/>
            <a:r>
              <a:rPr lang="zh-CN" altLang="en-US" b="1" dirty="0">
                <a:latin typeface="楷体_GB2312" pitchFamily="49" charset="-122"/>
                <a:ea typeface="楷体_GB2312" pitchFamily="49" charset="-122"/>
              </a:rPr>
              <a:t>     许多物质不易进入脑组织 </a:t>
            </a:r>
            <a:r>
              <a:rPr lang="en-US" altLang="zh-CN" b="1" dirty="0">
                <a:latin typeface="楷体_GB2312" pitchFamily="49" charset="-122"/>
                <a:ea typeface="楷体_GB2312" pitchFamily="49" charset="-122"/>
              </a:rPr>
              <a:t>(</a:t>
            </a:r>
            <a:r>
              <a:rPr lang="zh-CN" altLang="en-US" b="1" dirty="0">
                <a:solidFill>
                  <a:srgbClr val="CC3300"/>
                </a:solidFill>
                <a:latin typeface="楷体_GB2312" pitchFamily="49" charset="-122"/>
                <a:ea typeface="楷体_GB2312" pitchFamily="49" charset="-122"/>
              </a:rPr>
              <a:t>血</a:t>
            </a:r>
            <a:r>
              <a:rPr lang="en-US" altLang="zh-CN" b="1" dirty="0">
                <a:solidFill>
                  <a:srgbClr val="CC3300"/>
                </a:solidFill>
                <a:latin typeface="楷体_GB2312" pitchFamily="49" charset="-122"/>
                <a:ea typeface="楷体_GB2312" pitchFamily="49" charset="-122"/>
              </a:rPr>
              <a:t>-</a:t>
            </a:r>
            <a:r>
              <a:rPr lang="zh-CN" altLang="en-US" b="1" dirty="0">
                <a:solidFill>
                  <a:srgbClr val="CC3300"/>
                </a:solidFill>
                <a:latin typeface="楷体_GB2312" pitchFamily="49" charset="-122"/>
                <a:ea typeface="楷体_GB2312" pitchFamily="49" charset="-122"/>
              </a:rPr>
              <a:t>脑脊液屏障和血</a:t>
            </a:r>
            <a:r>
              <a:rPr lang="en-US" altLang="zh-CN" b="1" dirty="0">
                <a:solidFill>
                  <a:srgbClr val="CC3300"/>
                </a:solidFill>
                <a:latin typeface="楷体_GB2312" pitchFamily="49" charset="-122"/>
                <a:ea typeface="楷体_GB2312" pitchFamily="49" charset="-122"/>
              </a:rPr>
              <a:t>-</a:t>
            </a:r>
            <a:r>
              <a:rPr lang="zh-CN" altLang="en-US" b="1" dirty="0">
                <a:solidFill>
                  <a:srgbClr val="CC3300"/>
                </a:solidFill>
                <a:latin typeface="楷体_GB2312" pitchFamily="49" charset="-122"/>
                <a:ea typeface="楷体_GB2312" pitchFamily="49" charset="-122"/>
              </a:rPr>
              <a:t>脑屏障</a:t>
            </a:r>
            <a:r>
              <a:rPr lang="en-US" altLang="zh-CN" b="1" dirty="0">
                <a:latin typeface="楷体_GB2312" pitchFamily="49" charset="-122"/>
                <a:ea typeface="楷体_GB2312" pitchFamily="49" charset="-122"/>
              </a:rPr>
              <a:t>)</a:t>
            </a:r>
          </a:p>
        </p:txBody>
      </p:sp>
      <p:sp>
        <p:nvSpPr>
          <p:cNvPr id="67587" name="Rectangle 3">
            <a:extLst>
              <a:ext uri="{FF2B5EF4-FFF2-40B4-BE49-F238E27FC236}">
                <a16:creationId xmlns:a16="http://schemas.microsoft.com/office/drawing/2014/main" id="{226F8545-7836-4B7A-BEF5-2B67FED203EF}"/>
              </a:ext>
            </a:extLst>
          </p:cNvPr>
          <p:cNvSpPr>
            <a:spLocks noGrp="1" noChangeArrowheads="1"/>
          </p:cNvSpPr>
          <p:nvPr>
            <p:ph type="title"/>
          </p:nvPr>
        </p:nvSpPr>
        <p:spPr bwMode="auto">
          <a:xfrm>
            <a:off x="395536" y="260648"/>
            <a:ext cx="7924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hangingPunct="1"/>
            <a:r>
              <a:rPr lang="zh-CN" altLang="en-US" sz="3600" b="1" dirty="0">
                <a:solidFill>
                  <a:srgbClr val="C00000"/>
                </a:solidFill>
                <a:latin typeface="微软雅黑" panose="020B0503020204020204" pitchFamily="34" charset="-122"/>
                <a:ea typeface="微软雅黑" panose="020B0503020204020204" pitchFamily="34" charset="-122"/>
              </a:rPr>
              <a:t>三、脑循环</a:t>
            </a:r>
          </a:p>
        </p:txBody>
      </p:sp>
      <p:pic>
        <p:nvPicPr>
          <p:cNvPr id="2" name="图片 1">
            <a:extLst>
              <a:ext uri="{FF2B5EF4-FFF2-40B4-BE49-F238E27FC236}">
                <a16:creationId xmlns:a16="http://schemas.microsoft.com/office/drawing/2014/main" id="{BD51B47A-C023-01C2-8412-28F96335F393}"/>
              </a:ext>
            </a:extLst>
          </p:cNvPr>
          <p:cNvPicPr>
            <a:picLocks noChangeAspect="1"/>
          </p:cNvPicPr>
          <p:nvPr/>
        </p:nvPicPr>
        <p:blipFill rotWithShape="1">
          <a:blip r:embed="rId2">
            <a:extLst>
              <a:ext uri="{28A0092B-C50C-407E-A947-70E740481C1C}">
                <a14:useLocalDpi xmlns:a14="http://schemas.microsoft.com/office/drawing/2010/main" val="0"/>
              </a:ext>
            </a:extLst>
          </a:blip>
          <a:srcRect l="14564" t="26375" r="17515" b="11938"/>
          <a:stretch/>
        </p:blipFill>
        <p:spPr>
          <a:xfrm>
            <a:off x="-9896" y="1124744"/>
            <a:ext cx="9020917" cy="4608512"/>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21</a:t>
            </a:fld>
            <a:endParaRPr lang="en-US" altLang="zh-CN" sz="1400" b="0" dirty="0">
              <a:ea typeface="宋体" panose="02010600030101010101" pitchFamily="2" charset="-122"/>
            </a:endParaRPr>
          </a:p>
        </p:txBody>
      </p:sp>
      <p:sp>
        <p:nvSpPr>
          <p:cNvPr id="108546"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右心室</a:t>
            </a:r>
          </a:p>
        </p:txBody>
      </p:sp>
      <p:sp>
        <p:nvSpPr>
          <p:cNvPr id="108547" name="Rectangle 3"/>
          <p:cNvSpPr>
            <a:spLocks noGrp="1"/>
          </p:cNvSpPr>
          <p:nvPr>
            <p:ph type="body" sz="half" idx="1"/>
          </p:nvPr>
        </p:nvSpPr>
        <p:spPr>
          <a:xfrm>
            <a:off x="323850" y="2636838"/>
            <a:ext cx="5616575" cy="4114800"/>
          </a:xfrm>
        </p:spPr>
        <p:txBody>
          <a:bodyPr vert="horz" wrap="square" lIns="91440" tIns="45720" rIns="91440" bIns="45720" anchor="t"/>
          <a:lstStyle/>
          <a:p>
            <a:pPr eaLnBrk="1" hangingPunct="1">
              <a:lnSpc>
                <a:spcPct val="90000"/>
              </a:lnSpc>
              <a:buClr>
                <a:schemeClr val="folHlink"/>
              </a:buClr>
              <a:buSzPct val="60000"/>
              <a:buFont typeface="Wingdings" panose="05000000000000000000" pitchFamily="2" charset="2"/>
            </a:pPr>
            <a:r>
              <a:rPr lang="zh-CN" altLang="en-US" dirty="0">
                <a:latin typeface="宋体" panose="02010600030101010101" pitchFamily="2" charset="-122"/>
              </a:rPr>
              <a:t>入口</a:t>
            </a:r>
            <a:r>
              <a:rPr lang="zh-CN" altLang="en-US" dirty="0"/>
              <a:t>：</a:t>
            </a:r>
            <a:r>
              <a:rPr lang="zh-CN" altLang="en-US" dirty="0">
                <a:solidFill>
                  <a:srgbClr val="0000FF"/>
                </a:solidFill>
              </a:rPr>
              <a:t>右房室口</a:t>
            </a:r>
          </a:p>
          <a:p>
            <a:pPr eaLnBrk="1" hangingPunct="1">
              <a:lnSpc>
                <a:spcPct val="90000"/>
              </a:lnSpc>
              <a:buClr>
                <a:schemeClr val="folHlink"/>
              </a:buClr>
              <a:buSzPct val="60000"/>
              <a:buFont typeface="Wingdings" panose="05000000000000000000" pitchFamily="2" charset="2"/>
            </a:pPr>
            <a:r>
              <a:rPr lang="zh-CN" altLang="en-US" dirty="0">
                <a:latin typeface="宋体" panose="02010600030101010101" pitchFamily="2" charset="-122"/>
              </a:rPr>
              <a:t>出口</a:t>
            </a:r>
            <a:r>
              <a:rPr lang="zh-CN" altLang="en-US" dirty="0"/>
              <a:t>：</a:t>
            </a:r>
            <a:r>
              <a:rPr lang="zh-CN" altLang="en-US" dirty="0">
                <a:solidFill>
                  <a:srgbClr val="0000FF"/>
                </a:solidFill>
              </a:rPr>
              <a:t>肺动脉口</a:t>
            </a:r>
          </a:p>
          <a:p>
            <a:pPr eaLnBrk="1" hangingPunct="1">
              <a:lnSpc>
                <a:spcPct val="90000"/>
              </a:lnSpc>
              <a:buClr>
                <a:schemeClr val="folHlink"/>
              </a:buClr>
              <a:buSzPct val="60000"/>
              <a:buFont typeface="Wingdings" panose="05000000000000000000" pitchFamily="2" charset="2"/>
            </a:pPr>
            <a:r>
              <a:rPr lang="zh-CN" altLang="en-US" dirty="0"/>
              <a:t>结构：</a:t>
            </a:r>
          </a:p>
          <a:p>
            <a:pPr lvl="1" eaLnBrk="1" hangingPunct="1"/>
            <a:r>
              <a:rPr lang="zh-CN" altLang="en-US" b="1" dirty="0">
                <a:latin typeface="宋体" panose="02010600030101010101" pitchFamily="2" charset="-122"/>
              </a:rPr>
              <a:t>纤维环、右房室瓣（三尖瓣）、腱索 、乳头肌</a:t>
            </a:r>
            <a:r>
              <a:rPr lang="en-US" altLang="zh-CN" b="1" dirty="0">
                <a:solidFill>
                  <a:schemeClr val="hlink"/>
                </a:solidFill>
                <a:latin typeface="宋体" panose="02010600030101010101" pitchFamily="2" charset="-122"/>
              </a:rPr>
              <a:t>——</a:t>
            </a:r>
            <a:r>
              <a:rPr lang="zh-CN" altLang="en-US" b="1" dirty="0">
                <a:latin typeface="宋体" panose="02010600030101010101" pitchFamily="2" charset="-122"/>
              </a:rPr>
              <a:t>三尖瓣复合体</a:t>
            </a:r>
          </a:p>
          <a:p>
            <a:pPr lvl="1" eaLnBrk="1" hangingPunct="1"/>
            <a:r>
              <a:rPr lang="zh-CN" altLang="en-US" b="1" dirty="0">
                <a:latin typeface="宋体" panose="02010600030101010101" pitchFamily="2" charset="-122"/>
              </a:rPr>
              <a:t>动脉圆锥</a:t>
            </a:r>
          </a:p>
          <a:p>
            <a:pPr lvl="1" eaLnBrk="1" hangingPunct="1"/>
            <a:r>
              <a:rPr lang="zh-CN" altLang="en-US" b="1" dirty="0">
                <a:latin typeface="宋体" panose="02010600030101010101" pitchFamily="2" charset="-122"/>
              </a:rPr>
              <a:t>肺动脉瓣</a:t>
            </a:r>
            <a:r>
              <a:rPr lang="zh-CN" altLang="en-US" dirty="0">
                <a:latin typeface="宋体" panose="02010600030101010101" pitchFamily="2" charset="-122"/>
              </a:rPr>
              <a:t> </a:t>
            </a:r>
            <a:r>
              <a:rPr lang="zh-CN" altLang="en-US" dirty="0"/>
              <a:t> </a:t>
            </a:r>
          </a:p>
        </p:txBody>
      </p:sp>
      <p:pic>
        <p:nvPicPr>
          <p:cNvPr id="108549" name="Picture 5" descr="心切面"/>
          <p:cNvPicPr>
            <a:picLocks noGrp="1" noChangeAspect="1"/>
          </p:cNvPicPr>
          <p:nvPr>
            <p:ph type="clipArt" sz="half" idx="2"/>
          </p:nvPr>
        </p:nvPicPr>
        <p:blipFill>
          <a:blip r:embed="rId2">
            <a:lum bright="-12000" contrast="36000"/>
          </a:blip>
          <a:srcRect/>
          <a:stretch>
            <a:fillRect/>
          </a:stretch>
        </p:blipFill>
        <p:spPr>
          <a:xfrm>
            <a:off x="3440113" y="260350"/>
            <a:ext cx="2940050" cy="4043363"/>
          </a:xfrm>
        </p:spPr>
      </p:pic>
      <p:sp>
        <p:nvSpPr>
          <p:cNvPr id="108552" name="Line 8"/>
          <p:cNvSpPr/>
          <p:nvPr/>
        </p:nvSpPr>
        <p:spPr>
          <a:xfrm flipV="1">
            <a:off x="4859338" y="1628775"/>
            <a:ext cx="360362" cy="936625"/>
          </a:xfrm>
          <a:prstGeom prst="line">
            <a:avLst/>
          </a:prstGeom>
          <a:ln w="76200" cap="flat" cmpd="sng">
            <a:solidFill>
              <a:srgbClr val="0000FF"/>
            </a:solidFill>
            <a:prstDash val="solid"/>
            <a:headEnd type="none" w="med" len="med"/>
            <a:tailEnd type="triangle" w="med" len="med"/>
          </a:ln>
        </p:spPr>
        <p:txBody>
          <a:bodyPr/>
          <a:lstStyle/>
          <a:p>
            <a:endParaRPr lang="zh-CN" altLang="en-US"/>
          </a:p>
        </p:txBody>
      </p:sp>
      <p:sp>
        <p:nvSpPr>
          <p:cNvPr id="108553" name="Line 9"/>
          <p:cNvSpPr/>
          <p:nvPr/>
        </p:nvSpPr>
        <p:spPr>
          <a:xfrm flipH="1">
            <a:off x="5219700" y="1700213"/>
            <a:ext cx="144463" cy="360362"/>
          </a:xfrm>
          <a:prstGeom prst="line">
            <a:avLst/>
          </a:prstGeom>
          <a:ln w="38100" cap="flat" cmpd="sng">
            <a:solidFill>
              <a:srgbClr val="0000FF"/>
            </a:solidFill>
            <a:prstDash val="solid"/>
            <a:headEnd type="none" w="med" len="med"/>
            <a:tailEnd type="triangle" w="med" len="med"/>
          </a:ln>
        </p:spPr>
        <p:txBody>
          <a:bodyPr/>
          <a:lstStyle/>
          <a:p>
            <a:endParaRPr lang="zh-CN" altLang="en-US"/>
          </a:p>
        </p:txBody>
      </p:sp>
      <p:sp>
        <p:nvSpPr>
          <p:cNvPr id="108554" name="Line 10"/>
          <p:cNvSpPr/>
          <p:nvPr/>
        </p:nvSpPr>
        <p:spPr>
          <a:xfrm flipH="1">
            <a:off x="4859338" y="1628775"/>
            <a:ext cx="144462" cy="360363"/>
          </a:xfrm>
          <a:prstGeom prst="line">
            <a:avLst/>
          </a:prstGeom>
          <a:ln w="38100" cap="flat" cmpd="sng">
            <a:solidFill>
              <a:srgbClr val="0000FF"/>
            </a:solidFill>
            <a:prstDash val="solid"/>
            <a:headEnd type="none" w="med" len="med"/>
            <a:tailEnd type="triangle" w="med" len="med"/>
          </a:ln>
        </p:spPr>
        <p:txBody>
          <a:bodyPr/>
          <a:lstStyle/>
          <a:p>
            <a:endParaRPr lang="zh-CN" altLang="en-US"/>
          </a:p>
        </p:txBody>
      </p:sp>
      <p:pic>
        <p:nvPicPr>
          <p:cNvPr id="108555" name="Picture 11" descr="纤维环"/>
          <p:cNvPicPr>
            <a:picLocks noChangeAspect="1"/>
          </p:cNvPicPr>
          <p:nvPr/>
        </p:nvPicPr>
        <p:blipFill>
          <a:blip r:embed="rId3">
            <a:lum bright="-6000" contrast="30000"/>
          </a:blip>
          <a:stretch>
            <a:fillRect/>
          </a:stretch>
        </p:blipFill>
        <p:spPr>
          <a:xfrm>
            <a:off x="6084888" y="404813"/>
            <a:ext cx="2809875" cy="5543550"/>
          </a:xfrm>
          <a:prstGeom prst="rect">
            <a:avLst/>
          </a:prstGeom>
          <a:noFill/>
          <a:ln w="9525">
            <a:noFill/>
          </a:ln>
        </p:spPr>
      </p:pic>
      <p:sp>
        <p:nvSpPr>
          <p:cNvPr id="108556" name="Oval 12"/>
          <p:cNvSpPr/>
          <p:nvPr/>
        </p:nvSpPr>
        <p:spPr>
          <a:xfrm rot="-2217236" flipV="1">
            <a:off x="3924300" y="2636838"/>
            <a:ext cx="985838" cy="633412"/>
          </a:xfrm>
          <a:prstGeom prst="ellipse">
            <a:avLst/>
          </a:prstGeom>
          <a:solidFill>
            <a:srgbClr val="00FF00">
              <a:alpha val="3411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8557" name="Oval 13"/>
          <p:cNvSpPr/>
          <p:nvPr/>
        </p:nvSpPr>
        <p:spPr>
          <a:xfrm rot="921958">
            <a:off x="4716463" y="2060575"/>
            <a:ext cx="630237" cy="279400"/>
          </a:xfrm>
          <a:prstGeom prst="ellipse">
            <a:avLst/>
          </a:prstGeom>
          <a:solidFill>
            <a:srgbClr val="00FFFF">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8558" name="Freeform 14"/>
          <p:cNvSpPr/>
          <p:nvPr/>
        </p:nvSpPr>
        <p:spPr>
          <a:xfrm>
            <a:off x="6300788" y="1412875"/>
            <a:ext cx="1150937" cy="1200150"/>
          </a:xfrm>
          <a:custGeom>
            <a:avLst/>
            <a:gdLst>
              <a:gd name="txL" fmla="*/ 0 w 688"/>
              <a:gd name="txT" fmla="*/ 0 h 756"/>
              <a:gd name="txR" fmla="*/ 688 w 688"/>
              <a:gd name="txB" fmla="*/ 756 h 756"/>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txL" t="txT" r="txR" b="txB"/>
            <a:pathLst>
              <a:path w="688" h="756">
                <a:moveTo>
                  <a:pt x="272" y="45"/>
                </a:moveTo>
                <a:cubicBezTo>
                  <a:pt x="212" y="60"/>
                  <a:pt x="135" y="46"/>
                  <a:pt x="90" y="91"/>
                </a:cubicBezTo>
                <a:cubicBezTo>
                  <a:pt x="45" y="136"/>
                  <a:pt x="0" y="234"/>
                  <a:pt x="0" y="317"/>
                </a:cubicBezTo>
                <a:cubicBezTo>
                  <a:pt x="0" y="400"/>
                  <a:pt x="52" y="522"/>
                  <a:pt x="90" y="590"/>
                </a:cubicBezTo>
                <a:cubicBezTo>
                  <a:pt x="128" y="658"/>
                  <a:pt x="165" y="703"/>
                  <a:pt x="226" y="726"/>
                </a:cubicBezTo>
                <a:cubicBezTo>
                  <a:pt x="287" y="749"/>
                  <a:pt x="385" y="756"/>
                  <a:pt x="453" y="726"/>
                </a:cubicBezTo>
                <a:cubicBezTo>
                  <a:pt x="521" y="696"/>
                  <a:pt x="597" y="627"/>
                  <a:pt x="635" y="544"/>
                </a:cubicBezTo>
                <a:cubicBezTo>
                  <a:pt x="673" y="461"/>
                  <a:pt x="688" y="310"/>
                  <a:pt x="680" y="227"/>
                </a:cubicBezTo>
                <a:cubicBezTo>
                  <a:pt x="672" y="144"/>
                  <a:pt x="627" y="83"/>
                  <a:pt x="589" y="45"/>
                </a:cubicBezTo>
                <a:cubicBezTo>
                  <a:pt x="551" y="7"/>
                  <a:pt x="506" y="0"/>
                  <a:pt x="453" y="0"/>
                </a:cubicBezTo>
                <a:cubicBezTo>
                  <a:pt x="400" y="0"/>
                  <a:pt x="332" y="30"/>
                  <a:pt x="272" y="45"/>
                </a:cubicBezTo>
                <a:close/>
              </a:path>
            </a:pathLst>
          </a:custGeom>
          <a:noFill/>
          <a:ln w="50800"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08560" name="Freeform 16"/>
          <p:cNvSpPr/>
          <p:nvPr/>
        </p:nvSpPr>
        <p:spPr>
          <a:xfrm>
            <a:off x="6623050" y="4557713"/>
            <a:ext cx="901700" cy="1031875"/>
          </a:xfrm>
          <a:custGeom>
            <a:avLst/>
            <a:gdLst>
              <a:gd name="txL" fmla="*/ 0 w 522"/>
              <a:gd name="txT" fmla="*/ 0 h 611"/>
              <a:gd name="txR" fmla="*/ 522 w 522"/>
              <a:gd name="txB" fmla="*/ 611 h 6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22" h="611">
                <a:moveTo>
                  <a:pt x="341" y="15"/>
                </a:moveTo>
                <a:cubicBezTo>
                  <a:pt x="303" y="8"/>
                  <a:pt x="250" y="0"/>
                  <a:pt x="205" y="15"/>
                </a:cubicBezTo>
                <a:cubicBezTo>
                  <a:pt x="160" y="30"/>
                  <a:pt x="99" y="67"/>
                  <a:pt x="69" y="105"/>
                </a:cubicBezTo>
                <a:cubicBezTo>
                  <a:pt x="39" y="143"/>
                  <a:pt x="31" y="189"/>
                  <a:pt x="23" y="242"/>
                </a:cubicBezTo>
                <a:cubicBezTo>
                  <a:pt x="15" y="295"/>
                  <a:pt x="0" y="370"/>
                  <a:pt x="23" y="423"/>
                </a:cubicBezTo>
                <a:cubicBezTo>
                  <a:pt x="46" y="476"/>
                  <a:pt x="115" y="529"/>
                  <a:pt x="160" y="559"/>
                </a:cubicBezTo>
                <a:cubicBezTo>
                  <a:pt x="205" y="589"/>
                  <a:pt x="243" y="611"/>
                  <a:pt x="296" y="604"/>
                </a:cubicBezTo>
                <a:cubicBezTo>
                  <a:pt x="349" y="597"/>
                  <a:pt x="439" y="559"/>
                  <a:pt x="477" y="514"/>
                </a:cubicBezTo>
                <a:cubicBezTo>
                  <a:pt x="515" y="469"/>
                  <a:pt x="522" y="392"/>
                  <a:pt x="522" y="332"/>
                </a:cubicBezTo>
                <a:cubicBezTo>
                  <a:pt x="522" y="272"/>
                  <a:pt x="492" y="196"/>
                  <a:pt x="477" y="151"/>
                </a:cubicBezTo>
                <a:cubicBezTo>
                  <a:pt x="462" y="106"/>
                  <a:pt x="455" y="83"/>
                  <a:pt x="432" y="60"/>
                </a:cubicBezTo>
                <a:cubicBezTo>
                  <a:pt x="409" y="37"/>
                  <a:pt x="379" y="22"/>
                  <a:pt x="341" y="15"/>
                </a:cubicBezTo>
                <a:close/>
              </a:path>
            </a:pathLst>
          </a:custGeom>
          <a:noFill/>
          <a:ln w="63500"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08561" name="Oval 17"/>
          <p:cNvSpPr/>
          <p:nvPr/>
        </p:nvSpPr>
        <p:spPr>
          <a:xfrm rot="-2125704">
            <a:off x="3924300" y="2659063"/>
            <a:ext cx="965200" cy="581025"/>
          </a:xfrm>
          <a:prstGeom prst="ellipse">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8564" name="Line 20"/>
          <p:cNvSpPr/>
          <p:nvPr/>
        </p:nvSpPr>
        <p:spPr>
          <a:xfrm>
            <a:off x="4211638" y="2997200"/>
            <a:ext cx="503237" cy="360363"/>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08565" name="Line 21"/>
          <p:cNvSpPr/>
          <p:nvPr/>
        </p:nvSpPr>
        <p:spPr>
          <a:xfrm>
            <a:off x="4427538" y="2924175"/>
            <a:ext cx="288925" cy="433388"/>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08566" name="Line 22"/>
          <p:cNvSpPr/>
          <p:nvPr/>
        </p:nvSpPr>
        <p:spPr>
          <a:xfrm>
            <a:off x="4500563" y="2781300"/>
            <a:ext cx="215900" cy="576263"/>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08569" name="AutoShape 25"/>
          <p:cNvSpPr/>
          <p:nvPr/>
        </p:nvSpPr>
        <p:spPr>
          <a:xfrm rot="9653145">
            <a:off x="4643438" y="3357563"/>
            <a:ext cx="282575" cy="287337"/>
          </a:xfrm>
          <a:custGeom>
            <a:avLst/>
            <a:gdLst>
              <a:gd name="txL" fmla="*/ 4500 w 21600"/>
              <a:gd name="txT" fmla="*/ 4500 h 21600"/>
              <a:gd name="txR" fmla="*/ 17100 w 21600"/>
              <a:gd name="txB" fmla="*/ 17100 h 21600"/>
            </a:gdLst>
            <a:ahLst/>
            <a:cxnLst>
              <a:cxn ang="0">
                <a:pos x="2147483646" y="2147483646"/>
              </a:cxn>
              <a:cxn ang="0">
                <a:pos x="2147483646" y="2147483646"/>
              </a:cxn>
              <a:cxn ang="0">
                <a:pos x="2147483646" y="2147483646"/>
              </a:cxn>
              <a:cxn ang="0">
                <a:pos x="2147483646" y="0"/>
              </a:cxn>
            </a:cxnLst>
            <a:rect l="txL" t="txT" r="txR" b="txB"/>
            <a:pathLst>
              <a:path w="21600" h="21600">
                <a:moveTo>
                  <a:pt x="0" y="0"/>
                </a:moveTo>
                <a:lnTo>
                  <a:pt x="5400" y="21600"/>
                </a:lnTo>
                <a:lnTo>
                  <a:pt x="16200" y="21600"/>
                </a:lnTo>
                <a:lnTo>
                  <a:pt x="21600" y="0"/>
                </a:lnTo>
                <a:lnTo>
                  <a:pt x="0" y="0"/>
                </a:lnTo>
                <a:close/>
              </a:path>
            </a:pathLst>
          </a:custGeom>
          <a:solidFill>
            <a:srgbClr val="FF00FF">
              <a:alpha val="38823"/>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8570" name="Freeform 26"/>
          <p:cNvSpPr/>
          <p:nvPr/>
        </p:nvSpPr>
        <p:spPr>
          <a:xfrm>
            <a:off x="3959225" y="2528888"/>
            <a:ext cx="720725" cy="576262"/>
          </a:xfrm>
          <a:custGeom>
            <a:avLst/>
            <a:gdLst>
              <a:gd name="txL" fmla="*/ 0 w 454"/>
              <a:gd name="txT" fmla="*/ 0 h 363"/>
              <a:gd name="txR" fmla="*/ 454 w 454"/>
              <a:gd name="txB" fmla="*/ 363 h 363"/>
            </a:gdLst>
            <a:ahLst/>
            <a:cxnLst>
              <a:cxn ang="0">
                <a:pos x="2147483646" y="2147483646"/>
              </a:cxn>
              <a:cxn ang="0">
                <a:pos x="2147483646" y="2147483646"/>
              </a:cxn>
              <a:cxn ang="0">
                <a:pos x="2147483646" y="2147483646"/>
              </a:cxn>
              <a:cxn ang="0">
                <a:pos x="2147483646" y="2147483646"/>
              </a:cxn>
              <a:cxn ang="0">
                <a:pos x="2147483646" y="2147483646"/>
              </a:cxn>
            </a:cxnLst>
            <a:rect l="txL" t="txT" r="txR" b="txB"/>
            <a:pathLst>
              <a:path w="454" h="363">
                <a:moveTo>
                  <a:pt x="23" y="340"/>
                </a:moveTo>
                <a:cubicBezTo>
                  <a:pt x="0" y="317"/>
                  <a:pt x="91" y="166"/>
                  <a:pt x="159" y="113"/>
                </a:cubicBezTo>
                <a:cubicBezTo>
                  <a:pt x="227" y="60"/>
                  <a:pt x="408" y="0"/>
                  <a:pt x="431" y="23"/>
                </a:cubicBezTo>
                <a:cubicBezTo>
                  <a:pt x="454" y="46"/>
                  <a:pt x="363" y="189"/>
                  <a:pt x="295" y="249"/>
                </a:cubicBezTo>
                <a:cubicBezTo>
                  <a:pt x="227" y="309"/>
                  <a:pt x="46" y="363"/>
                  <a:pt x="23" y="340"/>
                </a:cubicBezTo>
                <a:close/>
              </a:path>
            </a:pathLst>
          </a:custGeom>
          <a:solidFill>
            <a:srgbClr val="00FFFF">
              <a:alpha val="47058"/>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8572" name="AutoShape 28"/>
          <p:cNvSpPr/>
          <p:nvPr/>
        </p:nvSpPr>
        <p:spPr>
          <a:xfrm rot="-9438702">
            <a:off x="4572000" y="2133600"/>
            <a:ext cx="715963" cy="492125"/>
          </a:xfrm>
          <a:custGeom>
            <a:avLst/>
            <a:gdLst>
              <a:gd name="txL" fmla="*/ 4500 w 21600"/>
              <a:gd name="txT" fmla="*/ 4500 h 21600"/>
              <a:gd name="txR" fmla="*/ 17100 w 21600"/>
              <a:gd name="txB" fmla="*/ 17100 h 21600"/>
            </a:gdLst>
            <a:ahLst/>
            <a:cxnLst>
              <a:cxn ang="0">
                <a:pos x="2147483646" y="2147483646"/>
              </a:cxn>
              <a:cxn ang="0">
                <a:pos x="2147483646" y="2147483646"/>
              </a:cxn>
              <a:cxn ang="0">
                <a:pos x="2147483646" y="2147483646"/>
              </a:cxn>
              <a:cxn ang="0">
                <a:pos x="2147483646" y="0"/>
              </a:cxn>
            </a:cxnLst>
            <a:rect l="txL" t="txT" r="txR" b="txB"/>
            <a:pathLst>
              <a:path w="21600" h="21600">
                <a:moveTo>
                  <a:pt x="0" y="0"/>
                </a:moveTo>
                <a:lnTo>
                  <a:pt x="5400" y="21600"/>
                </a:lnTo>
                <a:lnTo>
                  <a:pt x="16200" y="21600"/>
                </a:lnTo>
                <a:lnTo>
                  <a:pt x="21600" y="0"/>
                </a:lnTo>
                <a:lnTo>
                  <a:pt x="0" y="0"/>
                </a:lnTo>
                <a:close/>
              </a:path>
            </a:pathLst>
          </a:custGeom>
          <a:solidFill>
            <a:srgbClr val="FFFF00">
              <a:alpha val="47842"/>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08573" name="Freeform 29"/>
          <p:cNvSpPr/>
          <p:nvPr/>
        </p:nvSpPr>
        <p:spPr>
          <a:xfrm>
            <a:off x="7308850" y="981075"/>
            <a:ext cx="742950" cy="647700"/>
          </a:xfrm>
          <a:custGeom>
            <a:avLst/>
            <a:gdLst>
              <a:gd name="txL" fmla="*/ 0 w 423"/>
              <a:gd name="txT" fmla="*/ 0 h 378"/>
              <a:gd name="txR" fmla="*/ 423 w 423"/>
              <a:gd name="txB" fmla="*/ 378 h 378"/>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23" h="378">
                <a:moveTo>
                  <a:pt x="227" y="15"/>
                </a:moveTo>
                <a:cubicBezTo>
                  <a:pt x="182" y="30"/>
                  <a:pt x="83" y="76"/>
                  <a:pt x="45" y="106"/>
                </a:cubicBezTo>
                <a:cubicBezTo>
                  <a:pt x="7" y="136"/>
                  <a:pt x="0" y="159"/>
                  <a:pt x="0" y="197"/>
                </a:cubicBezTo>
                <a:cubicBezTo>
                  <a:pt x="0" y="235"/>
                  <a:pt x="7" y="303"/>
                  <a:pt x="45" y="333"/>
                </a:cubicBezTo>
                <a:cubicBezTo>
                  <a:pt x="83" y="363"/>
                  <a:pt x="182" y="378"/>
                  <a:pt x="227" y="378"/>
                </a:cubicBezTo>
                <a:cubicBezTo>
                  <a:pt x="272" y="378"/>
                  <a:pt x="303" y="356"/>
                  <a:pt x="318" y="333"/>
                </a:cubicBezTo>
                <a:cubicBezTo>
                  <a:pt x="333" y="310"/>
                  <a:pt x="303" y="265"/>
                  <a:pt x="318" y="242"/>
                </a:cubicBezTo>
                <a:cubicBezTo>
                  <a:pt x="333" y="219"/>
                  <a:pt x="393" y="220"/>
                  <a:pt x="408" y="197"/>
                </a:cubicBezTo>
                <a:cubicBezTo>
                  <a:pt x="423" y="174"/>
                  <a:pt x="423" y="136"/>
                  <a:pt x="408" y="106"/>
                </a:cubicBezTo>
                <a:cubicBezTo>
                  <a:pt x="393" y="76"/>
                  <a:pt x="348" y="30"/>
                  <a:pt x="318" y="15"/>
                </a:cubicBezTo>
                <a:cubicBezTo>
                  <a:pt x="288" y="0"/>
                  <a:pt x="272" y="0"/>
                  <a:pt x="227" y="15"/>
                </a:cubicBezTo>
                <a:close/>
              </a:path>
            </a:pathLst>
          </a:custGeom>
          <a:noFill/>
          <a:ln w="63500" cap="flat" cmpd="sng">
            <a:solidFill>
              <a:srgbClr val="FF00FF">
                <a:alpha val="100000"/>
              </a:srgbClr>
            </a:solidFill>
            <a:prstDash val="solid"/>
            <a:miter lim="800000"/>
            <a:headEnd type="none" w="med" len="med"/>
            <a:tailEnd type="none" w="med" len="med"/>
          </a:ln>
        </p:spPr>
        <p:txBody>
          <a:bodyPr/>
          <a:lstStyle/>
          <a:p>
            <a:endParaRPr lang="zh-CN" altLang="en-US"/>
          </a:p>
        </p:txBody>
      </p:sp>
      <p:sp>
        <p:nvSpPr>
          <p:cNvPr id="108574" name="Freeform 30"/>
          <p:cNvSpPr/>
          <p:nvPr/>
        </p:nvSpPr>
        <p:spPr>
          <a:xfrm>
            <a:off x="7332663" y="4197350"/>
            <a:ext cx="660400" cy="600075"/>
          </a:xfrm>
          <a:custGeom>
            <a:avLst/>
            <a:gdLst>
              <a:gd name="txL" fmla="*/ 0 w 416"/>
              <a:gd name="txT" fmla="*/ 0 h 378"/>
              <a:gd name="txR" fmla="*/ 416 w 416"/>
              <a:gd name="txB" fmla="*/ 378 h 37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6" h="378">
                <a:moveTo>
                  <a:pt x="166" y="15"/>
                </a:moveTo>
                <a:cubicBezTo>
                  <a:pt x="136" y="22"/>
                  <a:pt x="98" y="30"/>
                  <a:pt x="75" y="60"/>
                </a:cubicBezTo>
                <a:cubicBezTo>
                  <a:pt x="52" y="90"/>
                  <a:pt x="37" y="158"/>
                  <a:pt x="30" y="196"/>
                </a:cubicBezTo>
                <a:cubicBezTo>
                  <a:pt x="23" y="234"/>
                  <a:pt x="0" y="257"/>
                  <a:pt x="30" y="287"/>
                </a:cubicBezTo>
                <a:cubicBezTo>
                  <a:pt x="60" y="317"/>
                  <a:pt x="166" y="378"/>
                  <a:pt x="211" y="378"/>
                </a:cubicBezTo>
                <a:cubicBezTo>
                  <a:pt x="256" y="378"/>
                  <a:pt x="272" y="317"/>
                  <a:pt x="302" y="287"/>
                </a:cubicBezTo>
                <a:cubicBezTo>
                  <a:pt x="332" y="257"/>
                  <a:pt x="378" y="226"/>
                  <a:pt x="393" y="196"/>
                </a:cubicBezTo>
                <a:cubicBezTo>
                  <a:pt x="408" y="166"/>
                  <a:pt x="416" y="136"/>
                  <a:pt x="393" y="106"/>
                </a:cubicBezTo>
                <a:cubicBezTo>
                  <a:pt x="370" y="76"/>
                  <a:pt x="295" y="30"/>
                  <a:pt x="257" y="15"/>
                </a:cubicBezTo>
                <a:cubicBezTo>
                  <a:pt x="219" y="0"/>
                  <a:pt x="196" y="8"/>
                  <a:pt x="166" y="15"/>
                </a:cubicBezTo>
                <a:close/>
              </a:path>
            </a:pathLst>
          </a:custGeom>
          <a:noFill/>
          <a:ln w="63500" cap="flat" cmpd="sng">
            <a:solidFill>
              <a:srgbClr val="FF00FF">
                <a:alpha val="100000"/>
              </a:srgbClr>
            </a:solidFill>
            <a:prstDash val="solid"/>
            <a:miter lim="800000"/>
            <a:headEnd type="none" w="med" len="med"/>
            <a:tailEnd type="none" w="med" len="med"/>
          </a:ln>
        </p:spPr>
        <p:txBody>
          <a:bodyPr/>
          <a:lstStyle/>
          <a:p>
            <a:endParaRPr lang="zh-CN" altLang="en-US"/>
          </a:p>
        </p:txBody>
      </p:sp>
      <p:sp>
        <p:nvSpPr>
          <p:cNvPr id="108575" name="Freeform 31"/>
          <p:cNvSpPr/>
          <p:nvPr/>
        </p:nvSpPr>
        <p:spPr>
          <a:xfrm>
            <a:off x="3851275" y="1989138"/>
            <a:ext cx="1716088" cy="1871662"/>
          </a:xfrm>
          <a:custGeom>
            <a:avLst/>
            <a:gdLst>
              <a:gd name="txL" fmla="*/ 0 w 1081"/>
              <a:gd name="txT" fmla="*/ 0 h 1179"/>
              <a:gd name="txR" fmla="*/ 1081 w 1081"/>
              <a:gd name="txB" fmla="*/ 1179 h 117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81" h="1179">
                <a:moveTo>
                  <a:pt x="582" y="22"/>
                </a:moveTo>
                <a:cubicBezTo>
                  <a:pt x="491" y="37"/>
                  <a:pt x="469" y="144"/>
                  <a:pt x="401" y="204"/>
                </a:cubicBezTo>
                <a:cubicBezTo>
                  <a:pt x="333" y="264"/>
                  <a:pt x="227" y="325"/>
                  <a:pt x="174" y="385"/>
                </a:cubicBezTo>
                <a:cubicBezTo>
                  <a:pt x="121" y="445"/>
                  <a:pt x="106" y="498"/>
                  <a:pt x="83" y="566"/>
                </a:cubicBezTo>
                <a:cubicBezTo>
                  <a:pt x="60" y="634"/>
                  <a:pt x="0" y="733"/>
                  <a:pt x="38" y="793"/>
                </a:cubicBezTo>
                <a:cubicBezTo>
                  <a:pt x="76" y="853"/>
                  <a:pt x="204" y="884"/>
                  <a:pt x="310" y="929"/>
                </a:cubicBezTo>
                <a:cubicBezTo>
                  <a:pt x="416" y="974"/>
                  <a:pt x="552" y="1027"/>
                  <a:pt x="673" y="1065"/>
                </a:cubicBezTo>
                <a:cubicBezTo>
                  <a:pt x="794" y="1103"/>
                  <a:pt x="991" y="1179"/>
                  <a:pt x="1036" y="1156"/>
                </a:cubicBezTo>
                <a:cubicBezTo>
                  <a:pt x="1081" y="1133"/>
                  <a:pt x="975" y="1005"/>
                  <a:pt x="945" y="929"/>
                </a:cubicBezTo>
                <a:cubicBezTo>
                  <a:pt x="915" y="853"/>
                  <a:pt x="854" y="839"/>
                  <a:pt x="854" y="703"/>
                </a:cubicBezTo>
                <a:cubicBezTo>
                  <a:pt x="854" y="567"/>
                  <a:pt x="990" y="226"/>
                  <a:pt x="945" y="113"/>
                </a:cubicBezTo>
                <a:cubicBezTo>
                  <a:pt x="900" y="0"/>
                  <a:pt x="673" y="7"/>
                  <a:pt x="582" y="22"/>
                </a:cubicBezTo>
                <a:close/>
              </a:path>
            </a:pathLst>
          </a:custGeom>
          <a:solidFill>
            <a:srgbClr val="00FF00">
              <a:alpha val="39999"/>
            </a:srgbClr>
          </a:solidFill>
          <a:ln w="9525">
            <a:noFill/>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wipe(left)">
                                      <p:cBhvr>
                                        <p:cTn id="7" dur="500"/>
                                        <p:tgtEl>
                                          <p:spTgt spid="1085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8549"/>
                                        </p:tgtEl>
                                        <p:attrNameLst>
                                          <p:attrName>style.visibility</p:attrName>
                                        </p:attrNameLst>
                                      </p:cBhvr>
                                      <p:to>
                                        <p:strVal val="visible"/>
                                      </p:to>
                                    </p:set>
                                    <p:animEffect transition="in" filter="blinds(horizontal)">
                                      <p:cBhvr>
                                        <p:cTn id="12" dur="500"/>
                                        <p:tgtEl>
                                          <p:spTgt spid="1085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8575"/>
                                        </p:tgtEl>
                                        <p:attrNameLst>
                                          <p:attrName>style.visibility</p:attrName>
                                        </p:attrNameLst>
                                      </p:cBhvr>
                                      <p:to>
                                        <p:strVal val="visible"/>
                                      </p:to>
                                    </p:set>
                                    <p:animEffect transition="in" filter="wipe(down)">
                                      <p:cBhvr>
                                        <p:cTn id="17" dur="500"/>
                                        <p:tgtEl>
                                          <p:spTgt spid="1085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108575"/>
                                        </p:tgtEl>
                                      </p:cBhvr>
                                    </p:animEffect>
                                    <p:set>
                                      <p:cBhvr>
                                        <p:cTn id="22" dur="1" fill="hold">
                                          <p:stCondLst>
                                            <p:cond delay="499"/>
                                          </p:stCondLst>
                                        </p:cTn>
                                        <p:tgtEl>
                                          <p:spTgt spid="1085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8547">
                                            <p:txEl>
                                              <p:pRg st="0" end="0"/>
                                            </p:txEl>
                                          </p:spTgt>
                                        </p:tgtEl>
                                        <p:attrNameLst>
                                          <p:attrName>style.visibility</p:attrName>
                                        </p:attrNameLst>
                                      </p:cBhvr>
                                      <p:to>
                                        <p:strVal val="visible"/>
                                      </p:to>
                                    </p:set>
                                    <p:animEffect transition="in" filter="wipe(left)">
                                      <p:cBhvr>
                                        <p:cTn id="27" dur="500"/>
                                        <p:tgtEl>
                                          <p:spTgt spid="10854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8556"/>
                                        </p:tgtEl>
                                        <p:attrNameLst>
                                          <p:attrName>style.visibility</p:attrName>
                                        </p:attrNameLst>
                                      </p:cBhvr>
                                      <p:to>
                                        <p:strVal val="visible"/>
                                      </p:to>
                                    </p:set>
                                    <p:animEffect transition="in" filter="wipe(down)">
                                      <p:cBhvr>
                                        <p:cTn id="32" dur="500"/>
                                        <p:tgtEl>
                                          <p:spTgt spid="1085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1" nodeType="clickEffect">
                                  <p:stCondLst>
                                    <p:cond delay="0"/>
                                  </p:stCondLst>
                                  <p:childTnLst>
                                    <p:animEffect transition="out" filter="wipe(down)">
                                      <p:cBhvr>
                                        <p:cTn id="36" dur="500"/>
                                        <p:tgtEl>
                                          <p:spTgt spid="108556"/>
                                        </p:tgtEl>
                                      </p:cBhvr>
                                    </p:animEffect>
                                    <p:set>
                                      <p:cBhvr>
                                        <p:cTn id="37" dur="1" fill="hold">
                                          <p:stCondLst>
                                            <p:cond delay="499"/>
                                          </p:stCondLst>
                                        </p:cTn>
                                        <p:tgtEl>
                                          <p:spTgt spid="10855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8547">
                                            <p:txEl>
                                              <p:pRg st="1" end="1"/>
                                            </p:txEl>
                                          </p:spTgt>
                                        </p:tgtEl>
                                        <p:attrNameLst>
                                          <p:attrName>style.visibility</p:attrName>
                                        </p:attrNameLst>
                                      </p:cBhvr>
                                      <p:to>
                                        <p:strVal val="visible"/>
                                      </p:to>
                                    </p:set>
                                    <p:animEffect transition="in" filter="wipe(left)">
                                      <p:cBhvr>
                                        <p:cTn id="42" dur="500"/>
                                        <p:tgtEl>
                                          <p:spTgt spid="10854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8557"/>
                                        </p:tgtEl>
                                        <p:attrNameLst>
                                          <p:attrName>style.visibility</p:attrName>
                                        </p:attrNameLst>
                                      </p:cBhvr>
                                      <p:to>
                                        <p:strVal val="visible"/>
                                      </p:to>
                                    </p:set>
                                    <p:animEffect transition="in" filter="wipe(down)">
                                      <p:cBhvr>
                                        <p:cTn id="47" dur="500"/>
                                        <p:tgtEl>
                                          <p:spTgt spid="10855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108557"/>
                                        </p:tgtEl>
                                      </p:cBhvr>
                                    </p:animEffect>
                                    <p:set>
                                      <p:cBhvr>
                                        <p:cTn id="52" dur="1" fill="hold">
                                          <p:stCondLst>
                                            <p:cond delay="499"/>
                                          </p:stCondLst>
                                        </p:cTn>
                                        <p:tgtEl>
                                          <p:spTgt spid="10855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8547">
                                            <p:txEl>
                                              <p:pRg st="2" end="2"/>
                                            </p:txEl>
                                          </p:spTgt>
                                        </p:tgtEl>
                                        <p:attrNameLst>
                                          <p:attrName>style.visibility</p:attrName>
                                        </p:attrNameLst>
                                      </p:cBhvr>
                                      <p:to>
                                        <p:strVal val="visible"/>
                                      </p:to>
                                    </p:set>
                                    <p:animEffect transition="in" filter="wipe(left)">
                                      <p:cBhvr>
                                        <p:cTn id="57" dur="500"/>
                                        <p:tgtEl>
                                          <p:spTgt spid="108547">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8547">
                                            <p:txEl>
                                              <p:pRg st="3" end="3"/>
                                            </p:txEl>
                                          </p:spTgt>
                                        </p:tgtEl>
                                        <p:attrNameLst>
                                          <p:attrName>style.visibility</p:attrName>
                                        </p:attrNameLst>
                                      </p:cBhvr>
                                      <p:to>
                                        <p:strVal val="visible"/>
                                      </p:to>
                                    </p:set>
                                    <p:animEffect transition="in" filter="wipe(left)">
                                      <p:cBhvr>
                                        <p:cTn id="62" dur="500"/>
                                        <p:tgtEl>
                                          <p:spTgt spid="108547">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08561"/>
                                        </p:tgtEl>
                                        <p:attrNameLst>
                                          <p:attrName>style.visibility</p:attrName>
                                        </p:attrNameLst>
                                      </p:cBhvr>
                                      <p:to>
                                        <p:strVal val="visible"/>
                                      </p:to>
                                    </p:set>
                                    <p:animEffect transition="in" filter="wipe(down)">
                                      <p:cBhvr>
                                        <p:cTn id="67" dur="500"/>
                                        <p:tgtEl>
                                          <p:spTgt spid="10856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8570"/>
                                        </p:tgtEl>
                                        <p:attrNameLst>
                                          <p:attrName>style.visibility</p:attrName>
                                        </p:attrNameLst>
                                      </p:cBhvr>
                                      <p:to>
                                        <p:strVal val="visible"/>
                                      </p:to>
                                    </p:set>
                                    <p:animEffect transition="in" filter="wipe(down)">
                                      <p:cBhvr>
                                        <p:cTn id="72" dur="500"/>
                                        <p:tgtEl>
                                          <p:spTgt spid="10857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08564"/>
                                        </p:tgtEl>
                                        <p:attrNameLst>
                                          <p:attrName>style.visibility</p:attrName>
                                        </p:attrNameLst>
                                      </p:cBhvr>
                                      <p:to>
                                        <p:strVal val="visible"/>
                                      </p:to>
                                    </p:set>
                                    <p:animEffect transition="in" filter="wipe(up)">
                                      <p:cBhvr>
                                        <p:cTn id="77" dur="500"/>
                                        <p:tgtEl>
                                          <p:spTgt spid="108564"/>
                                        </p:tgtEl>
                                      </p:cBhvr>
                                    </p:animEffect>
                                  </p:childTnLst>
                                </p:cTn>
                              </p:par>
                              <p:par>
                                <p:cTn id="78" presetID="22" presetClass="entr" presetSubtype="1" fill="hold" nodeType="withEffect">
                                  <p:stCondLst>
                                    <p:cond delay="0"/>
                                  </p:stCondLst>
                                  <p:childTnLst>
                                    <p:set>
                                      <p:cBhvr>
                                        <p:cTn id="79" dur="1" fill="hold">
                                          <p:stCondLst>
                                            <p:cond delay="0"/>
                                          </p:stCondLst>
                                        </p:cTn>
                                        <p:tgtEl>
                                          <p:spTgt spid="108566"/>
                                        </p:tgtEl>
                                        <p:attrNameLst>
                                          <p:attrName>style.visibility</p:attrName>
                                        </p:attrNameLst>
                                      </p:cBhvr>
                                      <p:to>
                                        <p:strVal val="visible"/>
                                      </p:to>
                                    </p:set>
                                    <p:animEffect transition="in" filter="wipe(up)">
                                      <p:cBhvr>
                                        <p:cTn id="80" dur="500"/>
                                        <p:tgtEl>
                                          <p:spTgt spid="108566"/>
                                        </p:tgtEl>
                                      </p:cBhvr>
                                    </p:animEffect>
                                  </p:childTnLst>
                                </p:cTn>
                              </p:par>
                              <p:par>
                                <p:cTn id="81" presetID="22" presetClass="entr" presetSubtype="1" fill="hold" nodeType="withEffect">
                                  <p:stCondLst>
                                    <p:cond delay="0"/>
                                  </p:stCondLst>
                                  <p:childTnLst>
                                    <p:set>
                                      <p:cBhvr>
                                        <p:cTn id="82" dur="1" fill="hold">
                                          <p:stCondLst>
                                            <p:cond delay="0"/>
                                          </p:stCondLst>
                                        </p:cTn>
                                        <p:tgtEl>
                                          <p:spTgt spid="108565"/>
                                        </p:tgtEl>
                                        <p:attrNameLst>
                                          <p:attrName>style.visibility</p:attrName>
                                        </p:attrNameLst>
                                      </p:cBhvr>
                                      <p:to>
                                        <p:strVal val="visible"/>
                                      </p:to>
                                    </p:set>
                                    <p:animEffect transition="in" filter="wipe(up)">
                                      <p:cBhvr>
                                        <p:cTn id="83" dur="500"/>
                                        <p:tgtEl>
                                          <p:spTgt spid="10856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08569"/>
                                        </p:tgtEl>
                                        <p:attrNameLst>
                                          <p:attrName>style.visibility</p:attrName>
                                        </p:attrNameLst>
                                      </p:cBhvr>
                                      <p:to>
                                        <p:strVal val="visible"/>
                                      </p:to>
                                    </p:set>
                                    <p:animEffect transition="in" filter="wipe(down)">
                                      <p:cBhvr>
                                        <p:cTn id="88" dur="500"/>
                                        <p:tgtEl>
                                          <p:spTgt spid="10856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08547">
                                            <p:txEl>
                                              <p:pRg st="4" end="4"/>
                                            </p:txEl>
                                          </p:spTgt>
                                        </p:tgtEl>
                                        <p:attrNameLst>
                                          <p:attrName>style.visibility</p:attrName>
                                        </p:attrNameLst>
                                      </p:cBhvr>
                                      <p:to>
                                        <p:strVal val="visible"/>
                                      </p:to>
                                    </p:set>
                                    <p:animEffect transition="in" filter="wipe(left)">
                                      <p:cBhvr>
                                        <p:cTn id="93" dur="500"/>
                                        <p:tgtEl>
                                          <p:spTgt spid="108547">
                                            <p:txEl>
                                              <p:pRg st="4" end="4"/>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108572"/>
                                        </p:tgtEl>
                                        <p:attrNameLst>
                                          <p:attrName>style.visibility</p:attrName>
                                        </p:attrNameLst>
                                      </p:cBhvr>
                                      <p:to>
                                        <p:strVal val="visible"/>
                                      </p:to>
                                    </p:set>
                                    <p:animEffect transition="in" filter="wipe(down)">
                                      <p:cBhvr>
                                        <p:cTn id="98" dur="500"/>
                                        <p:tgtEl>
                                          <p:spTgt spid="10857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xit" presetSubtype="4" fill="hold" nodeType="clickEffect">
                                  <p:stCondLst>
                                    <p:cond delay="0"/>
                                  </p:stCondLst>
                                  <p:childTnLst>
                                    <p:animEffect transition="out" filter="wipe(down)">
                                      <p:cBhvr>
                                        <p:cTn id="102" dur="500"/>
                                        <p:tgtEl>
                                          <p:spTgt spid="108572"/>
                                        </p:tgtEl>
                                      </p:cBhvr>
                                    </p:animEffect>
                                    <p:set>
                                      <p:cBhvr>
                                        <p:cTn id="103" dur="1" fill="hold">
                                          <p:stCondLst>
                                            <p:cond delay="499"/>
                                          </p:stCondLst>
                                        </p:cTn>
                                        <p:tgtEl>
                                          <p:spTgt spid="10857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08547">
                                            <p:txEl>
                                              <p:pRg st="5" end="5"/>
                                            </p:txEl>
                                          </p:spTgt>
                                        </p:tgtEl>
                                        <p:attrNameLst>
                                          <p:attrName>style.visibility</p:attrName>
                                        </p:attrNameLst>
                                      </p:cBhvr>
                                      <p:to>
                                        <p:strVal val="visible"/>
                                      </p:to>
                                    </p:set>
                                    <p:animEffect transition="in" filter="wipe(left)">
                                      <p:cBhvr>
                                        <p:cTn id="108" dur="500"/>
                                        <p:tgtEl>
                                          <p:spTgt spid="108547">
                                            <p:txEl>
                                              <p:pRg st="5" end="5"/>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108552"/>
                                        </p:tgtEl>
                                        <p:attrNameLst>
                                          <p:attrName>style.visibility</p:attrName>
                                        </p:attrNameLst>
                                      </p:cBhvr>
                                      <p:to>
                                        <p:strVal val="visible"/>
                                      </p:to>
                                    </p:set>
                                    <p:animEffect transition="in" filter="wipe(down)">
                                      <p:cBhvr>
                                        <p:cTn id="113" dur="500"/>
                                        <p:tgtEl>
                                          <p:spTgt spid="10855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108554"/>
                                        </p:tgtEl>
                                        <p:attrNameLst>
                                          <p:attrName>style.visibility</p:attrName>
                                        </p:attrNameLst>
                                      </p:cBhvr>
                                      <p:to>
                                        <p:strVal val="visible"/>
                                      </p:to>
                                    </p:set>
                                    <p:animEffect transition="in" filter="wipe(up)">
                                      <p:cBhvr>
                                        <p:cTn id="118" dur="500"/>
                                        <p:tgtEl>
                                          <p:spTgt spid="108554"/>
                                        </p:tgtEl>
                                      </p:cBhvr>
                                    </p:animEffect>
                                  </p:childTnLst>
                                </p:cTn>
                              </p:par>
                              <p:par>
                                <p:cTn id="119" presetID="22" presetClass="entr" presetSubtype="1" fill="hold" nodeType="withEffect">
                                  <p:stCondLst>
                                    <p:cond delay="0"/>
                                  </p:stCondLst>
                                  <p:childTnLst>
                                    <p:set>
                                      <p:cBhvr>
                                        <p:cTn id="120" dur="1" fill="hold">
                                          <p:stCondLst>
                                            <p:cond delay="0"/>
                                          </p:stCondLst>
                                        </p:cTn>
                                        <p:tgtEl>
                                          <p:spTgt spid="108553"/>
                                        </p:tgtEl>
                                        <p:attrNameLst>
                                          <p:attrName>style.visibility</p:attrName>
                                        </p:attrNameLst>
                                      </p:cBhvr>
                                      <p:to>
                                        <p:strVal val="visible"/>
                                      </p:to>
                                    </p:set>
                                    <p:animEffect transition="in" filter="wipe(up)">
                                      <p:cBhvr>
                                        <p:cTn id="121" dur="500"/>
                                        <p:tgtEl>
                                          <p:spTgt spid="108553"/>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nodeType="clickEffect">
                                  <p:stCondLst>
                                    <p:cond delay="0"/>
                                  </p:stCondLst>
                                  <p:childTnLst>
                                    <p:set>
                                      <p:cBhvr>
                                        <p:cTn id="125" dur="1" fill="hold">
                                          <p:stCondLst>
                                            <p:cond delay="0"/>
                                          </p:stCondLst>
                                        </p:cTn>
                                        <p:tgtEl>
                                          <p:spTgt spid="108555"/>
                                        </p:tgtEl>
                                        <p:attrNameLst>
                                          <p:attrName>style.visibility</p:attrName>
                                        </p:attrNameLst>
                                      </p:cBhvr>
                                      <p:to>
                                        <p:strVal val="visible"/>
                                      </p:to>
                                    </p:set>
                                    <p:animEffect transition="in" filter="blinds(horizontal)">
                                      <p:cBhvr>
                                        <p:cTn id="126" dur="500"/>
                                        <p:tgtEl>
                                          <p:spTgt spid="10855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08558"/>
                                        </p:tgtEl>
                                        <p:attrNameLst>
                                          <p:attrName>style.visibility</p:attrName>
                                        </p:attrNameLst>
                                      </p:cBhvr>
                                      <p:to>
                                        <p:strVal val="visible"/>
                                      </p:to>
                                    </p:set>
                                    <p:animEffect transition="in" filter="wipe(down)">
                                      <p:cBhvr>
                                        <p:cTn id="131" dur="500"/>
                                        <p:tgtEl>
                                          <p:spTgt spid="108558"/>
                                        </p:tgtEl>
                                      </p:cBhvr>
                                    </p:animEffect>
                                  </p:childTnLst>
                                </p:cTn>
                              </p:par>
                              <p:par>
                                <p:cTn id="132" presetID="22" presetClass="entr" presetSubtype="4" fill="hold" nodeType="withEffect">
                                  <p:stCondLst>
                                    <p:cond delay="0"/>
                                  </p:stCondLst>
                                  <p:childTnLst>
                                    <p:set>
                                      <p:cBhvr>
                                        <p:cTn id="133" dur="1" fill="hold">
                                          <p:stCondLst>
                                            <p:cond delay="0"/>
                                          </p:stCondLst>
                                        </p:cTn>
                                        <p:tgtEl>
                                          <p:spTgt spid="108560"/>
                                        </p:tgtEl>
                                        <p:attrNameLst>
                                          <p:attrName>style.visibility</p:attrName>
                                        </p:attrNameLst>
                                      </p:cBhvr>
                                      <p:to>
                                        <p:strVal val="visible"/>
                                      </p:to>
                                    </p:set>
                                    <p:animEffect transition="in" filter="wipe(down)">
                                      <p:cBhvr>
                                        <p:cTn id="134" dur="500"/>
                                        <p:tgtEl>
                                          <p:spTgt spid="10856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08573"/>
                                        </p:tgtEl>
                                        <p:attrNameLst>
                                          <p:attrName>style.visibility</p:attrName>
                                        </p:attrNameLst>
                                      </p:cBhvr>
                                      <p:to>
                                        <p:strVal val="visible"/>
                                      </p:to>
                                    </p:set>
                                    <p:animEffect transition="in" filter="wipe(down)">
                                      <p:cBhvr>
                                        <p:cTn id="139" dur="500"/>
                                        <p:tgtEl>
                                          <p:spTgt spid="108573"/>
                                        </p:tgtEl>
                                      </p:cBhvr>
                                    </p:animEffect>
                                  </p:childTnLst>
                                </p:cTn>
                              </p:par>
                              <p:par>
                                <p:cTn id="140" presetID="22" presetClass="entr" presetSubtype="4" fill="hold" nodeType="withEffect">
                                  <p:stCondLst>
                                    <p:cond delay="0"/>
                                  </p:stCondLst>
                                  <p:childTnLst>
                                    <p:set>
                                      <p:cBhvr>
                                        <p:cTn id="141" dur="1" fill="hold">
                                          <p:stCondLst>
                                            <p:cond delay="0"/>
                                          </p:stCondLst>
                                        </p:cTn>
                                        <p:tgtEl>
                                          <p:spTgt spid="108574"/>
                                        </p:tgtEl>
                                        <p:attrNameLst>
                                          <p:attrName>style.visibility</p:attrName>
                                        </p:attrNameLst>
                                      </p:cBhvr>
                                      <p:to>
                                        <p:strVal val="visible"/>
                                      </p:to>
                                    </p:set>
                                    <p:animEffect transition="in" filter="wipe(down)">
                                      <p:cBhvr>
                                        <p:cTn id="142" dur="500"/>
                                        <p:tgtEl>
                                          <p:spTgt spid="108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P spid="108547" grpId="0" build="p" bldLvl="5"/>
      <p:bldP spid="108556" grpId="0" animBg="1"/>
      <p:bldP spid="108556" grpId="1" animBg="1"/>
      <p:bldP spid="108557" grpId="0" animBg="1"/>
      <p:bldP spid="108557" grpId="1" animBg="1"/>
      <p:bldP spid="108561"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4010D05-134E-4663-8EA5-220EF632B62B}"/>
              </a:ext>
            </a:extLst>
          </p:cNvPr>
          <p:cNvSpPr>
            <a:spLocks noGrp="1" noChangeArrowheads="1"/>
          </p:cNvSpPr>
          <p:nvPr>
            <p:ph type="body" idx="1"/>
          </p:nvPr>
        </p:nvSpPr>
        <p:spPr bwMode="auto">
          <a:xfrm>
            <a:off x="533400" y="1676400"/>
            <a:ext cx="8070850" cy="528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buFontTx/>
              <a:buNone/>
            </a:pPr>
            <a:r>
              <a:rPr lang="en-US" altLang="zh-CN" sz="2800" b="1">
                <a:solidFill>
                  <a:srgbClr val="0000CC"/>
                </a:solidFill>
                <a:latin typeface="楷体_GB2312" pitchFamily="49" charset="-122"/>
                <a:ea typeface="楷体_GB2312" pitchFamily="49" charset="-122"/>
              </a:rPr>
              <a:t>1</a:t>
            </a:r>
            <a:r>
              <a:rPr lang="zh-CN" altLang="en-US" sz="2800" b="1">
                <a:solidFill>
                  <a:srgbClr val="0000CC"/>
                </a:solidFill>
                <a:latin typeface="楷体_GB2312" pitchFamily="49" charset="-122"/>
                <a:ea typeface="楷体_GB2312" pitchFamily="49" charset="-122"/>
              </a:rPr>
              <a:t>、脑血管的自身调节</a:t>
            </a:r>
          </a:p>
        </p:txBody>
      </p:sp>
      <p:sp>
        <p:nvSpPr>
          <p:cNvPr id="886787" name="Rectangle 3">
            <a:extLst>
              <a:ext uri="{FF2B5EF4-FFF2-40B4-BE49-F238E27FC236}">
                <a16:creationId xmlns:a16="http://schemas.microsoft.com/office/drawing/2014/main" id="{A8D6ACA9-1115-41F3-B19D-7D7E6E31538C}"/>
              </a:ext>
            </a:extLst>
          </p:cNvPr>
          <p:cNvSpPr>
            <a:spLocks noGrp="1" noChangeArrowheads="1"/>
          </p:cNvSpPr>
          <p:nvPr>
            <p:ph type="title"/>
          </p:nvPr>
        </p:nvSpPr>
        <p:spPr bwMode="auto">
          <a:xfrm>
            <a:off x="611188" y="476250"/>
            <a:ext cx="7772400" cy="1143000"/>
          </a:xfrm>
          <a:ln>
            <a:miter lim="800000"/>
            <a:headEnd/>
            <a:tailEnd/>
          </a:ln>
        </p:spPr>
        <p:txBody>
          <a:bodyPr vert="horz" wrap="square" lIns="91440" tIns="45720" rIns="91440" bIns="45720" numCol="1" anchor="ctr" anchorCtr="0" compatLnSpc="1">
            <a:prstTxWarp prst="textNoShape">
              <a:avLst/>
            </a:prstTxWarp>
          </a:bodyPr>
          <a:lstStyle/>
          <a:p>
            <a:pPr algn="l" eaLnBrk="1" hangingPunct="1">
              <a:defRPr/>
            </a:pPr>
            <a:r>
              <a:rPr lang="en-US" altLang="zh-CN" sz="3600" b="1">
                <a:solidFill>
                  <a:srgbClr val="FF0000"/>
                </a:solidFill>
                <a:effectLst>
                  <a:outerShdw blurRad="38100" dist="38100" dir="2700000" algn="tl">
                    <a:srgbClr val="000000"/>
                  </a:outerShdw>
                </a:effectLst>
                <a:latin typeface="楷体_GB2312" pitchFamily="49" charset="-122"/>
                <a:ea typeface="楷体_GB2312" pitchFamily="49" charset="-122"/>
              </a:rPr>
              <a:t>(</a:t>
            </a:r>
            <a:r>
              <a:rPr lang="zh-CN" altLang="en-US" sz="3600" b="1">
                <a:solidFill>
                  <a:srgbClr val="FF0000"/>
                </a:solidFill>
                <a:effectLst>
                  <a:outerShdw blurRad="38100" dist="38100" dir="2700000" algn="tl">
                    <a:srgbClr val="000000"/>
                  </a:outerShdw>
                </a:effectLst>
                <a:latin typeface="楷体_GB2312" pitchFamily="49" charset="-122"/>
                <a:ea typeface="楷体_GB2312" pitchFamily="49" charset="-122"/>
              </a:rPr>
              <a:t>二</a:t>
            </a:r>
            <a:r>
              <a:rPr lang="en-US" altLang="zh-CN" sz="3600" b="1">
                <a:solidFill>
                  <a:srgbClr val="FF0000"/>
                </a:solidFill>
                <a:effectLst>
                  <a:outerShdw blurRad="38100" dist="38100" dir="2700000" algn="tl">
                    <a:srgbClr val="000000"/>
                  </a:outerShdw>
                </a:effectLst>
                <a:latin typeface="楷体_GB2312" pitchFamily="49" charset="-122"/>
                <a:ea typeface="楷体_GB2312" pitchFamily="49" charset="-122"/>
              </a:rPr>
              <a:t>) </a:t>
            </a:r>
            <a:r>
              <a:rPr lang="zh-CN" altLang="en-US" sz="3600" b="1">
                <a:solidFill>
                  <a:srgbClr val="FF0000"/>
                </a:solidFill>
                <a:effectLst>
                  <a:outerShdw blurRad="38100" dist="38100" dir="2700000" algn="tl">
                    <a:srgbClr val="000000"/>
                  </a:outerShdw>
                </a:effectLst>
                <a:latin typeface="楷体_GB2312" pitchFamily="49" charset="-122"/>
                <a:ea typeface="楷体_GB2312" pitchFamily="49" charset="-122"/>
              </a:rPr>
              <a:t>脑血流量的调节</a:t>
            </a:r>
          </a:p>
        </p:txBody>
      </p:sp>
      <p:sp>
        <p:nvSpPr>
          <p:cNvPr id="69636" name="Text Box 4">
            <a:extLst>
              <a:ext uri="{FF2B5EF4-FFF2-40B4-BE49-F238E27FC236}">
                <a16:creationId xmlns:a16="http://schemas.microsoft.com/office/drawing/2014/main" id="{5B36423E-9563-4822-9160-14F4F2537898}"/>
              </a:ext>
            </a:extLst>
          </p:cNvPr>
          <p:cNvSpPr txBox="1">
            <a:spLocks noChangeArrowheads="1"/>
          </p:cNvSpPr>
          <p:nvPr/>
        </p:nvSpPr>
        <p:spPr bwMode="auto">
          <a:xfrm>
            <a:off x="755650" y="2400300"/>
            <a:ext cx="70881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a:solidFill>
                  <a:schemeClr val="bg1"/>
                </a:solidFill>
                <a:latin typeface="楷体_GB2312" pitchFamily="49" charset="-122"/>
              </a:rPr>
              <a:t>   </a:t>
            </a:r>
            <a:r>
              <a:rPr lang="zh-CN" altLang="en-US" sz="2400" b="1">
                <a:solidFill>
                  <a:srgbClr val="CC0000"/>
                </a:solidFill>
                <a:latin typeface="楷体_GB2312" pitchFamily="49" charset="-122"/>
              </a:rPr>
              <a:t>平均</a:t>
            </a:r>
            <a:r>
              <a:rPr lang="en-US" altLang="zh-CN" sz="2400" b="1">
                <a:solidFill>
                  <a:srgbClr val="CC0000"/>
                </a:solidFill>
                <a:latin typeface="楷体_GB2312" pitchFamily="49" charset="-122"/>
              </a:rPr>
              <a:t>A</a:t>
            </a:r>
            <a:r>
              <a:rPr lang="zh-CN" altLang="en-US" sz="2400" b="1">
                <a:solidFill>
                  <a:srgbClr val="CC0000"/>
                </a:solidFill>
                <a:latin typeface="楷体_GB2312" pitchFamily="49" charset="-122"/>
              </a:rPr>
              <a:t>压</a:t>
            </a:r>
            <a:r>
              <a:rPr lang="en-US" altLang="zh-CN" sz="2400" b="1">
                <a:solidFill>
                  <a:srgbClr val="CC0000"/>
                </a:solidFill>
                <a:latin typeface="楷体_GB2312" pitchFamily="49" charset="-122"/>
              </a:rPr>
              <a:t>60</a:t>
            </a:r>
            <a:r>
              <a:rPr lang="zh-CN" altLang="en-US" sz="2400" b="1">
                <a:solidFill>
                  <a:srgbClr val="CC0000"/>
                </a:solidFill>
                <a:latin typeface="楷体_GB2312" pitchFamily="49" charset="-122"/>
              </a:rPr>
              <a:t>～</a:t>
            </a:r>
            <a:r>
              <a:rPr lang="en-US" altLang="zh-CN" sz="2400" b="1">
                <a:solidFill>
                  <a:srgbClr val="CC0000"/>
                </a:solidFill>
                <a:latin typeface="楷体_GB2312" pitchFamily="49" charset="-122"/>
              </a:rPr>
              <a:t>140mmHg</a:t>
            </a:r>
            <a:r>
              <a:rPr lang="zh-CN" altLang="en-US" sz="2400" b="1">
                <a:solidFill>
                  <a:srgbClr val="CC0000"/>
                </a:solidFill>
                <a:latin typeface="楷体_GB2312" pitchFamily="49" charset="-122"/>
              </a:rPr>
              <a:t>时，</a:t>
            </a:r>
            <a:r>
              <a:rPr lang="zh-CN" altLang="en-US" sz="2400" b="1">
                <a:latin typeface="楷体_GB2312" pitchFamily="49" charset="-122"/>
              </a:rPr>
              <a:t>脑血流量相当恒定；</a:t>
            </a:r>
          </a:p>
          <a:p>
            <a:pPr eaLnBrk="1" hangingPunct="1"/>
            <a:r>
              <a:rPr lang="zh-CN" altLang="en-US" sz="2400" b="1">
                <a:solidFill>
                  <a:schemeClr val="bg1"/>
                </a:solidFill>
                <a:latin typeface="楷体_GB2312" pitchFamily="49" charset="-122"/>
              </a:rPr>
              <a:t>   </a:t>
            </a:r>
            <a:r>
              <a:rPr lang="zh-CN" altLang="en-US" sz="2400" b="1">
                <a:solidFill>
                  <a:srgbClr val="CC0000"/>
                </a:solidFill>
                <a:latin typeface="楷体_GB2312" pitchFamily="49" charset="-122"/>
              </a:rPr>
              <a:t>当＜</a:t>
            </a:r>
            <a:r>
              <a:rPr lang="en-US" altLang="zh-CN" sz="2400" b="1">
                <a:solidFill>
                  <a:srgbClr val="CC0000"/>
                </a:solidFill>
                <a:latin typeface="楷体_GB2312" pitchFamily="49" charset="-122"/>
              </a:rPr>
              <a:t>60</a:t>
            </a:r>
            <a:r>
              <a:rPr lang="zh-CN" altLang="en-US" sz="2400" b="1">
                <a:solidFill>
                  <a:srgbClr val="CC0000"/>
                </a:solidFill>
                <a:latin typeface="楷体_GB2312" pitchFamily="49" charset="-122"/>
              </a:rPr>
              <a:t>或＞ </a:t>
            </a:r>
            <a:r>
              <a:rPr lang="en-US" altLang="zh-CN" sz="2400" b="1">
                <a:solidFill>
                  <a:srgbClr val="CC0000"/>
                </a:solidFill>
                <a:latin typeface="楷体_GB2312" pitchFamily="49" charset="-122"/>
              </a:rPr>
              <a:t>140mmHg</a:t>
            </a:r>
            <a:r>
              <a:rPr lang="zh-CN" altLang="en-US" sz="2400" b="1">
                <a:solidFill>
                  <a:srgbClr val="CC0000"/>
                </a:solidFill>
                <a:latin typeface="楷体_GB2312" pitchFamily="49" charset="-122"/>
              </a:rPr>
              <a:t>时，</a:t>
            </a:r>
            <a:r>
              <a:rPr lang="zh-CN" altLang="en-US" sz="2400" b="1">
                <a:latin typeface="楷体_GB2312" pitchFamily="49" charset="-122"/>
              </a:rPr>
              <a:t>脑血流量随血压变化。</a:t>
            </a:r>
          </a:p>
        </p:txBody>
      </p:sp>
      <p:sp>
        <p:nvSpPr>
          <p:cNvPr id="886789" name="Text Box 5">
            <a:extLst>
              <a:ext uri="{FF2B5EF4-FFF2-40B4-BE49-F238E27FC236}">
                <a16:creationId xmlns:a16="http://schemas.microsoft.com/office/drawing/2014/main" id="{09DD563B-3839-44B8-98D9-5948A011018E}"/>
              </a:ext>
            </a:extLst>
          </p:cNvPr>
          <p:cNvSpPr txBox="1">
            <a:spLocks noChangeArrowheads="1"/>
          </p:cNvSpPr>
          <p:nvPr/>
        </p:nvSpPr>
        <p:spPr bwMode="auto">
          <a:xfrm>
            <a:off x="574675" y="3429000"/>
            <a:ext cx="4254754" cy="523220"/>
          </a:xfrm>
          <a:prstGeom prst="rect">
            <a:avLst/>
          </a:prstGeom>
          <a:noFill/>
          <a:ln w="12700">
            <a:noFill/>
            <a:prstDash val="dash"/>
            <a:miter lim="800000"/>
            <a:headEnd/>
            <a:tailEnd/>
          </a:ln>
          <a:effectLst/>
        </p:spPr>
        <p:txBody>
          <a:bodyPr wrap="none">
            <a:spAutoFit/>
          </a:bodyPr>
          <a:lstStyle/>
          <a:p>
            <a:pPr eaLnBrk="1" hangingPunct="1">
              <a:defRPr/>
            </a:pPr>
            <a:r>
              <a:rPr lang="en-US" altLang="zh-CN" sz="2800" b="1" dirty="0">
                <a:solidFill>
                  <a:srgbClr val="0000CC"/>
                </a:solidFill>
                <a:latin typeface="楷体_GB2312" pitchFamily="49" charset="-122"/>
              </a:rPr>
              <a:t>2</a:t>
            </a:r>
            <a:r>
              <a:rPr lang="zh-CN" altLang="en-US" sz="2800" b="1" dirty="0">
                <a:solidFill>
                  <a:srgbClr val="0000CC"/>
                </a:solidFill>
                <a:latin typeface="楷体_GB2312" pitchFamily="49" charset="-122"/>
              </a:rPr>
              <a:t>、</a:t>
            </a:r>
            <a:r>
              <a:rPr lang="en-US" altLang="zh-CN" sz="2800" b="1" dirty="0">
                <a:solidFill>
                  <a:srgbClr val="0000CC"/>
                </a:solidFill>
                <a:latin typeface="微软雅黑" panose="020B0503020204020204" pitchFamily="34" charset="-122"/>
                <a:ea typeface="微软雅黑" panose="020B0503020204020204" pitchFamily="34" charset="-122"/>
              </a:rPr>
              <a:t>CO</a:t>
            </a:r>
            <a:r>
              <a:rPr lang="en-US" altLang="zh-CN" sz="2800" b="1" baseline="-25000" dirty="0">
                <a:solidFill>
                  <a:srgbClr val="0000CC"/>
                </a:solidFill>
                <a:latin typeface="微软雅黑" panose="020B0503020204020204" pitchFamily="34" charset="-122"/>
                <a:ea typeface="微软雅黑" panose="020B0503020204020204" pitchFamily="34" charset="-122"/>
              </a:rPr>
              <a:t>2</a:t>
            </a:r>
            <a:r>
              <a:rPr lang="zh-CN" altLang="en-US" sz="2800" b="1" dirty="0">
                <a:solidFill>
                  <a:srgbClr val="0000CC"/>
                </a:solidFill>
                <a:latin typeface="微软雅黑" panose="020B0503020204020204" pitchFamily="34" charset="-122"/>
                <a:ea typeface="微软雅黑" panose="020B0503020204020204" pitchFamily="34" charset="-122"/>
              </a:rPr>
              <a:t>和</a:t>
            </a:r>
            <a:r>
              <a:rPr lang="en-US" altLang="zh-CN" sz="2800" b="1" dirty="0">
                <a:solidFill>
                  <a:srgbClr val="0000CC"/>
                </a:solidFill>
                <a:latin typeface="微软雅黑" panose="020B0503020204020204" pitchFamily="34" charset="-122"/>
                <a:ea typeface="微软雅黑" panose="020B0503020204020204" pitchFamily="34" charset="-122"/>
              </a:rPr>
              <a:t>O</a:t>
            </a:r>
            <a:r>
              <a:rPr lang="en-US" altLang="zh-CN" sz="2800" b="1" baseline="-25000" dirty="0">
                <a:solidFill>
                  <a:srgbClr val="0000CC"/>
                </a:solidFill>
                <a:latin typeface="微软雅黑" panose="020B0503020204020204" pitchFamily="34" charset="-122"/>
                <a:ea typeface="微软雅黑" panose="020B0503020204020204" pitchFamily="34" charset="-122"/>
              </a:rPr>
              <a:t>2</a:t>
            </a:r>
            <a:r>
              <a:rPr lang="zh-CN" altLang="en-US" sz="2800" b="1" dirty="0">
                <a:solidFill>
                  <a:srgbClr val="0000CC"/>
                </a:solidFill>
                <a:latin typeface="微软雅黑" panose="020B0503020204020204" pitchFamily="34" charset="-122"/>
                <a:ea typeface="微软雅黑" panose="020B0503020204020204" pitchFamily="34" charset="-122"/>
              </a:rPr>
              <a:t>分压的影响</a:t>
            </a:r>
            <a:r>
              <a:rPr lang="zh-CN" altLang="en-US" sz="2800" b="1"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sp>
        <p:nvSpPr>
          <p:cNvPr id="886790" name="Text Box 6">
            <a:extLst>
              <a:ext uri="{FF2B5EF4-FFF2-40B4-BE49-F238E27FC236}">
                <a16:creationId xmlns:a16="http://schemas.microsoft.com/office/drawing/2014/main" id="{6C0C4786-A428-4AEB-8749-C6EABDD33BD8}"/>
              </a:ext>
            </a:extLst>
          </p:cNvPr>
          <p:cNvSpPr txBox="1">
            <a:spLocks noChangeArrowheads="1"/>
          </p:cNvSpPr>
          <p:nvPr/>
        </p:nvSpPr>
        <p:spPr bwMode="auto">
          <a:xfrm>
            <a:off x="395288" y="4184650"/>
            <a:ext cx="8497887" cy="1187450"/>
          </a:xfrm>
          <a:prstGeom prst="rect">
            <a:avLst/>
          </a:prstGeom>
          <a:noFill/>
          <a:ln w="12700" cap="sq">
            <a:noFill/>
            <a:miter lim="800000"/>
            <a:headEnd/>
            <a:tailEnd/>
          </a:ln>
          <a:effectLst/>
        </p:spPr>
        <p:txBody>
          <a:bodyPr>
            <a:spAutoFit/>
          </a:bodyPr>
          <a:lstStyle/>
          <a:p>
            <a:pPr eaLnBrk="1" hangingPunct="1">
              <a:defRPr/>
            </a:pPr>
            <a:r>
              <a:rPr lang="zh-CN" altLang="en-US" sz="2400" b="1">
                <a:solidFill>
                  <a:srgbClr val="CC3300"/>
                </a:solidFill>
                <a:ea typeface="华文宋体" pitchFamily="2" charset="-122"/>
              </a:rPr>
              <a:t>（</a:t>
            </a:r>
            <a:r>
              <a:rPr lang="en-US" altLang="zh-CN" sz="2400" b="1">
                <a:solidFill>
                  <a:srgbClr val="CC3300"/>
                </a:solidFill>
                <a:ea typeface="华文宋体" pitchFamily="2" charset="-122"/>
              </a:rPr>
              <a:t>1</a:t>
            </a:r>
            <a:r>
              <a:rPr lang="zh-CN" altLang="en-US" sz="2400" b="1">
                <a:solidFill>
                  <a:srgbClr val="CC3300"/>
                </a:solidFill>
                <a:ea typeface="华文宋体" pitchFamily="2" charset="-122"/>
              </a:rPr>
              <a:t>） </a:t>
            </a:r>
            <a:r>
              <a:rPr lang="en-US" altLang="zh-CN" sz="2400" b="1">
                <a:solidFill>
                  <a:srgbClr val="CC3300"/>
                </a:solidFill>
                <a:ea typeface="华文宋体" pitchFamily="2" charset="-122"/>
              </a:rPr>
              <a:t>P</a:t>
            </a:r>
            <a:r>
              <a:rPr lang="en-US" altLang="zh-CN" b="1">
                <a:solidFill>
                  <a:srgbClr val="CC3300"/>
                </a:solidFill>
                <a:ea typeface="华文宋体" pitchFamily="2" charset="-122"/>
              </a:rPr>
              <a:t>CO</a:t>
            </a:r>
            <a:r>
              <a:rPr lang="en-US" altLang="zh-CN" sz="2400" b="1" baseline="-25000">
                <a:solidFill>
                  <a:srgbClr val="CC3300"/>
                </a:solidFill>
                <a:ea typeface="华文宋体" pitchFamily="2" charset="-122"/>
              </a:rPr>
              <a:t>2</a:t>
            </a:r>
            <a:r>
              <a:rPr lang="en-US" altLang="zh-CN" sz="2400" b="1" baseline="-25000">
                <a:solidFill>
                  <a:srgbClr val="CC3300"/>
                </a:solidFill>
                <a:effectLst>
                  <a:outerShdw blurRad="38100" dist="38100" dir="2700000" algn="tl">
                    <a:srgbClr val="000000"/>
                  </a:outerShdw>
                </a:effectLst>
                <a:ea typeface="华文宋体" pitchFamily="2" charset="-122"/>
              </a:rPr>
              <a:t> </a:t>
            </a:r>
            <a:r>
              <a:rPr lang="en-US" altLang="zh-CN" sz="2400" b="1">
                <a:latin typeface="楷体_GB2312" pitchFamily="49" charset="-122"/>
              </a:rPr>
              <a:t>↑→</a:t>
            </a:r>
            <a:r>
              <a:rPr lang="zh-CN" altLang="en-US" sz="2400" b="1">
                <a:latin typeface="楷体_GB2312" pitchFamily="49" charset="-122"/>
              </a:rPr>
              <a:t>脑血管舒张（对维持舒张起主要作用）</a:t>
            </a:r>
          </a:p>
          <a:p>
            <a:pPr eaLnBrk="1" hangingPunct="1">
              <a:defRPr/>
            </a:pPr>
            <a:r>
              <a:rPr lang="zh-CN" altLang="en-US" sz="2400" b="1">
                <a:latin typeface="楷体_GB2312" pitchFamily="49" charset="-122"/>
              </a:rPr>
              <a:t>          吸入</a:t>
            </a:r>
            <a:r>
              <a:rPr lang="en-US" altLang="zh-CN" sz="2400" b="1">
                <a:latin typeface="楷体_GB2312" pitchFamily="49" charset="-122"/>
              </a:rPr>
              <a:t>7% CO</a:t>
            </a:r>
            <a:r>
              <a:rPr lang="en-US" altLang="zh-CN" sz="2400" b="1" baseline="-25000">
                <a:latin typeface="楷体_GB2312" pitchFamily="49" charset="-122"/>
              </a:rPr>
              <a:t>2</a:t>
            </a:r>
            <a:r>
              <a:rPr lang="en-US" altLang="zh-CN" sz="2400" b="1">
                <a:latin typeface="楷体_GB2312" pitchFamily="49" charset="-122"/>
              </a:rPr>
              <a:t> </a:t>
            </a:r>
            <a:r>
              <a:rPr lang="zh-CN" altLang="en-US" sz="2400" b="1">
                <a:latin typeface="楷体_GB2312" pitchFamily="49" charset="-122"/>
              </a:rPr>
              <a:t>，可使脑血流量↑一倍：头痛</a:t>
            </a:r>
          </a:p>
          <a:p>
            <a:pPr eaLnBrk="1" hangingPunct="1">
              <a:defRPr/>
            </a:pPr>
            <a:r>
              <a:rPr lang="zh-CN" altLang="en-US" sz="2400" b="1">
                <a:latin typeface="楷体_GB2312" pitchFamily="49" charset="-122"/>
              </a:rPr>
              <a:t>          过度通气使</a:t>
            </a:r>
            <a:r>
              <a:rPr lang="en-US" altLang="zh-CN" sz="2400" b="1">
                <a:latin typeface="楷体_GB2312" pitchFamily="49" charset="-122"/>
              </a:rPr>
              <a:t>PCO</a:t>
            </a:r>
            <a:r>
              <a:rPr lang="en-US" altLang="zh-CN" sz="2400" b="1" baseline="-25000">
                <a:latin typeface="楷体_GB2312" pitchFamily="49" charset="-122"/>
              </a:rPr>
              <a:t>2</a:t>
            </a:r>
            <a:r>
              <a:rPr lang="en-US" altLang="zh-CN" sz="2400" b="1">
                <a:latin typeface="楷体_GB2312" pitchFamily="49" charset="-122"/>
              </a:rPr>
              <a:t> ↓,</a:t>
            </a:r>
            <a:r>
              <a:rPr lang="zh-CN" altLang="en-US" sz="2400" b="1">
                <a:latin typeface="楷体_GB2312" pitchFamily="49" charset="-122"/>
              </a:rPr>
              <a:t>脑血流量↓</a:t>
            </a:r>
            <a:r>
              <a:rPr lang="en-US" altLang="zh-CN" sz="2400" b="1">
                <a:latin typeface="楷体_GB2312" pitchFamily="49" charset="-122"/>
              </a:rPr>
              <a:t>:</a:t>
            </a:r>
            <a:r>
              <a:rPr lang="zh-CN" altLang="en-US" sz="2400" b="1">
                <a:latin typeface="楷体_GB2312" pitchFamily="49" charset="-122"/>
              </a:rPr>
              <a:t>头晕</a:t>
            </a:r>
          </a:p>
        </p:txBody>
      </p:sp>
      <p:sp>
        <p:nvSpPr>
          <p:cNvPr id="69639" name="Text Box 7">
            <a:extLst>
              <a:ext uri="{FF2B5EF4-FFF2-40B4-BE49-F238E27FC236}">
                <a16:creationId xmlns:a16="http://schemas.microsoft.com/office/drawing/2014/main" id="{09B29571-6701-4ED4-A6DF-D43B8CE4842B}"/>
              </a:ext>
            </a:extLst>
          </p:cNvPr>
          <p:cNvSpPr txBox="1">
            <a:spLocks noChangeArrowheads="1"/>
          </p:cNvSpPr>
          <p:nvPr/>
        </p:nvSpPr>
        <p:spPr bwMode="auto">
          <a:xfrm>
            <a:off x="395288" y="5564188"/>
            <a:ext cx="421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3300"/>
                </a:solidFill>
                <a:ea typeface="华文宋体" panose="02010600040101010101" pitchFamily="2" charset="-122"/>
              </a:rPr>
              <a:t>（</a:t>
            </a:r>
            <a:r>
              <a:rPr lang="en-US" altLang="zh-CN" sz="2400" b="1">
                <a:solidFill>
                  <a:srgbClr val="CC3300"/>
                </a:solidFill>
                <a:ea typeface="华文宋体" panose="02010600040101010101" pitchFamily="2" charset="-122"/>
              </a:rPr>
              <a:t>2</a:t>
            </a:r>
            <a:r>
              <a:rPr lang="zh-CN" altLang="en-US" sz="2400" b="1">
                <a:solidFill>
                  <a:srgbClr val="CC3300"/>
                </a:solidFill>
                <a:ea typeface="华文宋体" panose="02010600040101010101" pitchFamily="2" charset="-122"/>
              </a:rPr>
              <a:t>）</a:t>
            </a:r>
            <a:r>
              <a:rPr lang="en-US" altLang="zh-CN" sz="2400" b="1">
                <a:solidFill>
                  <a:srgbClr val="CC3300"/>
                </a:solidFill>
                <a:ea typeface="华文宋体" panose="02010600040101010101" pitchFamily="2" charset="-122"/>
              </a:rPr>
              <a:t>P</a:t>
            </a:r>
            <a:r>
              <a:rPr lang="en-US" altLang="zh-CN" b="1">
                <a:solidFill>
                  <a:srgbClr val="CC3300"/>
                </a:solidFill>
                <a:ea typeface="华文宋体" panose="02010600040101010101" pitchFamily="2" charset="-122"/>
              </a:rPr>
              <a:t>O</a:t>
            </a:r>
            <a:r>
              <a:rPr lang="en-US" altLang="zh-CN" sz="2400" b="1" baseline="-25000">
                <a:solidFill>
                  <a:srgbClr val="CC3300"/>
                </a:solidFill>
                <a:ea typeface="华文宋体" panose="02010600040101010101" pitchFamily="2" charset="-122"/>
              </a:rPr>
              <a:t>2 </a:t>
            </a:r>
            <a:r>
              <a:rPr lang="en-US" altLang="zh-CN" sz="2400" b="1">
                <a:solidFill>
                  <a:srgbClr val="CC3300"/>
                </a:solidFill>
                <a:ea typeface="华文宋体" panose="02010600040101010101" pitchFamily="2" charset="-122"/>
              </a:rPr>
              <a:t>↓</a:t>
            </a:r>
            <a:r>
              <a:rPr lang="en-US" altLang="zh-CN" sz="2400" b="1">
                <a:latin typeface="楷体_GB2312" pitchFamily="49" charset="-122"/>
              </a:rPr>
              <a:t>→</a:t>
            </a:r>
            <a:r>
              <a:rPr lang="zh-CN" altLang="en-US" sz="2400" b="1">
                <a:latin typeface="楷体_GB2312" pitchFamily="49" charset="-122"/>
              </a:rPr>
              <a:t>脑血管舒张</a:t>
            </a:r>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a:extLst>
              <a:ext uri="{FF2B5EF4-FFF2-40B4-BE49-F238E27FC236}">
                <a16:creationId xmlns:a16="http://schemas.microsoft.com/office/drawing/2014/main" id="{327B40E2-943A-4686-B589-69CC8581B43A}"/>
              </a:ext>
            </a:extLst>
          </p:cNvPr>
          <p:cNvSpPr txBox="1">
            <a:spLocks noChangeArrowheads="1"/>
          </p:cNvSpPr>
          <p:nvPr/>
        </p:nvSpPr>
        <p:spPr bwMode="auto">
          <a:xfrm>
            <a:off x="682625" y="809625"/>
            <a:ext cx="2698750" cy="531813"/>
          </a:xfrm>
          <a:prstGeom prst="rect">
            <a:avLst/>
          </a:prstGeom>
          <a:noFill/>
          <a:ln w="127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3</a:t>
            </a:r>
            <a:r>
              <a:rPr lang="zh-CN" altLang="en-US" sz="2800" b="1">
                <a:solidFill>
                  <a:srgbClr val="CC3300"/>
                </a:solidFill>
                <a:latin typeface="楷体_GB2312" pitchFamily="49" charset="-122"/>
              </a:rPr>
              <a:t>、代谢的影响 </a:t>
            </a:r>
          </a:p>
        </p:txBody>
      </p:sp>
      <p:sp>
        <p:nvSpPr>
          <p:cNvPr id="70659" name="Text Box 5">
            <a:extLst>
              <a:ext uri="{FF2B5EF4-FFF2-40B4-BE49-F238E27FC236}">
                <a16:creationId xmlns:a16="http://schemas.microsoft.com/office/drawing/2014/main" id="{CD0D9308-8D2F-4760-A1D6-26546DC7EFBC}"/>
              </a:ext>
            </a:extLst>
          </p:cNvPr>
          <p:cNvSpPr txBox="1">
            <a:spLocks noChangeArrowheads="1"/>
          </p:cNvSpPr>
          <p:nvPr/>
        </p:nvSpPr>
        <p:spPr bwMode="auto">
          <a:xfrm>
            <a:off x="898525" y="1700213"/>
            <a:ext cx="70580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某一脑区活动↑→</a:t>
            </a:r>
            <a:r>
              <a:rPr lang="en-US" altLang="zh-CN" sz="2400" b="1">
                <a:latin typeface="楷体_GB2312" pitchFamily="49" charset="-122"/>
              </a:rPr>
              <a:t>H</a:t>
            </a:r>
            <a:r>
              <a:rPr lang="en-US" altLang="zh-CN" sz="2400" b="1" baseline="30000">
                <a:latin typeface="楷体_GB2312" pitchFamily="49" charset="-122"/>
              </a:rPr>
              <a:t>+</a:t>
            </a:r>
            <a:r>
              <a:rPr lang="zh-CN" altLang="en-US" sz="2400" b="1">
                <a:latin typeface="楷体_GB2312" pitchFamily="49" charset="-122"/>
              </a:rPr>
              <a:t>、</a:t>
            </a:r>
            <a:r>
              <a:rPr lang="en-US" altLang="zh-CN" sz="2400" b="1">
                <a:latin typeface="楷体_GB2312" pitchFamily="49" charset="-122"/>
              </a:rPr>
              <a:t>K</a:t>
            </a:r>
            <a:r>
              <a:rPr lang="en-US" altLang="zh-CN" sz="2400" b="1" baseline="30000">
                <a:latin typeface="楷体_GB2312" pitchFamily="49" charset="-122"/>
              </a:rPr>
              <a:t>+</a:t>
            </a:r>
            <a:r>
              <a:rPr lang="zh-CN" altLang="en-US" sz="2400" b="1">
                <a:latin typeface="楷体_GB2312" pitchFamily="49" charset="-122"/>
              </a:rPr>
              <a:t>、腺苷、</a:t>
            </a:r>
            <a:r>
              <a:rPr lang="en-US" altLang="zh-CN" sz="2400" b="1">
                <a:latin typeface="楷体_GB2312" pitchFamily="49" charset="-122"/>
              </a:rPr>
              <a:t>CO</a:t>
            </a:r>
            <a:r>
              <a:rPr lang="en-US" altLang="zh-CN" sz="2400" b="1" baseline="-25000">
                <a:latin typeface="楷体_GB2312" pitchFamily="49" charset="-122"/>
              </a:rPr>
              <a:t>2</a:t>
            </a:r>
            <a:r>
              <a:rPr lang="en-US" altLang="zh-CN" sz="2400" b="1">
                <a:latin typeface="楷体_GB2312" pitchFamily="49" charset="-122"/>
              </a:rPr>
              <a:t>↑</a:t>
            </a:r>
            <a:r>
              <a:rPr lang="zh-CN" altLang="en-US" sz="2400" b="1">
                <a:latin typeface="楷体_GB2312" pitchFamily="49" charset="-122"/>
              </a:rPr>
              <a:t>、</a:t>
            </a:r>
            <a:r>
              <a:rPr lang="en-US" altLang="zh-CN" sz="2400" b="1">
                <a:latin typeface="楷体_GB2312" pitchFamily="49" charset="-122"/>
              </a:rPr>
              <a:t>PO</a:t>
            </a:r>
            <a:r>
              <a:rPr lang="en-US" altLang="zh-CN" sz="2400" b="1" baseline="-25000">
                <a:latin typeface="楷体_GB2312" pitchFamily="49" charset="-122"/>
              </a:rPr>
              <a:t>2</a:t>
            </a:r>
            <a:r>
              <a:rPr lang="en-US" altLang="zh-CN" sz="2400" b="1">
                <a:latin typeface="楷体_GB2312" pitchFamily="49" charset="-122"/>
              </a:rPr>
              <a:t>↓</a:t>
            </a:r>
          </a:p>
          <a:p>
            <a:pPr eaLnBrk="1" hangingPunct="1"/>
            <a:r>
              <a:rPr lang="en-US" altLang="zh-CN" sz="2400" b="1">
                <a:latin typeface="楷体_GB2312" pitchFamily="49" charset="-122"/>
              </a:rPr>
              <a:t>              →</a:t>
            </a:r>
            <a:r>
              <a:rPr lang="zh-CN" altLang="en-US" sz="2400" b="1">
                <a:latin typeface="楷体_GB2312" pitchFamily="49" charset="-122"/>
              </a:rPr>
              <a:t>该区血管舒张，血流量↑</a:t>
            </a:r>
          </a:p>
        </p:txBody>
      </p:sp>
      <p:sp>
        <p:nvSpPr>
          <p:cNvPr id="70660" name="Rectangle 6">
            <a:extLst>
              <a:ext uri="{FF2B5EF4-FFF2-40B4-BE49-F238E27FC236}">
                <a16:creationId xmlns:a16="http://schemas.microsoft.com/office/drawing/2014/main" id="{3F60AA50-DC4F-460F-AE17-FA5F575A5D0A}"/>
              </a:ext>
            </a:extLst>
          </p:cNvPr>
          <p:cNvSpPr>
            <a:spLocks noChangeArrowheads="1"/>
          </p:cNvSpPr>
          <p:nvPr/>
        </p:nvSpPr>
        <p:spPr bwMode="auto">
          <a:xfrm>
            <a:off x="682625" y="5013325"/>
            <a:ext cx="3848100" cy="531813"/>
          </a:xfrm>
          <a:prstGeom prst="rect">
            <a:avLst/>
          </a:prstGeom>
          <a:noFill/>
          <a:ln w="127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5</a:t>
            </a:r>
            <a:r>
              <a:rPr lang="zh-CN" altLang="en-US" sz="2800" b="1">
                <a:solidFill>
                  <a:srgbClr val="CC3300"/>
                </a:solidFill>
                <a:latin typeface="楷体_GB2312" pitchFamily="49" charset="-122"/>
              </a:rPr>
              <a:t>、神经调节</a:t>
            </a:r>
            <a:r>
              <a:rPr lang="zh-CN" altLang="en-US" sz="2400" b="1">
                <a:latin typeface="楷体_GB2312" pitchFamily="49" charset="-122"/>
              </a:rPr>
              <a:t>（影响小） </a:t>
            </a:r>
          </a:p>
        </p:txBody>
      </p:sp>
      <p:sp>
        <p:nvSpPr>
          <p:cNvPr id="70661" name="Rectangle 7">
            <a:extLst>
              <a:ext uri="{FF2B5EF4-FFF2-40B4-BE49-F238E27FC236}">
                <a16:creationId xmlns:a16="http://schemas.microsoft.com/office/drawing/2014/main" id="{A072D7E2-7CAB-41BE-930C-0D2BD0AC0968}"/>
              </a:ext>
            </a:extLst>
          </p:cNvPr>
          <p:cNvSpPr>
            <a:spLocks noChangeArrowheads="1"/>
          </p:cNvSpPr>
          <p:nvPr/>
        </p:nvSpPr>
        <p:spPr bwMode="auto">
          <a:xfrm>
            <a:off x="611188" y="2924175"/>
            <a:ext cx="4459287" cy="531813"/>
          </a:xfrm>
          <a:prstGeom prst="rect">
            <a:avLst/>
          </a:prstGeom>
          <a:noFill/>
          <a:ln w="12700">
            <a:solidFill>
              <a:srgbClr val="CC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3300"/>
                </a:solidFill>
                <a:latin typeface="楷体_GB2312" pitchFamily="49" charset="-122"/>
              </a:rPr>
              <a:t>4</a:t>
            </a:r>
            <a:r>
              <a:rPr lang="zh-CN" altLang="en-US" sz="2800" b="1">
                <a:solidFill>
                  <a:srgbClr val="CC3300"/>
                </a:solidFill>
                <a:latin typeface="楷体_GB2312" pitchFamily="49" charset="-122"/>
              </a:rPr>
              <a:t>、一氧化氮的舒血管作用</a:t>
            </a:r>
            <a:r>
              <a:rPr lang="zh-CN" altLang="en-US" sz="2400" b="1">
                <a:solidFill>
                  <a:schemeClr val="bg1"/>
                </a:solidFill>
                <a:latin typeface="楷体_GB2312" pitchFamily="49" charset="-122"/>
              </a:rPr>
              <a:t> </a:t>
            </a:r>
          </a:p>
        </p:txBody>
      </p:sp>
      <p:sp>
        <p:nvSpPr>
          <p:cNvPr id="70662" name="Text Box 8">
            <a:extLst>
              <a:ext uri="{FF2B5EF4-FFF2-40B4-BE49-F238E27FC236}">
                <a16:creationId xmlns:a16="http://schemas.microsoft.com/office/drawing/2014/main" id="{6757DB76-2F21-40DA-95A6-013245AA7D02}"/>
              </a:ext>
            </a:extLst>
          </p:cNvPr>
          <p:cNvSpPr txBox="1">
            <a:spLocks noChangeArrowheads="1"/>
          </p:cNvSpPr>
          <p:nvPr/>
        </p:nvSpPr>
        <p:spPr bwMode="auto">
          <a:xfrm>
            <a:off x="849313" y="3665538"/>
            <a:ext cx="6992937"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脑血管内皮产生；</a:t>
            </a:r>
          </a:p>
          <a:p>
            <a:pPr eaLnBrk="1" hangingPunct="1"/>
            <a:r>
              <a:rPr lang="zh-CN" altLang="en-US" sz="2400" b="1">
                <a:latin typeface="楷体_GB2312" pitchFamily="49" charset="-122"/>
              </a:rPr>
              <a:t>是乙酰胆碱、缓激肽、组胺、 </a:t>
            </a:r>
            <a:r>
              <a:rPr lang="en-US" altLang="zh-CN" sz="2800" b="1">
                <a:latin typeface="楷体_GB2312" pitchFamily="49" charset="-122"/>
              </a:rPr>
              <a:t>CO</a:t>
            </a:r>
            <a:r>
              <a:rPr lang="en-US" altLang="zh-CN" sz="2800" b="1" baseline="-25000">
                <a:latin typeface="楷体_GB2312" pitchFamily="49" charset="-122"/>
              </a:rPr>
              <a:t>2</a:t>
            </a:r>
            <a:r>
              <a:rPr lang="zh-CN" altLang="en-US" sz="2800" b="1">
                <a:latin typeface="楷体_GB2312" pitchFamily="49" charset="-122"/>
              </a:rPr>
              <a:t>和</a:t>
            </a:r>
            <a:r>
              <a:rPr lang="en-US" altLang="zh-CN" sz="2800" b="1">
                <a:latin typeface="楷体_GB2312" pitchFamily="49" charset="-122"/>
              </a:rPr>
              <a:t>O</a:t>
            </a:r>
            <a:r>
              <a:rPr lang="en-US" altLang="zh-CN" sz="2800" b="1" baseline="-25000">
                <a:latin typeface="楷体_GB2312" pitchFamily="49" charset="-122"/>
              </a:rPr>
              <a:t>2</a:t>
            </a:r>
            <a:r>
              <a:rPr lang="zh-CN" altLang="en-US" sz="2400" b="1">
                <a:latin typeface="楷体_GB2312" pitchFamily="49" charset="-122"/>
              </a:rPr>
              <a:t>的作用途径</a:t>
            </a:r>
          </a:p>
        </p:txBody>
      </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7068CB6-E4D6-4651-B21E-122709151821}"/>
              </a:ext>
            </a:extLst>
          </p:cNvPr>
          <p:cNvSpPr>
            <a:spLocks noGrp="1" noChangeArrowheads="1"/>
          </p:cNvSpPr>
          <p:nvPr>
            <p:ph type="body" idx="1"/>
          </p:nvPr>
        </p:nvSpPr>
        <p:spPr bwMode="auto">
          <a:xfrm>
            <a:off x="323528" y="392112"/>
            <a:ext cx="6264696"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eaLnBrk="1" hangingPunct="1"/>
            <a:r>
              <a:rPr lang="zh-CN" altLang="en-US" sz="2400" b="1" dirty="0">
                <a:solidFill>
                  <a:srgbClr val="CC3300"/>
                </a:solidFill>
                <a:latin typeface="楷体_GB2312" pitchFamily="49" charset="-122"/>
                <a:ea typeface="楷体_GB2312" pitchFamily="49" charset="-122"/>
              </a:rPr>
              <a:t>（三）屏障</a:t>
            </a:r>
            <a:endParaRPr lang="en-US" altLang="zh-CN" sz="2400" b="1" dirty="0">
              <a:solidFill>
                <a:srgbClr val="CC3300"/>
              </a:solidFill>
              <a:latin typeface="楷体_GB2312" pitchFamily="49" charset="-122"/>
              <a:ea typeface="楷体_GB2312" pitchFamily="49" charset="-122"/>
            </a:endParaRPr>
          </a:p>
          <a:p>
            <a:pPr eaLnBrk="1" hangingPunct="1"/>
            <a:r>
              <a:rPr lang="zh-CN" altLang="en-US" sz="2400" b="1" dirty="0">
                <a:solidFill>
                  <a:srgbClr val="CC3300"/>
                </a:solidFill>
                <a:latin typeface="楷体_GB2312" pitchFamily="49" charset="-122"/>
                <a:ea typeface="楷体_GB2312" pitchFamily="49" charset="-122"/>
              </a:rPr>
              <a:t>血</a:t>
            </a:r>
            <a:r>
              <a:rPr lang="en-US" altLang="zh-CN" sz="2400" b="1" dirty="0">
                <a:solidFill>
                  <a:srgbClr val="CC3300"/>
                </a:solidFill>
                <a:latin typeface="楷体_GB2312" pitchFamily="49" charset="-122"/>
                <a:ea typeface="楷体_GB2312" pitchFamily="49" charset="-122"/>
              </a:rPr>
              <a:t>-</a:t>
            </a:r>
            <a:r>
              <a:rPr lang="zh-CN" altLang="en-US" sz="2400" b="1" dirty="0">
                <a:solidFill>
                  <a:srgbClr val="CC3300"/>
                </a:solidFill>
                <a:latin typeface="楷体_GB2312" pitchFamily="49" charset="-122"/>
                <a:ea typeface="楷体_GB2312" pitchFamily="49" charset="-122"/>
              </a:rPr>
              <a:t>脑脊液屏障</a:t>
            </a:r>
          </a:p>
          <a:p>
            <a:pPr eaLnBrk="1" hangingPunct="1">
              <a:buFontTx/>
              <a:buNone/>
            </a:pPr>
            <a:r>
              <a:rPr lang="zh-CN" altLang="en-US" sz="2400" b="1" dirty="0">
                <a:latin typeface="楷体_GB2312" pitchFamily="49" charset="-122"/>
                <a:ea typeface="楷体_GB2312" pitchFamily="49" charset="-122"/>
              </a:rPr>
              <a:t>     在血液和脑脊液之间存在着一种特殊的屏障，可能是无孔的毛细血管壁和脉络丛细胞中存在着运输各种物质的特殊载体系统。</a:t>
            </a:r>
          </a:p>
          <a:p>
            <a:pPr eaLnBrk="1" hangingPunct="1"/>
            <a:r>
              <a:rPr lang="zh-CN" altLang="en-US" sz="2400" b="1" dirty="0">
                <a:solidFill>
                  <a:srgbClr val="FF0000"/>
                </a:solidFill>
                <a:latin typeface="楷体_GB2312" pitchFamily="49" charset="-122"/>
                <a:ea typeface="楷体_GB2312" pitchFamily="49" charset="-122"/>
              </a:rPr>
              <a:t>血</a:t>
            </a:r>
            <a:r>
              <a:rPr lang="en-US" altLang="zh-CN" sz="2400" b="1" dirty="0">
                <a:solidFill>
                  <a:srgbClr val="FF0000"/>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脑屏障（</a:t>
            </a:r>
            <a:r>
              <a:rPr lang="en-US" altLang="zh-CN" sz="2400" b="1" dirty="0">
                <a:solidFill>
                  <a:srgbClr val="FF0000"/>
                </a:solidFill>
                <a:latin typeface="楷体_GB2312" pitchFamily="49" charset="-122"/>
                <a:ea typeface="楷体_GB2312" pitchFamily="49" charset="-122"/>
              </a:rPr>
              <a:t>blood-brain barrier</a:t>
            </a:r>
            <a:r>
              <a:rPr lang="zh-CN" altLang="en-US" sz="2400" b="1" dirty="0">
                <a:solidFill>
                  <a:srgbClr val="FF0000"/>
                </a:solidFill>
                <a:latin typeface="楷体_GB2312" pitchFamily="49" charset="-122"/>
                <a:ea typeface="楷体_GB2312" pitchFamily="49" charset="-122"/>
              </a:rPr>
              <a:t>，</a:t>
            </a:r>
            <a:r>
              <a:rPr lang="en-US" altLang="zh-CN" sz="2400" b="1" dirty="0">
                <a:solidFill>
                  <a:srgbClr val="FF0000"/>
                </a:solidFill>
                <a:latin typeface="楷体_GB2312" pitchFamily="49" charset="-122"/>
                <a:ea typeface="楷体_GB2312" pitchFamily="49" charset="-122"/>
              </a:rPr>
              <a:t>BBB</a:t>
            </a:r>
            <a:r>
              <a:rPr lang="zh-CN" altLang="en-US" sz="2400" b="1" dirty="0">
                <a:solidFill>
                  <a:srgbClr val="FF0000"/>
                </a:solidFill>
                <a:latin typeface="楷体_GB2312" pitchFamily="49" charset="-122"/>
                <a:ea typeface="楷体_GB2312" pitchFamily="49" charset="-122"/>
              </a:rPr>
              <a:t>）</a:t>
            </a:r>
          </a:p>
          <a:p>
            <a:pPr eaLnBrk="1" hangingPunct="1">
              <a:buFontTx/>
              <a:buNone/>
            </a:pPr>
            <a:r>
              <a:rPr lang="zh-CN" altLang="en-US" sz="2400" b="1" dirty="0">
                <a:latin typeface="楷体_GB2312" pitchFamily="49" charset="-122"/>
                <a:ea typeface="楷体_GB2312" pitchFamily="49" charset="-122"/>
              </a:rPr>
              <a:t>     在血液与脑组织之间存在的特殊屏障。其结构基础可能是毛细血管内皮细胞、基膜和星状胶质细胞的终足</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血管周足</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a:t>
            </a:r>
          </a:p>
        </p:txBody>
      </p:sp>
      <p:sp>
        <p:nvSpPr>
          <p:cNvPr id="68611" name="Rectangle 3">
            <a:extLst>
              <a:ext uri="{FF2B5EF4-FFF2-40B4-BE49-F238E27FC236}">
                <a16:creationId xmlns:a16="http://schemas.microsoft.com/office/drawing/2014/main" id="{08DD57E2-A9CD-43EA-9135-8C55C3195DD7}"/>
              </a:ext>
            </a:extLst>
          </p:cNvPr>
          <p:cNvSpPr>
            <a:spLocks noChangeArrowheads="1"/>
          </p:cNvSpPr>
          <p:nvPr/>
        </p:nvSpPr>
        <p:spPr bwMode="auto">
          <a:xfrm>
            <a:off x="608012" y="5081736"/>
            <a:ext cx="7772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FontTx/>
              <a:buChar char="•"/>
            </a:pPr>
            <a:r>
              <a:rPr lang="zh-CN" altLang="en-US" sz="2800" b="1" dirty="0">
                <a:latin typeface="楷体_GB2312" pitchFamily="49" charset="-122"/>
              </a:rPr>
              <a:t>生理意义</a:t>
            </a:r>
            <a:endParaRPr lang="zh-CN" altLang="en-US" sz="2800" b="1" dirty="0">
              <a:solidFill>
                <a:srgbClr val="CC3300"/>
              </a:solidFill>
              <a:latin typeface="楷体_GB2312" pitchFamily="49" charset="-122"/>
            </a:endParaRPr>
          </a:p>
          <a:p>
            <a:pPr eaLnBrk="1" hangingPunct="1">
              <a:spcBef>
                <a:spcPct val="20000"/>
              </a:spcBef>
            </a:pPr>
            <a:r>
              <a:rPr lang="zh-CN" altLang="en-US" sz="2800" b="1" dirty="0">
                <a:solidFill>
                  <a:srgbClr val="CC3300"/>
                </a:solidFill>
                <a:latin typeface="楷体_GB2312" pitchFamily="49" charset="-122"/>
              </a:rPr>
              <a:t> 保持脑组织内环境理化因素的相对稳定。防止血液中有害物质进入脑内。</a:t>
            </a:r>
          </a:p>
        </p:txBody>
      </p:sp>
      <p:pic>
        <p:nvPicPr>
          <p:cNvPr id="2" name="图片 1">
            <a:extLst>
              <a:ext uri="{FF2B5EF4-FFF2-40B4-BE49-F238E27FC236}">
                <a16:creationId xmlns:a16="http://schemas.microsoft.com/office/drawing/2014/main" id="{CC3FDBE3-8EE8-B163-5813-FFFFE6C0C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9088" y="2997812"/>
            <a:ext cx="2664296" cy="1658349"/>
          </a:xfrm>
          <a:prstGeom prst="rect">
            <a:avLst/>
          </a:prstGeom>
        </p:spPr>
      </p:pic>
      <p:pic>
        <p:nvPicPr>
          <p:cNvPr id="3" name="图片 2">
            <a:extLst>
              <a:ext uri="{FF2B5EF4-FFF2-40B4-BE49-F238E27FC236}">
                <a16:creationId xmlns:a16="http://schemas.microsoft.com/office/drawing/2014/main" id="{35FFA515-1963-22DE-EFD4-4BFDC3AF8D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733" t="39334" r="5264" b="21452"/>
          <a:stretch>
            <a:fillRect/>
          </a:stretch>
        </p:blipFill>
        <p:spPr>
          <a:xfrm>
            <a:off x="6459088" y="1512888"/>
            <a:ext cx="2569424" cy="1199465"/>
          </a:xfrm>
          <a:prstGeom prst="rect">
            <a:avLst/>
          </a:prstGeom>
        </p:spPr>
      </p:pic>
    </p:spTree>
    <p:extLst>
      <p:ext uri="{BB962C8B-B14F-4D97-AF65-F5344CB8AC3E}">
        <p14:creationId xmlns:p14="http://schemas.microsoft.com/office/powerpoint/2010/main" val="2115665368"/>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ChangeAspect="1"/>
          </p:cNvPicPr>
          <p:nvPr/>
        </p:nvPicPr>
        <p:blipFill>
          <a:blip r:embed="rId2"/>
          <a:srcRect l="31625" t="19554" r="15160" b="9715"/>
          <a:stretch>
            <a:fillRect/>
          </a:stretch>
        </p:blipFill>
        <p:spPr>
          <a:xfrm>
            <a:off x="0" y="0"/>
            <a:ext cx="9144000" cy="6837363"/>
          </a:xfrm>
          <a:prstGeom prst="rect">
            <a:avLst/>
          </a:prstGeom>
          <a:noFill/>
          <a:ln w="9525">
            <a:noFill/>
          </a:ln>
        </p:spPr>
      </p:pic>
      <p:sp>
        <p:nvSpPr>
          <p:cNvPr id="191491" name="矩形 1"/>
          <p:cNvSpPr/>
          <p:nvPr/>
        </p:nvSpPr>
        <p:spPr>
          <a:xfrm>
            <a:off x="8229600" y="838200"/>
            <a:ext cx="685800" cy="5867400"/>
          </a:xfrm>
          <a:prstGeom prst="rect">
            <a:avLst/>
          </a:prstGeom>
          <a:solidFill>
            <a:schemeClr val="bg1"/>
          </a:solidFill>
          <a:ln w="9525">
            <a:noFill/>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 typeface="Arial" panose="020B0604020202020204" pitchFamily="34" charset="0"/>
              <a:buNone/>
            </a:pPr>
            <a:endParaRPr lang="zh-CN" altLang="en-US" sz="2400" b="0" dirty="0">
              <a:latin typeface="Times New Roman" panose="02020603050405020304" pitchFamily="18" charset="0"/>
              <a:ea typeface="微软雅黑" panose="020B0503020204020204" charset="-122"/>
            </a:endParaRPr>
          </a:p>
        </p:txBody>
      </p:sp>
      <p:sp>
        <p:nvSpPr>
          <p:cNvPr id="191492" name="TextBox 3"/>
          <p:cNvSpPr txBox="1"/>
          <p:nvPr/>
        </p:nvSpPr>
        <p:spPr>
          <a:xfrm>
            <a:off x="3209925" y="2755900"/>
            <a:ext cx="2722563" cy="10160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 typeface="Arial" panose="020B0604020202020204" pitchFamily="34" charset="0"/>
              <a:buNone/>
            </a:pPr>
            <a:r>
              <a:rPr lang="zh-CN" altLang="en-US" sz="6000" i="1" dirty="0">
                <a:solidFill>
                  <a:srgbClr val="0000FF"/>
                </a:solidFill>
                <a:latin typeface="微软雅黑" panose="020B0503020204020204" charset="-122"/>
                <a:ea typeface="微软雅黑" panose="020B0503020204020204" charset="-122"/>
              </a:rPr>
              <a:t>谢 谢！</a:t>
            </a:r>
          </a:p>
        </p:txBody>
      </p:sp>
      <p:pic>
        <p:nvPicPr>
          <p:cNvPr id="191493" name="Picture 2" descr="C:\Users\LIZHUO~1\AppData\Local\Temp\Rar$DRa0.120\药学大楼外景全景.jpg"/>
          <p:cNvPicPr>
            <a:picLocks noChangeAspect="1"/>
          </p:cNvPicPr>
          <p:nvPr/>
        </p:nvPicPr>
        <p:blipFill>
          <a:blip r:embed="rId3"/>
          <a:stretch>
            <a:fillRect/>
          </a:stretch>
        </p:blipFill>
        <p:spPr>
          <a:xfrm>
            <a:off x="0" y="4295775"/>
            <a:ext cx="9144000" cy="2562225"/>
          </a:xfrm>
          <a:prstGeom prst="rect">
            <a:avLst/>
          </a:prstGeom>
          <a:noFill/>
          <a:ln w="9525">
            <a:noFill/>
          </a:ln>
        </p:spPr>
      </p:pic>
      <p:pic>
        <p:nvPicPr>
          <p:cNvPr id="191494" name="图片 1"/>
          <p:cNvPicPr>
            <a:picLocks noChangeAspect="1"/>
          </p:cNvPicPr>
          <p:nvPr/>
        </p:nvPicPr>
        <p:blipFill>
          <a:blip r:embed="rId4"/>
          <a:stretch>
            <a:fillRect/>
          </a:stretch>
        </p:blipFill>
        <p:spPr>
          <a:xfrm>
            <a:off x="17463" y="4295775"/>
            <a:ext cx="4781550" cy="2541588"/>
          </a:xfrm>
          <a:prstGeom prst="rect">
            <a:avLst/>
          </a:prstGeom>
          <a:noFill/>
          <a:ln w="9525">
            <a:noFill/>
          </a:ln>
        </p:spPr>
      </p:pic>
    </p:spTree>
    <p:extLst>
      <p:ext uri="{BB962C8B-B14F-4D97-AF65-F5344CB8AC3E}">
        <p14:creationId xmlns:p14="http://schemas.microsoft.com/office/powerpoint/2010/main" val="247300800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4">
            <a:extLst>
              <a:ext uri="{FF2B5EF4-FFF2-40B4-BE49-F238E27FC236}">
                <a16:creationId xmlns:a16="http://schemas.microsoft.com/office/drawing/2014/main" id="{F02124A3-B8ED-4D5E-90EE-5AF7621DD70B}"/>
              </a:ext>
            </a:extLst>
          </p:cNvPr>
          <p:cNvSpPr txBox="1">
            <a:spLocks noGrp="1"/>
          </p:cNvSpPr>
          <p:nvPr/>
        </p:nvSpPr>
        <p:spPr bwMode="gray">
          <a:xfrm>
            <a:off x="577850" y="838200"/>
            <a:ext cx="8458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kumimoji="0" lang="en-US" altLang="zh-CN" sz="1000" b="1">
                <a:solidFill>
                  <a:schemeClr val="bg1"/>
                </a:solidFill>
                <a:latin typeface="Verdana" panose="020B0604030504040204" pitchFamily="34" charset="0"/>
                <a:ea typeface="宋体" panose="02010600030101010101" pitchFamily="2" charset="-122"/>
              </a:rPr>
              <a:t>                                                                                                                                          </a:t>
            </a:r>
          </a:p>
        </p:txBody>
      </p:sp>
      <p:sp>
        <p:nvSpPr>
          <p:cNvPr id="695298" name="Rectangle 2">
            <a:extLst>
              <a:ext uri="{FF2B5EF4-FFF2-40B4-BE49-F238E27FC236}">
                <a16:creationId xmlns:a16="http://schemas.microsoft.com/office/drawing/2014/main" id="{37FF3BA6-0586-4E48-A198-CA6FA60138D9}"/>
              </a:ext>
            </a:extLst>
          </p:cNvPr>
          <p:cNvSpPr>
            <a:spLocks noGrp="1" noChangeArrowheads="1"/>
          </p:cNvSpPr>
          <p:nvPr>
            <p:ph type="title" idx="4294967295"/>
          </p:nvPr>
        </p:nvSpPr>
        <p:spPr bwMode="auto">
          <a:xfrm>
            <a:off x="468313" y="115888"/>
            <a:ext cx="8229600" cy="706437"/>
          </a:xfrm>
          <a:prstGeom prst="rect">
            <a:avLst/>
          </a:prstGeom>
          <a:ln>
            <a:miter lim="800000"/>
            <a:headEnd/>
            <a:tailEnd/>
          </a:ln>
        </p:spPr>
        <p:txBody>
          <a:bodyPr anchor="ctr"/>
          <a:lstStyle/>
          <a:p>
            <a:pPr eaLnBrk="1" hangingPunct="1">
              <a:defRPr/>
            </a:pPr>
            <a:r>
              <a:rPr lang="zh-CN" altLang="en-US" sz="3600">
                <a:solidFill>
                  <a:srgbClr val="FF0000"/>
                </a:solidFill>
                <a:effectLst>
                  <a:outerShdw blurRad="38100" dist="38100" dir="2700000" algn="tl">
                    <a:srgbClr val="000000"/>
                  </a:outerShdw>
                </a:effectLst>
                <a:latin typeface="黑体" pitchFamily="2" charset="-122"/>
                <a:ea typeface="黑体" pitchFamily="2" charset="-122"/>
              </a:rPr>
              <a:t>复 习 题</a:t>
            </a:r>
          </a:p>
        </p:txBody>
      </p:sp>
      <p:sp>
        <p:nvSpPr>
          <p:cNvPr id="72708" name="Rectangle 3">
            <a:extLst>
              <a:ext uri="{FF2B5EF4-FFF2-40B4-BE49-F238E27FC236}">
                <a16:creationId xmlns:a16="http://schemas.microsoft.com/office/drawing/2014/main" id="{E1B73110-CE04-4C26-AAA5-1874F194704E}"/>
              </a:ext>
            </a:extLst>
          </p:cNvPr>
          <p:cNvSpPr>
            <a:spLocks noGrp="1" noChangeArrowheads="1"/>
          </p:cNvSpPr>
          <p:nvPr>
            <p:ph type="body" idx="4294967295"/>
          </p:nvPr>
        </p:nvSpPr>
        <p:spPr bwMode="auto">
          <a:xfrm>
            <a:off x="457200" y="908050"/>
            <a:ext cx="8291513" cy="568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名词解释：体循环、肺循环、心动周期、每搏输出量、心输出量、射血分数、心指数、窦性心律、异位心律、收缩压、舒张压、中心静脉压、微循环、有效滤过压、心血管中枢</a:t>
            </a:r>
          </a:p>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心脏各腔形态、结构如何？</a:t>
            </a:r>
          </a:p>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心的传导系统的构成和功能？当窦房结兴奋时，其兴奋通过什么途径传导至整个心脏？</a:t>
            </a:r>
          </a:p>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心肌细胞动作电位的分期及其各期的特点是什么？</a:t>
            </a:r>
          </a:p>
          <a:p>
            <a:pPr marL="354013" indent="-354013" eaLnBrk="1" hangingPunct="1">
              <a:lnSpc>
                <a:spcPct val="120000"/>
              </a:lnSpc>
              <a:buFontTx/>
              <a:buAutoNum type="arabicPeriod"/>
            </a:pPr>
            <a:r>
              <a:rPr lang="zh-CN" altLang="en-US" sz="2400" b="1">
                <a:latin typeface="楷体_GB2312" pitchFamily="49" charset="-122"/>
                <a:ea typeface="楷体_GB2312" pitchFamily="49" charset="-122"/>
              </a:rPr>
              <a:t>试述心肌在一次兴奋过程中，兴奋性的周期性变化的特点。</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4">
            <a:extLst>
              <a:ext uri="{FF2B5EF4-FFF2-40B4-BE49-F238E27FC236}">
                <a16:creationId xmlns:a16="http://schemas.microsoft.com/office/drawing/2014/main" id="{42E0D91C-79D2-41B2-A17F-6F4A0E2331A3}"/>
              </a:ext>
            </a:extLst>
          </p:cNvPr>
          <p:cNvSpPr txBox="1">
            <a:spLocks noGrp="1"/>
          </p:cNvSpPr>
          <p:nvPr/>
        </p:nvSpPr>
        <p:spPr bwMode="gray">
          <a:xfrm>
            <a:off x="577850" y="838200"/>
            <a:ext cx="8458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kumimoji="0" lang="en-US" altLang="zh-CN" sz="1000" b="1">
                <a:solidFill>
                  <a:schemeClr val="bg1"/>
                </a:solidFill>
                <a:latin typeface="Verdana" panose="020B0604030504040204" pitchFamily="34" charset="0"/>
                <a:ea typeface="宋体" panose="02010600030101010101" pitchFamily="2" charset="-122"/>
              </a:rPr>
              <a:t>                                                                                                                                          </a:t>
            </a:r>
          </a:p>
        </p:txBody>
      </p:sp>
      <p:sp>
        <p:nvSpPr>
          <p:cNvPr id="695298" name="Rectangle 2">
            <a:extLst>
              <a:ext uri="{FF2B5EF4-FFF2-40B4-BE49-F238E27FC236}">
                <a16:creationId xmlns:a16="http://schemas.microsoft.com/office/drawing/2014/main" id="{59C341EA-7F85-4EA5-95A6-398692408949}"/>
              </a:ext>
            </a:extLst>
          </p:cNvPr>
          <p:cNvSpPr>
            <a:spLocks noGrp="1" noChangeArrowheads="1"/>
          </p:cNvSpPr>
          <p:nvPr>
            <p:ph type="title" idx="4294967295"/>
          </p:nvPr>
        </p:nvSpPr>
        <p:spPr bwMode="auto">
          <a:xfrm>
            <a:off x="468313" y="115888"/>
            <a:ext cx="8229600" cy="706437"/>
          </a:xfrm>
          <a:prstGeom prst="rect">
            <a:avLst/>
          </a:prstGeom>
          <a:ln>
            <a:miter lim="800000"/>
            <a:headEnd/>
            <a:tailEnd/>
          </a:ln>
        </p:spPr>
        <p:txBody>
          <a:bodyPr anchor="ctr"/>
          <a:lstStyle/>
          <a:p>
            <a:pPr eaLnBrk="1" hangingPunct="1">
              <a:defRPr/>
            </a:pPr>
            <a:r>
              <a:rPr lang="zh-CN" altLang="en-US" sz="3600">
                <a:solidFill>
                  <a:srgbClr val="FF0000"/>
                </a:solidFill>
                <a:effectLst>
                  <a:outerShdw blurRad="38100" dist="38100" dir="2700000" algn="tl">
                    <a:srgbClr val="000000"/>
                  </a:outerShdw>
                </a:effectLst>
                <a:latin typeface="黑体" pitchFamily="2" charset="-122"/>
                <a:ea typeface="黑体" pitchFamily="2" charset="-122"/>
              </a:rPr>
              <a:t>复 习 题</a:t>
            </a:r>
          </a:p>
        </p:txBody>
      </p:sp>
      <p:sp>
        <p:nvSpPr>
          <p:cNvPr id="73732" name="Rectangle 3">
            <a:extLst>
              <a:ext uri="{FF2B5EF4-FFF2-40B4-BE49-F238E27FC236}">
                <a16:creationId xmlns:a16="http://schemas.microsoft.com/office/drawing/2014/main" id="{01FF4C99-9AA2-4860-BC05-17A2115AFA61}"/>
              </a:ext>
            </a:extLst>
          </p:cNvPr>
          <p:cNvSpPr>
            <a:spLocks noGrp="1" noChangeArrowheads="1"/>
          </p:cNvSpPr>
          <p:nvPr>
            <p:ph type="body" idx="4294967295"/>
          </p:nvPr>
        </p:nvSpPr>
        <p:spPr bwMode="auto">
          <a:xfrm>
            <a:off x="250825" y="908050"/>
            <a:ext cx="8642350" cy="568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试述一个心动周期中心室内压、容积、瓣膜和血流的变化</a:t>
            </a:r>
            <a:endParaRPr lang="zh-CN" altLang="en-US" sz="2000" b="1" dirty="0">
              <a:latin typeface="楷体_GB2312" pitchFamily="49" charset="-122"/>
              <a:ea typeface="楷体_GB2312" pitchFamily="49" charset="-122"/>
            </a:endParaRP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试述心脏泵功能的调节原理。</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动脉血压是怎样形成的？影响动脉血压的因素有哪些？</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中心静脉压及测量中心静脉压在临床应用有何意义？</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影响组织液生成与回流的因素有哪些？</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试述压力感受性反射的过程及生理意义。</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比较肾上腺素和去甲肾上腺素对心、血管的作用有何异同？</a:t>
            </a:r>
          </a:p>
          <a:p>
            <a:pPr marL="609600" indent="-609600" eaLnBrk="1" hangingPunct="1">
              <a:lnSpc>
                <a:spcPct val="120000"/>
              </a:lnSpc>
              <a:buFontTx/>
              <a:buAutoNum type="arabicPeriod" startAt="6"/>
            </a:pPr>
            <a:r>
              <a:rPr lang="zh-CN" altLang="en-US" sz="2400" b="1" dirty="0">
                <a:latin typeface="楷体_GB2312" pitchFamily="49" charset="-122"/>
                <a:ea typeface="楷体_GB2312" pitchFamily="49" charset="-122"/>
              </a:rPr>
              <a:t>试述血管紧张素</a:t>
            </a:r>
            <a:r>
              <a:rPr lang="en-US" altLang="zh-CN" sz="2400" b="1" dirty="0">
                <a:latin typeface="楷体_GB2312" pitchFamily="49" charset="-122"/>
                <a:ea typeface="楷体_GB2312" pitchFamily="49" charset="-122"/>
              </a:rPr>
              <a:t>Ⅱ</a:t>
            </a:r>
            <a:r>
              <a:rPr lang="zh-CN" altLang="en-US" sz="2400" b="1">
                <a:latin typeface="楷体_GB2312" pitchFamily="49" charset="-122"/>
                <a:ea typeface="楷体_GB2312" pitchFamily="49" charset="-122"/>
              </a:rPr>
              <a:t>的生理作用。 </a:t>
            </a:r>
            <a:r>
              <a:rPr lang="zh-CN" altLang="en-US" sz="2400">
                <a:latin typeface="楷体_GB2312" pitchFamily="49" charset="-122"/>
                <a:ea typeface="楷体_GB2312" pitchFamily="49" charset="-122"/>
              </a:rPr>
              <a:t> </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C6A0CCD-75C0-463B-AE5F-1DFC9F314630}"/>
              </a:ext>
            </a:extLst>
          </p:cNvPr>
          <p:cNvSpPr>
            <a:spLocks noChangeArrowheads="1"/>
          </p:cNvSpPr>
          <p:nvPr/>
        </p:nvSpPr>
        <p:spPr bwMode="auto">
          <a:xfrm>
            <a:off x="323850" y="1268413"/>
            <a:ext cx="8569325"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marL="457200" indent="-4572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AutoNum type="arabicPeriod"/>
            </a:pPr>
            <a:r>
              <a:rPr lang="zh-CN" altLang="en-US" sz="2600">
                <a:latin typeface="楷体_GB2312" pitchFamily="49" charset="-122"/>
                <a:ea typeface="楷体_GB2312" pitchFamily="49" charset="-122"/>
              </a:rPr>
              <a:t>什么是血压？收缩压？舒张压？脉压和平均动脉压？</a:t>
            </a:r>
          </a:p>
          <a:p>
            <a:pPr algn="just">
              <a:lnSpc>
                <a:spcPct val="140000"/>
              </a:lnSpc>
              <a:buFontTx/>
              <a:buAutoNum type="arabicPeriod"/>
            </a:pPr>
            <a:r>
              <a:rPr lang="zh-CN" altLang="en-US" sz="2600">
                <a:latin typeface="楷体_GB2312" pitchFamily="49" charset="-122"/>
                <a:ea typeface="楷体_GB2312" pitchFamily="49" charset="-122"/>
              </a:rPr>
              <a:t>分析动脉血压的形成和影响动脉血压的因素。</a:t>
            </a:r>
          </a:p>
          <a:p>
            <a:pPr algn="just">
              <a:lnSpc>
                <a:spcPct val="140000"/>
              </a:lnSpc>
              <a:buFontTx/>
              <a:buAutoNum type="arabicPeriod"/>
            </a:pPr>
            <a:r>
              <a:rPr lang="zh-CN" altLang="en-US" sz="2600">
                <a:latin typeface="楷体_GB2312" pitchFamily="49" charset="-122"/>
                <a:ea typeface="楷体_GB2312" pitchFamily="49" charset="-122"/>
              </a:rPr>
              <a:t>什么是中心静脉压？正常值？大小取决于哪两个因素？</a:t>
            </a:r>
          </a:p>
          <a:p>
            <a:pPr algn="just">
              <a:lnSpc>
                <a:spcPct val="140000"/>
              </a:lnSpc>
              <a:buFontTx/>
              <a:buAutoNum type="arabicPeriod"/>
            </a:pPr>
            <a:r>
              <a:rPr lang="zh-CN" altLang="en-US" sz="2600">
                <a:latin typeface="楷体_GB2312" pitchFamily="49" charset="-122"/>
                <a:ea typeface="楷体_GB2312" pitchFamily="49" charset="-122"/>
              </a:rPr>
              <a:t>试述体位性低血压的发生原因及恢复过程？</a:t>
            </a:r>
          </a:p>
          <a:p>
            <a:pPr algn="just">
              <a:lnSpc>
                <a:spcPct val="140000"/>
              </a:lnSpc>
              <a:buFontTx/>
              <a:buAutoNum type="arabicPeriod"/>
            </a:pPr>
            <a:r>
              <a:rPr lang="zh-CN" altLang="en-US" sz="2600">
                <a:latin typeface="楷体_GB2312" pitchFamily="49" charset="-122"/>
                <a:ea typeface="楷体_GB2312" pitchFamily="49" charset="-122"/>
              </a:rPr>
              <a:t>心肌收缩力增强时，静脉回心血量增加，为什么？</a:t>
            </a:r>
          </a:p>
          <a:p>
            <a:pPr algn="just">
              <a:lnSpc>
                <a:spcPct val="140000"/>
              </a:lnSpc>
              <a:buFontTx/>
              <a:buAutoNum type="arabicPeriod"/>
            </a:pPr>
            <a:r>
              <a:rPr lang="zh-CN" altLang="en-US" sz="2600">
                <a:solidFill>
                  <a:srgbClr val="FF0000"/>
                </a:solidFill>
                <a:latin typeface="楷体_GB2312" pitchFamily="49" charset="-122"/>
                <a:ea typeface="楷体_GB2312" pitchFamily="49" charset="-122"/>
              </a:rPr>
              <a:t>微循环的组成及三条通路</a:t>
            </a:r>
            <a:r>
              <a:rPr lang="zh-CN" altLang="en-US" sz="2600">
                <a:latin typeface="楷体_GB2312" pitchFamily="49" charset="-122"/>
                <a:ea typeface="楷体_GB2312" pitchFamily="49" charset="-122"/>
              </a:rPr>
              <a:t>。</a:t>
            </a:r>
          </a:p>
          <a:p>
            <a:pPr algn="just">
              <a:lnSpc>
                <a:spcPct val="140000"/>
              </a:lnSpc>
              <a:buFontTx/>
              <a:buAutoNum type="arabicPeriod"/>
            </a:pPr>
            <a:r>
              <a:rPr lang="zh-CN" altLang="en-US" sz="2600">
                <a:latin typeface="楷体_GB2312" pitchFamily="49" charset="-122"/>
                <a:ea typeface="楷体_GB2312" pitchFamily="49" charset="-122"/>
              </a:rPr>
              <a:t>试述组织液的生成与回流机制。组织液生成的有效滤过压的公式。</a:t>
            </a:r>
          </a:p>
          <a:p>
            <a:pPr>
              <a:lnSpc>
                <a:spcPct val="140000"/>
              </a:lnSpc>
              <a:buFontTx/>
              <a:buAutoNum type="arabicPeriod"/>
            </a:pPr>
            <a:r>
              <a:rPr lang="zh-CN" altLang="en-US" sz="2600">
                <a:latin typeface="楷体_GB2312" pitchFamily="49" charset="-122"/>
                <a:ea typeface="楷体_GB2312" pitchFamily="49" charset="-122"/>
              </a:rPr>
              <a:t>分析影响组织液生成与回流的因素。</a:t>
            </a:r>
          </a:p>
        </p:txBody>
      </p:sp>
      <p:sp>
        <p:nvSpPr>
          <p:cNvPr id="56323" name="Text Box 3">
            <a:extLst>
              <a:ext uri="{FF2B5EF4-FFF2-40B4-BE49-F238E27FC236}">
                <a16:creationId xmlns:a16="http://schemas.microsoft.com/office/drawing/2014/main" id="{874D9069-C9B8-4D2E-AC39-FA5714A77EDF}"/>
              </a:ext>
            </a:extLst>
          </p:cNvPr>
          <p:cNvSpPr txBox="1">
            <a:spLocks noChangeArrowheads="1"/>
          </p:cNvSpPr>
          <p:nvPr/>
        </p:nvSpPr>
        <p:spPr bwMode="auto">
          <a:xfrm>
            <a:off x="3563938" y="404813"/>
            <a:ext cx="23034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200">
                <a:solidFill>
                  <a:schemeClr val="hlink"/>
                </a:solidFill>
                <a:ea typeface="黑体" panose="02010609060101010101" pitchFamily="49" charset="-122"/>
              </a:rPr>
              <a:t>复  习  题</a:t>
            </a:r>
          </a:p>
        </p:txBody>
      </p:sp>
    </p:spTree>
    <p:extLst>
      <p:ext uri="{BB962C8B-B14F-4D97-AF65-F5344CB8AC3E}">
        <p14:creationId xmlns:p14="http://schemas.microsoft.com/office/powerpoint/2010/main" val="2573504818"/>
      </p:ext>
    </p:extLst>
  </p:cSld>
  <p:clrMapOvr>
    <a:masterClrMapping/>
  </p:clrMapOvr>
  <p:transition advClick="0"/>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42421DB-E20B-4D01-A49E-7A92400BBB73}"/>
              </a:ext>
            </a:extLst>
          </p:cNvPr>
          <p:cNvSpPr>
            <a:spLocks noChangeArrowheads="1"/>
          </p:cNvSpPr>
          <p:nvPr/>
        </p:nvSpPr>
        <p:spPr bwMode="auto">
          <a:xfrm>
            <a:off x="395288" y="341313"/>
            <a:ext cx="4451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0000"/>
                </a:solidFill>
                <a:latin typeface="楷体_GB2312" pitchFamily="49" charset="-122"/>
              </a:rPr>
              <a:t>（三）血管升压素（</a:t>
            </a:r>
            <a:r>
              <a:rPr lang="en-US" altLang="zh-CN" sz="2800" b="1">
                <a:solidFill>
                  <a:srgbClr val="CC0000"/>
                </a:solidFill>
                <a:latin typeface="楷体_GB2312" pitchFamily="49" charset="-122"/>
              </a:rPr>
              <a:t>VP</a:t>
            </a:r>
            <a:r>
              <a:rPr lang="zh-CN" altLang="en-US" sz="2800" b="1">
                <a:solidFill>
                  <a:srgbClr val="CC0000"/>
                </a:solidFill>
                <a:latin typeface="楷体_GB2312" pitchFamily="49" charset="-122"/>
              </a:rPr>
              <a:t>）  </a:t>
            </a:r>
          </a:p>
        </p:txBody>
      </p:sp>
      <p:sp>
        <p:nvSpPr>
          <p:cNvPr id="40963" name="Text Box 3">
            <a:extLst>
              <a:ext uri="{FF2B5EF4-FFF2-40B4-BE49-F238E27FC236}">
                <a16:creationId xmlns:a16="http://schemas.microsoft.com/office/drawing/2014/main" id="{69DC7B6C-0C33-49C4-81D3-E036D8D823C6}"/>
              </a:ext>
            </a:extLst>
          </p:cNvPr>
          <p:cNvSpPr txBox="1">
            <a:spLocks noChangeArrowheads="1"/>
          </p:cNvSpPr>
          <p:nvPr/>
        </p:nvSpPr>
        <p:spPr bwMode="auto">
          <a:xfrm>
            <a:off x="815975" y="1100138"/>
            <a:ext cx="2449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来源：</a:t>
            </a:r>
            <a:r>
              <a:rPr lang="zh-CN" altLang="en-US" sz="2400" b="1">
                <a:solidFill>
                  <a:srgbClr val="000099"/>
                </a:solidFill>
                <a:latin typeface="楷体_GB2312" pitchFamily="49" charset="-122"/>
              </a:rPr>
              <a:t>下丘脑</a:t>
            </a:r>
            <a:endParaRPr lang="zh-CN" altLang="en-US" sz="2800" b="1">
              <a:solidFill>
                <a:srgbClr val="000099"/>
              </a:solidFill>
              <a:latin typeface="楷体_GB2312" pitchFamily="49" charset="-122"/>
            </a:endParaRPr>
          </a:p>
        </p:txBody>
      </p:sp>
      <p:sp>
        <p:nvSpPr>
          <p:cNvPr id="40964" name="Rectangle 4">
            <a:extLst>
              <a:ext uri="{FF2B5EF4-FFF2-40B4-BE49-F238E27FC236}">
                <a16:creationId xmlns:a16="http://schemas.microsoft.com/office/drawing/2014/main" id="{AFBD4533-9BD8-4534-9BC1-67A62A7FF60D}"/>
              </a:ext>
            </a:extLst>
          </p:cNvPr>
          <p:cNvSpPr>
            <a:spLocks noChangeArrowheads="1"/>
          </p:cNvSpPr>
          <p:nvPr/>
        </p:nvSpPr>
        <p:spPr bwMode="auto">
          <a:xfrm>
            <a:off x="4586288" y="363538"/>
            <a:ext cx="41132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CC0000"/>
                </a:solidFill>
              </a:rPr>
              <a:t>——</a:t>
            </a:r>
            <a:r>
              <a:rPr lang="zh-CN" altLang="en-US" sz="2800" b="1">
                <a:solidFill>
                  <a:srgbClr val="CC0000"/>
                </a:solidFill>
                <a:latin typeface="楷体_GB2312" pitchFamily="49" charset="-122"/>
              </a:rPr>
              <a:t>抗利尿激素（</a:t>
            </a:r>
            <a:r>
              <a:rPr lang="en-US" altLang="zh-CN" sz="2800" b="1">
                <a:solidFill>
                  <a:srgbClr val="CC0000"/>
                </a:solidFill>
                <a:latin typeface="楷体_GB2312" pitchFamily="49" charset="-122"/>
              </a:rPr>
              <a:t>ADH</a:t>
            </a:r>
            <a:r>
              <a:rPr lang="zh-CN" altLang="en-US" sz="2800" b="1">
                <a:solidFill>
                  <a:srgbClr val="CC0000"/>
                </a:solidFill>
                <a:latin typeface="楷体_GB2312" pitchFamily="49" charset="-122"/>
              </a:rPr>
              <a:t>） </a:t>
            </a:r>
          </a:p>
        </p:txBody>
      </p:sp>
      <p:sp>
        <p:nvSpPr>
          <p:cNvPr id="40965" name="Rectangle 5">
            <a:extLst>
              <a:ext uri="{FF2B5EF4-FFF2-40B4-BE49-F238E27FC236}">
                <a16:creationId xmlns:a16="http://schemas.microsoft.com/office/drawing/2014/main" id="{7A745BC3-5561-4C5D-A2CA-6A2676BEFC6B}"/>
              </a:ext>
            </a:extLst>
          </p:cNvPr>
          <p:cNvSpPr>
            <a:spLocks noChangeArrowheads="1"/>
          </p:cNvSpPr>
          <p:nvPr/>
        </p:nvSpPr>
        <p:spPr bwMode="auto">
          <a:xfrm>
            <a:off x="3408363" y="971550"/>
            <a:ext cx="44735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000099"/>
                </a:solidFill>
                <a:latin typeface="楷体_GB2312" pitchFamily="49" charset="-122"/>
              </a:rPr>
              <a:t>合成：视上核、室旁核的神经元</a:t>
            </a:r>
          </a:p>
          <a:p>
            <a:pPr eaLnBrk="1" hangingPunct="1"/>
            <a:r>
              <a:rPr lang="zh-CN" altLang="en-US" sz="2400" b="1">
                <a:solidFill>
                  <a:srgbClr val="000099"/>
                </a:solidFill>
                <a:latin typeface="楷体_GB2312" pitchFamily="49" charset="-122"/>
              </a:rPr>
              <a:t>贮存：神经垂体（垂体后叶）</a:t>
            </a:r>
          </a:p>
        </p:txBody>
      </p:sp>
      <p:sp>
        <p:nvSpPr>
          <p:cNvPr id="40966" name="Text Box 6">
            <a:extLst>
              <a:ext uri="{FF2B5EF4-FFF2-40B4-BE49-F238E27FC236}">
                <a16:creationId xmlns:a16="http://schemas.microsoft.com/office/drawing/2014/main" id="{3B0CAE17-0AA2-4F08-B971-B3D9B962F076}"/>
              </a:ext>
            </a:extLst>
          </p:cNvPr>
          <p:cNvSpPr txBox="1">
            <a:spLocks noChangeArrowheads="1"/>
          </p:cNvSpPr>
          <p:nvPr/>
        </p:nvSpPr>
        <p:spPr bwMode="auto">
          <a:xfrm>
            <a:off x="777875" y="1892300"/>
            <a:ext cx="67786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作用：</a:t>
            </a:r>
            <a:r>
              <a:rPr lang="en-US" altLang="zh-CN" sz="2400" b="1">
                <a:solidFill>
                  <a:srgbClr val="CC3300"/>
                </a:solidFill>
                <a:latin typeface="楷体_GB2312" pitchFamily="49" charset="-122"/>
              </a:rPr>
              <a:t>1</a:t>
            </a:r>
            <a:r>
              <a:rPr lang="zh-CN" altLang="en-US" sz="2400" b="1">
                <a:solidFill>
                  <a:srgbClr val="CC3300"/>
                </a:solidFill>
                <a:latin typeface="楷体_GB2312" pitchFamily="49" charset="-122"/>
              </a:rPr>
              <a:t>、抗利尿作用（生理剂量时）：</a:t>
            </a:r>
          </a:p>
          <a:p>
            <a:pPr eaLnBrk="1" hangingPunct="1"/>
            <a:r>
              <a:rPr lang="zh-CN" altLang="en-US" sz="2400" b="1">
                <a:solidFill>
                  <a:srgbClr val="000066"/>
                </a:solidFill>
                <a:latin typeface="楷体_GB2312" pitchFamily="49" charset="-122"/>
              </a:rPr>
              <a:t>       </a:t>
            </a:r>
            <a:r>
              <a:rPr lang="zh-CN" altLang="en-US" sz="2400" b="1">
                <a:solidFill>
                  <a:srgbClr val="000099"/>
                </a:solidFill>
                <a:latin typeface="楷体_GB2312" pitchFamily="49" charset="-122"/>
              </a:rPr>
              <a:t>促进肾集合管对水的重吸收→尿量↓</a:t>
            </a:r>
            <a:r>
              <a:rPr lang="zh-CN" altLang="en-US" sz="2800" b="1">
                <a:solidFill>
                  <a:srgbClr val="000066"/>
                </a:solidFill>
                <a:latin typeface="楷体_GB2312" pitchFamily="49" charset="-122"/>
              </a:rPr>
              <a:t> </a:t>
            </a:r>
            <a:endParaRPr lang="zh-CN" altLang="en-US" sz="2400" b="1">
              <a:solidFill>
                <a:srgbClr val="000066"/>
              </a:solidFill>
              <a:latin typeface="楷体_GB2312" pitchFamily="49" charset="-122"/>
            </a:endParaRPr>
          </a:p>
          <a:p>
            <a:pPr eaLnBrk="1" hangingPunct="1"/>
            <a:r>
              <a:rPr lang="zh-CN" altLang="en-US" sz="2400" b="1">
                <a:solidFill>
                  <a:srgbClr val="000066"/>
                </a:solidFill>
                <a:latin typeface="楷体_GB2312" pitchFamily="49" charset="-122"/>
              </a:rPr>
              <a:t>       </a:t>
            </a:r>
            <a:r>
              <a:rPr lang="en-US" altLang="zh-CN" sz="2400" b="1">
                <a:solidFill>
                  <a:srgbClr val="CC3300"/>
                </a:solidFill>
                <a:latin typeface="楷体_GB2312" pitchFamily="49" charset="-122"/>
              </a:rPr>
              <a:t>2</a:t>
            </a:r>
            <a:r>
              <a:rPr lang="zh-CN" altLang="en-US" sz="2400" b="1">
                <a:solidFill>
                  <a:srgbClr val="CC3300"/>
                </a:solidFill>
                <a:latin typeface="楷体_GB2312" pitchFamily="49" charset="-122"/>
              </a:rPr>
              <a:t>、升压作用（超生理剂量时）：</a:t>
            </a:r>
          </a:p>
          <a:p>
            <a:pPr eaLnBrk="1" hangingPunct="1"/>
            <a:r>
              <a:rPr lang="zh-CN" altLang="en-US" sz="2400" b="1">
                <a:solidFill>
                  <a:srgbClr val="000066"/>
                </a:solidFill>
                <a:latin typeface="楷体_GB2312" pitchFamily="49" charset="-122"/>
              </a:rPr>
              <a:t>       </a:t>
            </a:r>
            <a:r>
              <a:rPr lang="zh-CN" altLang="en-US" sz="2400" b="1">
                <a:solidFill>
                  <a:srgbClr val="000099"/>
                </a:solidFill>
                <a:latin typeface="楷体_GB2312" pitchFamily="49" charset="-122"/>
              </a:rPr>
              <a:t>促进全身小血管广泛、强烈地收缩→</a:t>
            </a:r>
            <a:r>
              <a:rPr lang="en-US" altLang="zh-CN" sz="2400" b="1">
                <a:solidFill>
                  <a:srgbClr val="000099"/>
                </a:solidFill>
                <a:latin typeface="楷体_GB2312" pitchFamily="49" charset="-122"/>
              </a:rPr>
              <a:t>BP↑</a:t>
            </a:r>
          </a:p>
        </p:txBody>
      </p:sp>
      <p:sp>
        <p:nvSpPr>
          <p:cNvPr id="40967" name="Text Box 7">
            <a:extLst>
              <a:ext uri="{FF2B5EF4-FFF2-40B4-BE49-F238E27FC236}">
                <a16:creationId xmlns:a16="http://schemas.microsoft.com/office/drawing/2014/main" id="{84BBEBA7-A1E0-4D20-93B7-2F05FBF157D4}"/>
              </a:ext>
            </a:extLst>
          </p:cNvPr>
          <p:cNvSpPr txBox="1">
            <a:spLocks noChangeArrowheads="1"/>
          </p:cNvSpPr>
          <p:nvPr/>
        </p:nvSpPr>
        <p:spPr bwMode="auto">
          <a:xfrm>
            <a:off x="785813" y="3635375"/>
            <a:ext cx="631983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促进分泌的因素：</a:t>
            </a:r>
          </a:p>
          <a:p>
            <a:pPr eaLnBrk="1" hangingPunct="1"/>
            <a:r>
              <a:rPr lang="zh-CN" altLang="en-US" sz="2800" b="1">
                <a:solidFill>
                  <a:srgbClr val="000066"/>
                </a:solidFill>
                <a:latin typeface="楷体_GB2312" pitchFamily="49" charset="-122"/>
              </a:rPr>
              <a:t>      </a:t>
            </a:r>
            <a:r>
              <a:rPr lang="en-US" altLang="zh-CN" sz="2400" b="1">
                <a:solidFill>
                  <a:srgbClr val="000099"/>
                </a:solidFill>
                <a:latin typeface="楷体_GB2312" pitchFamily="49" charset="-122"/>
              </a:rPr>
              <a:t>1</a:t>
            </a:r>
            <a:r>
              <a:rPr lang="zh-CN" altLang="en-US" sz="2400" b="1">
                <a:solidFill>
                  <a:srgbClr val="000099"/>
                </a:solidFill>
                <a:latin typeface="楷体_GB2312" pitchFamily="49" charset="-122"/>
              </a:rPr>
              <a:t>、血浆晶渗压↑（脑渗透压感受器）</a:t>
            </a:r>
          </a:p>
          <a:p>
            <a:pPr eaLnBrk="1" hangingPunct="1"/>
            <a:r>
              <a:rPr lang="zh-CN" altLang="en-US" sz="2400" b="1">
                <a:solidFill>
                  <a:srgbClr val="000099"/>
                </a:solidFill>
                <a:latin typeface="楷体_GB2312" pitchFamily="49" charset="-122"/>
              </a:rPr>
              <a:t>       </a:t>
            </a:r>
            <a:r>
              <a:rPr lang="en-US" altLang="zh-CN" sz="2400" b="1">
                <a:solidFill>
                  <a:srgbClr val="000099"/>
                </a:solidFill>
                <a:latin typeface="楷体_GB2312" pitchFamily="49" charset="-122"/>
              </a:rPr>
              <a:t>2</a:t>
            </a:r>
            <a:r>
              <a:rPr lang="zh-CN" altLang="en-US" sz="2400" b="1">
                <a:solidFill>
                  <a:srgbClr val="000099"/>
                </a:solidFill>
                <a:latin typeface="楷体_GB2312" pitchFamily="49" charset="-122"/>
              </a:rPr>
              <a:t>、血容量↓（心房、肺容量感受器）</a:t>
            </a:r>
          </a:p>
          <a:p>
            <a:pPr eaLnBrk="1" hangingPunct="1"/>
            <a:r>
              <a:rPr lang="zh-CN" altLang="en-US" sz="2400" b="1">
                <a:solidFill>
                  <a:srgbClr val="000099"/>
                </a:solidFill>
                <a:latin typeface="楷体_GB2312" pitchFamily="49" charset="-122"/>
              </a:rPr>
              <a:t>       </a:t>
            </a:r>
            <a:r>
              <a:rPr lang="en-US" altLang="zh-CN" sz="2400" b="1">
                <a:solidFill>
                  <a:srgbClr val="000099"/>
                </a:solidFill>
                <a:latin typeface="楷体_GB2312" pitchFamily="49" charset="-122"/>
              </a:rPr>
              <a:t>3</a:t>
            </a:r>
            <a:r>
              <a:rPr lang="zh-CN" altLang="en-US" sz="2400" b="1">
                <a:solidFill>
                  <a:srgbClr val="000099"/>
                </a:solidFill>
                <a:latin typeface="楷体_GB2312" pitchFamily="49" charset="-122"/>
              </a:rPr>
              <a:t>、血压↓（颈动脉窦压力感受器）</a:t>
            </a:r>
          </a:p>
        </p:txBody>
      </p:sp>
      <p:sp>
        <p:nvSpPr>
          <p:cNvPr id="40968" name="Text Box 8">
            <a:extLst>
              <a:ext uri="{FF2B5EF4-FFF2-40B4-BE49-F238E27FC236}">
                <a16:creationId xmlns:a16="http://schemas.microsoft.com/office/drawing/2014/main" id="{B83D204B-2919-4DD2-92A7-2F0682C8857D}"/>
              </a:ext>
            </a:extLst>
          </p:cNvPr>
          <p:cNvSpPr txBox="1">
            <a:spLocks noChangeArrowheads="1"/>
          </p:cNvSpPr>
          <p:nvPr/>
        </p:nvSpPr>
        <p:spPr bwMode="auto">
          <a:xfrm>
            <a:off x="744538" y="5435600"/>
            <a:ext cx="7559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意义：</a:t>
            </a:r>
            <a:r>
              <a:rPr lang="en-US" altLang="zh-CN" sz="2400" b="1">
                <a:solidFill>
                  <a:srgbClr val="000099"/>
                </a:solidFill>
                <a:latin typeface="楷体_GB2312" pitchFamily="49" charset="-122"/>
              </a:rPr>
              <a:t>1</a:t>
            </a:r>
            <a:r>
              <a:rPr lang="zh-CN" altLang="en-US" sz="2400" b="1">
                <a:solidFill>
                  <a:srgbClr val="000099"/>
                </a:solidFill>
                <a:latin typeface="楷体_GB2312" pitchFamily="49" charset="-122"/>
              </a:rPr>
              <a:t>、调节细胞外液量和循环血量；</a:t>
            </a:r>
          </a:p>
          <a:p>
            <a:pPr eaLnBrk="1" hangingPunct="1"/>
            <a:r>
              <a:rPr lang="zh-CN" altLang="en-US" sz="2400" b="1">
                <a:solidFill>
                  <a:srgbClr val="000099"/>
                </a:solidFill>
                <a:latin typeface="楷体_GB2312" pitchFamily="49" charset="-122"/>
              </a:rPr>
              <a:t>       </a:t>
            </a:r>
            <a:r>
              <a:rPr lang="en-US" altLang="zh-CN" sz="2400" b="1">
                <a:solidFill>
                  <a:srgbClr val="000099"/>
                </a:solidFill>
                <a:latin typeface="楷体_GB2312" pitchFamily="49" charset="-122"/>
              </a:rPr>
              <a:t>2</a:t>
            </a:r>
            <a:r>
              <a:rPr lang="zh-CN" altLang="en-US" sz="2400" b="1">
                <a:solidFill>
                  <a:srgbClr val="000099"/>
                </a:solidFill>
                <a:latin typeface="楷体_GB2312" pitchFamily="49" charset="-122"/>
              </a:rPr>
              <a:t>、维持血浆晶渗压和动脉血压的稳定。</a:t>
            </a:r>
            <a:r>
              <a:rPr lang="zh-CN" altLang="en-US" sz="2800" b="1">
                <a:solidFill>
                  <a:srgbClr val="000099"/>
                </a:solidFill>
                <a:latin typeface="楷体_GB2312" pitchFamily="49" charset="-122"/>
              </a:rPr>
              <a:t>           </a:t>
            </a:r>
          </a:p>
        </p:txBody>
      </p:sp>
    </p:spTree>
    <p:extLst>
      <p:ext uri="{BB962C8B-B14F-4D97-AF65-F5344CB8AC3E}">
        <p14:creationId xmlns:p14="http://schemas.microsoft.com/office/powerpoint/2010/main" val="85500625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48F256A-29C4-4A89-B4E2-745359892751}"/>
              </a:ext>
            </a:extLst>
          </p:cNvPr>
          <p:cNvSpPr>
            <a:spLocks noChangeArrowheads="1"/>
          </p:cNvSpPr>
          <p:nvPr/>
        </p:nvSpPr>
        <p:spPr bwMode="auto">
          <a:xfrm>
            <a:off x="684213" y="476250"/>
            <a:ext cx="589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0000"/>
                </a:solidFill>
                <a:latin typeface="楷体_GB2312" pitchFamily="49" charset="-122"/>
              </a:rPr>
              <a:t>（四）血管内皮生成的血管活性物质</a:t>
            </a:r>
          </a:p>
        </p:txBody>
      </p:sp>
      <p:sp>
        <p:nvSpPr>
          <p:cNvPr id="43011" name="Text Box 3">
            <a:extLst>
              <a:ext uri="{FF2B5EF4-FFF2-40B4-BE49-F238E27FC236}">
                <a16:creationId xmlns:a16="http://schemas.microsoft.com/office/drawing/2014/main" id="{A4E33879-1DFC-409E-8CE7-1DBBD60739F9}"/>
              </a:ext>
            </a:extLst>
          </p:cNvPr>
          <p:cNvSpPr txBox="1">
            <a:spLocks noChangeArrowheads="1"/>
          </p:cNvSpPr>
          <p:nvPr/>
        </p:nvSpPr>
        <p:spPr bwMode="auto">
          <a:xfrm>
            <a:off x="896938" y="1989138"/>
            <a:ext cx="2698750" cy="531812"/>
          </a:xfrm>
          <a:prstGeom prst="rect">
            <a:avLst/>
          </a:prstGeom>
          <a:noFill/>
          <a:ln w="12700" cap="sq">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3300"/>
                </a:solidFill>
                <a:latin typeface="楷体_GB2312" pitchFamily="49" charset="-122"/>
              </a:rPr>
              <a:t>1</a:t>
            </a:r>
            <a:r>
              <a:rPr lang="zh-CN" altLang="en-US" sz="2800" b="1">
                <a:solidFill>
                  <a:srgbClr val="FF3300"/>
                </a:solidFill>
                <a:latin typeface="楷体_GB2312" pitchFamily="49" charset="-122"/>
              </a:rPr>
              <a:t>、舒血管物质 </a:t>
            </a:r>
          </a:p>
        </p:txBody>
      </p:sp>
      <p:sp>
        <p:nvSpPr>
          <p:cNvPr id="43012" name="Text Box 4">
            <a:extLst>
              <a:ext uri="{FF2B5EF4-FFF2-40B4-BE49-F238E27FC236}">
                <a16:creationId xmlns:a16="http://schemas.microsoft.com/office/drawing/2014/main" id="{1A38C765-C501-48BC-BF3B-0A705C1FE470}"/>
              </a:ext>
            </a:extLst>
          </p:cNvPr>
          <p:cNvSpPr txBox="1">
            <a:spLocks noChangeArrowheads="1"/>
          </p:cNvSpPr>
          <p:nvPr/>
        </p:nvSpPr>
        <p:spPr bwMode="auto">
          <a:xfrm>
            <a:off x="704850" y="2636838"/>
            <a:ext cx="6446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latin typeface="楷体_GB2312" pitchFamily="49" charset="-122"/>
              </a:rPr>
              <a:t>（</a:t>
            </a:r>
            <a:r>
              <a:rPr lang="en-US" altLang="zh-CN" sz="2800" b="1">
                <a:solidFill>
                  <a:srgbClr val="FF0000"/>
                </a:solidFill>
                <a:latin typeface="楷体_GB2312" pitchFamily="49" charset="-122"/>
              </a:rPr>
              <a:t>1</a:t>
            </a:r>
            <a:r>
              <a:rPr lang="zh-CN" altLang="en-US" sz="2800" b="1">
                <a:solidFill>
                  <a:srgbClr val="FF0000"/>
                </a:solidFill>
                <a:latin typeface="楷体_GB2312" pitchFamily="49" charset="-122"/>
              </a:rPr>
              <a:t>）前列环素（前列腺素</a:t>
            </a:r>
            <a:r>
              <a:rPr lang="en-US" altLang="zh-CN" sz="2800" b="1">
                <a:solidFill>
                  <a:srgbClr val="FF0000"/>
                </a:solidFill>
                <a:latin typeface="楷体_GB2312" pitchFamily="49" charset="-122"/>
              </a:rPr>
              <a:t>I</a:t>
            </a:r>
            <a:r>
              <a:rPr lang="en-US" altLang="zh-CN" sz="2800" b="1" baseline="-25000">
                <a:solidFill>
                  <a:srgbClr val="FF0000"/>
                </a:solidFill>
                <a:latin typeface="楷体_GB2312" pitchFamily="49" charset="-122"/>
              </a:rPr>
              <a:t>2 </a:t>
            </a:r>
            <a:r>
              <a:rPr lang="en-US" altLang="zh-CN" sz="2800" b="1">
                <a:solidFill>
                  <a:srgbClr val="FF0000"/>
                </a:solidFill>
              </a:rPr>
              <a:t>—</a:t>
            </a:r>
            <a:r>
              <a:rPr lang="en-US" altLang="zh-CN" sz="2800" b="1">
                <a:solidFill>
                  <a:srgbClr val="FF0000"/>
                </a:solidFill>
                <a:latin typeface="楷体_GB2312" pitchFamily="49" charset="-122"/>
              </a:rPr>
              <a:t>PGI</a:t>
            </a:r>
            <a:r>
              <a:rPr lang="en-US" altLang="zh-CN" sz="2800" b="1" baseline="-25000">
                <a:solidFill>
                  <a:srgbClr val="FF0000"/>
                </a:solidFill>
                <a:latin typeface="楷体_GB2312" pitchFamily="49" charset="-122"/>
              </a:rPr>
              <a:t>2</a:t>
            </a:r>
            <a:r>
              <a:rPr lang="zh-CN" altLang="en-US" sz="2800" b="1">
                <a:solidFill>
                  <a:srgbClr val="FF0000"/>
                </a:solidFill>
                <a:latin typeface="楷体_GB2312" pitchFamily="49" charset="-122"/>
              </a:rPr>
              <a:t>）：</a:t>
            </a:r>
          </a:p>
        </p:txBody>
      </p:sp>
      <p:sp>
        <p:nvSpPr>
          <p:cNvPr id="43013" name="Text Box 5">
            <a:extLst>
              <a:ext uri="{FF2B5EF4-FFF2-40B4-BE49-F238E27FC236}">
                <a16:creationId xmlns:a16="http://schemas.microsoft.com/office/drawing/2014/main" id="{22155208-244A-42A3-ACC6-256492F075BE}"/>
              </a:ext>
            </a:extLst>
          </p:cNvPr>
          <p:cNvSpPr txBox="1">
            <a:spLocks noChangeArrowheads="1"/>
          </p:cNvSpPr>
          <p:nvPr/>
        </p:nvSpPr>
        <p:spPr bwMode="auto">
          <a:xfrm>
            <a:off x="703263" y="3190875"/>
            <a:ext cx="6980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latin typeface="楷体_GB2312" pitchFamily="49" charset="-122"/>
              </a:rPr>
              <a:t>（</a:t>
            </a:r>
            <a:r>
              <a:rPr lang="en-US" altLang="zh-CN" sz="2800" b="1">
                <a:solidFill>
                  <a:srgbClr val="FF0000"/>
                </a:solidFill>
                <a:latin typeface="楷体_GB2312" pitchFamily="49" charset="-122"/>
              </a:rPr>
              <a:t>2</a:t>
            </a:r>
            <a:r>
              <a:rPr lang="zh-CN" altLang="en-US" sz="2800" b="1">
                <a:solidFill>
                  <a:srgbClr val="FF0000"/>
                </a:solidFill>
                <a:latin typeface="楷体_GB2312" pitchFamily="49" charset="-122"/>
              </a:rPr>
              <a:t>）内皮舒张因子（</a:t>
            </a:r>
            <a:r>
              <a:rPr lang="en-US" altLang="zh-CN" sz="2800" b="1">
                <a:solidFill>
                  <a:srgbClr val="FF0000"/>
                </a:solidFill>
                <a:latin typeface="楷体_GB2312" pitchFamily="49" charset="-122"/>
              </a:rPr>
              <a:t>EDRF</a:t>
            </a:r>
            <a:r>
              <a:rPr lang="zh-CN" altLang="en-US" sz="2800" b="1">
                <a:solidFill>
                  <a:srgbClr val="FF0000"/>
                </a:solidFill>
                <a:latin typeface="楷体_GB2312" pitchFamily="49" charset="-122"/>
              </a:rPr>
              <a:t>），即</a:t>
            </a:r>
            <a:r>
              <a:rPr lang="en-US" altLang="zh-CN" sz="2800" b="1">
                <a:solidFill>
                  <a:srgbClr val="FF0000"/>
                </a:solidFill>
                <a:latin typeface="楷体_GB2312" pitchFamily="49" charset="-122"/>
              </a:rPr>
              <a:t>NO </a:t>
            </a:r>
            <a:r>
              <a:rPr lang="zh-CN" altLang="en-US" sz="2800" b="1">
                <a:solidFill>
                  <a:srgbClr val="FF0000"/>
                </a:solidFill>
                <a:latin typeface="楷体_GB2312" pitchFamily="49" charset="-122"/>
              </a:rPr>
              <a:t>：    </a:t>
            </a:r>
          </a:p>
        </p:txBody>
      </p:sp>
      <p:sp>
        <p:nvSpPr>
          <p:cNvPr id="43014" name="Text Box 6">
            <a:extLst>
              <a:ext uri="{FF2B5EF4-FFF2-40B4-BE49-F238E27FC236}">
                <a16:creationId xmlns:a16="http://schemas.microsoft.com/office/drawing/2014/main" id="{E2D43EB5-215B-43DF-9547-1ED0F0087EE0}"/>
              </a:ext>
            </a:extLst>
          </p:cNvPr>
          <p:cNvSpPr txBox="1">
            <a:spLocks noChangeArrowheads="1"/>
          </p:cNvSpPr>
          <p:nvPr/>
        </p:nvSpPr>
        <p:spPr bwMode="auto">
          <a:xfrm>
            <a:off x="1093788" y="1254125"/>
            <a:ext cx="589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来源：</a:t>
            </a:r>
            <a:r>
              <a:rPr lang="zh-CN" altLang="en-US" sz="2800" b="1">
                <a:solidFill>
                  <a:srgbClr val="000066"/>
                </a:solidFill>
                <a:latin typeface="楷体_GB2312" pitchFamily="49" charset="-122"/>
              </a:rPr>
              <a:t>血管内皮细胞（内分泌功能）</a:t>
            </a:r>
          </a:p>
        </p:txBody>
      </p:sp>
      <p:sp>
        <p:nvSpPr>
          <p:cNvPr id="43015" name="Text Box 7">
            <a:extLst>
              <a:ext uri="{FF2B5EF4-FFF2-40B4-BE49-F238E27FC236}">
                <a16:creationId xmlns:a16="http://schemas.microsoft.com/office/drawing/2014/main" id="{EE577D7C-DA07-4C57-AC0E-EBDB1E558027}"/>
              </a:ext>
            </a:extLst>
          </p:cNvPr>
          <p:cNvSpPr txBox="1">
            <a:spLocks noChangeArrowheads="1"/>
          </p:cNvSpPr>
          <p:nvPr/>
        </p:nvSpPr>
        <p:spPr bwMode="auto">
          <a:xfrm>
            <a:off x="1423988" y="3860800"/>
            <a:ext cx="682042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solidFill>
                  <a:srgbClr val="000066"/>
                </a:solidFill>
                <a:latin typeface="楷体_GB2312" pitchFamily="49" charset="-122"/>
              </a:rPr>
              <a:t>①</a:t>
            </a:r>
            <a:r>
              <a:rPr lang="zh-CN" altLang="en-US" sz="2400" b="1" dirty="0">
                <a:solidFill>
                  <a:srgbClr val="000066"/>
                </a:solidFill>
                <a:latin typeface="楷体_GB2312" pitchFamily="49" charset="-122"/>
              </a:rPr>
              <a:t>直接舒张血管</a:t>
            </a:r>
            <a:endParaRPr lang="zh-CN" altLang="en-US" sz="2400" b="1" dirty="0">
              <a:solidFill>
                <a:srgbClr val="000066"/>
              </a:solidFill>
              <a:latin typeface="楷体_GB2312" pitchFamily="49" charset="-122"/>
              <a:sym typeface="Wingdings" panose="05000000000000000000" pitchFamily="2" charset="2"/>
            </a:endParaRPr>
          </a:p>
          <a:p>
            <a:pPr eaLnBrk="1" hangingPunct="1"/>
            <a:r>
              <a:rPr lang="zh-CN" altLang="en-US" sz="2400" b="1" dirty="0">
                <a:solidFill>
                  <a:srgbClr val="000066"/>
                </a:solidFill>
                <a:latin typeface="楷体_GB2312" pitchFamily="49" charset="-122"/>
              </a:rPr>
              <a:t>②间接舒张血管</a:t>
            </a:r>
            <a:endParaRPr lang="zh-CN" altLang="en-US" sz="2400" b="1" dirty="0">
              <a:solidFill>
                <a:srgbClr val="000066"/>
              </a:solidFill>
              <a:latin typeface="楷体_GB2312" pitchFamily="49" charset="-122"/>
              <a:sym typeface="Wingdings" panose="05000000000000000000" pitchFamily="2" charset="2"/>
            </a:endParaRPr>
          </a:p>
          <a:p>
            <a:pPr eaLnBrk="1" hangingPunct="1"/>
            <a:r>
              <a:rPr lang="zh-CN" altLang="en-US" sz="2400" b="1" dirty="0">
                <a:solidFill>
                  <a:srgbClr val="000066"/>
                </a:solidFill>
                <a:latin typeface="楷体_GB2312" pitchFamily="49" charset="-122"/>
                <a:sym typeface="Wingdings" panose="05000000000000000000" pitchFamily="2" charset="2"/>
              </a:rPr>
              <a:t>③减弱缩血管物质（</a:t>
            </a:r>
            <a:r>
              <a:rPr lang="en-US" altLang="zh-CN" sz="2400" b="1" dirty="0">
                <a:solidFill>
                  <a:srgbClr val="000066"/>
                </a:solidFill>
                <a:latin typeface="楷体_GB2312" pitchFamily="49" charset="-122"/>
                <a:sym typeface="Wingdings" panose="05000000000000000000" pitchFamily="2" charset="2"/>
              </a:rPr>
              <a:t>NE</a:t>
            </a:r>
            <a:r>
              <a:rPr lang="zh-CN" altLang="en-US" sz="2400" b="1" dirty="0">
                <a:solidFill>
                  <a:srgbClr val="000066"/>
                </a:solidFill>
                <a:latin typeface="楷体_GB2312" pitchFamily="49" charset="-122"/>
                <a:sym typeface="Wingdings" panose="05000000000000000000" pitchFamily="2" charset="2"/>
              </a:rPr>
              <a:t>、</a:t>
            </a:r>
            <a:r>
              <a:rPr lang="en-US" altLang="zh-CN" sz="2400" b="1" dirty="0">
                <a:solidFill>
                  <a:srgbClr val="000066"/>
                </a:solidFill>
                <a:latin typeface="楷体_GB2312" pitchFamily="49" charset="-122"/>
                <a:sym typeface="Wingdings" panose="05000000000000000000" pitchFamily="2" charset="2"/>
              </a:rPr>
              <a:t>VP</a:t>
            </a:r>
            <a:r>
              <a:rPr lang="zh-CN" altLang="en-US" sz="2400" b="1" dirty="0">
                <a:solidFill>
                  <a:srgbClr val="000066"/>
                </a:solidFill>
                <a:latin typeface="楷体_GB2312" pitchFamily="49" charset="-122"/>
                <a:sym typeface="Wingdings" panose="05000000000000000000" pitchFamily="2" charset="2"/>
              </a:rPr>
              <a:t>、</a:t>
            </a:r>
            <a:r>
              <a:rPr lang="en-US" altLang="zh-CN" sz="2400" b="1" dirty="0" err="1">
                <a:solidFill>
                  <a:srgbClr val="000066"/>
                </a:solidFill>
                <a:latin typeface="楷体_GB2312" pitchFamily="49" charset="-122"/>
                <a:sym typeface="Wingdings" panose="05000000000000000000" pitchFamily="2" charset="2"/>
              </a:rPr>
              <a:t>AngⅡ</a:t>
            </a:r>
            <a:r>
              <a:rPr lang="zh-CN" altLang="en-US" sz="2400" b="1" dirty="0">
                <a:solidFill>
                  <a:srgbClr val="000066"/>
                </a:solidFill>
                <a:latin typeface="楷体_GB2312" pitchFamily="49" charset="-122"/>
                <a:sym typeface="Wingdings" panose="05000000000000000000" pitchFamily="2" charset="2"/>
              </a:rPr>
              <a:t>）的效应</a:t>
            </a:r>
          </a:p>
        </p:txBody>
      </p:sp>
      <p:sp>
        <p:nvSpPr>
          <p:cNvPr id="43016" name="Text Box 9">
            <a:extLst>
              <a:ext uri="{FF2B5EF4-FFF2-40B4-BE49-F238E27FC236}">
                <a16:creationId xmlns:a16="http://schemas.microsoft.com/office/drawing/2014/main" id="{59967EE5-995D-4535-9D12-EEAE05976B39}"/>
              </a:ext>
            </a:extLst>
          </p:cNvPr>
          <p:cNvSpPr txBox="1">
            <a:spLocks noChangeArrowheads="1"/>
          </p:cNvSpPr>
          <p:nvPr/>
        </p:nvSpPr>
        <p:spPr bwMode="auto">
          <a:xfrm>
            <a:off x="846138" y="5229225"/>
            <a:ext cx="2698750" cy="531813"/>
          </a:xfrm>
          <a:prstGeom prst="rect">
            <a:avLst/>
          </a:prstGeom>
          <a:noFill/>
          <a:ln w="12700" cap="sq">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3300"/>
                </a:solidFill>
                <a:latin typeface="楷体_GB2312" pitchFamily="49" charset="-122"/>
              </a:rPr>
              <a:t>2</a:t>
            </a:r>
            <a:r>
              <a:rPr lang="zh-CN" altLang="en-US" sz="2800" b="1">
                <a:solidFill>
                  <a:srgbClr val="FF3300"/>
                </a:solidFill>
                <a:latin typeface="楷体_GB2312" pitchFamily="49" charset="-122"/>
              </a:rPr>
              <a:t>、缩血管物质 </a:t>
            </a:r>
          </a:p>
        </p:txBody>
      </p:sp>
      <p:sp>
        <p:nvSpPr>
          <p:cNvPr id="43017" name="Text Box 10">
            <a:extLst>
              <a:ext uri="{FF2B5EF4-FFF2-40B4-BE49-F238E27FC236}">
                <a16:creationId xmlns:a16="http://schemas.microsoft.com/office/drawing/2014/main" id="{5F82E26E-213B-4049-BC2F-847F7CFB4C3F}"/>
              </a:ext>
            </a:extLst>
          </p:cNvPr>
          <p:cNvSpPr txBox="1">
            <a:spLocks noChangeArrowheads="1"/>
          </p:cNvSpPr>
          <p:nvPr/>
        </p:nvSpPr>
        <p:spPr bwMode="auto">
          <a:xfrm>
            <a:off x="3509963" y="5267325"/>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000066"/>
                </a:solidFill>
              </a:rPr>
              <a:t>——</a:t>
            </a:r>
            <a:r>
              <a:rPr lang="zh-CN" altLang="en-US" sz="2800" b="1">
                <a:solidFill>
                  <a:srgbClr val="000066"/>
                </a:solidFill>
                <a:latin typeface="楷体_GB2312" pitchFamily="49" charset="-122"/>
              </a:rPr>
              <a:t>内皮缩血管因子（</a:t>
            </a:r>
            <a:r>
              <a:rPr lang="en-US" altLang="zh-CN" sz="2800" b="1">
                <a:solidFill>
                  <a:srgbClr val="000066"/>
                </a:solidFill>
                <a:latin typeface="楷体_GB2312" pitchFamily="49" charset="-122"/>
              </a:rPr>
              <a:t>EDCF</a:t>
            </a:r>
            <a:r>
              <a:rPr lang="zh-CN" altLang="en-US" sz="2800" b="1">
                <a:solidFill>
                  <a:srgbClr val="000066"/>
                </a:solidFill>
                <a:latin typeface="楷体_GB2312" pitchFamily="49" charset="-122"/>
              </a:rPr>
              <a:t>）</a:t>
            </a:r>
          </a:p>
        </p:txBody>
      </p:sp>
      <p:sp>
        <p:nvSpPr>
          <p:cNvPr id="43018" name="Text Box 11">
            <a:extLst>
              <a:ext uri="{FF2B5EF4-FFF2-40B4-BE49-F238E27FC236}">
                <a16:creationId xmlns:a16="http://schemas.microsoft.com/office/drawing/2014/main" id="{BCAA1514-2F43-4CF4-9A74-AB485BC81801}"/>
              </a:ext>
            </a:extLst>
          </p:cNvPr>
          <p:cNvSpPr txBox="1">
            <a:spLocks noChangeArrowheads="1"/>
          </p:cNvSpPr>
          <p:nvPr/>
        </p:nvSpPr>
        <p:spPr bwMode="auto">
          <a:xfrm>
            <a:off x="468313" y="5876925"/>
            <a:ext cx="8335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0000"/>
                </a:solidFill>
                <a:latin typeface="楷体_GB2312" pitchFamily="49" charset="-122"/>
              </a:rPr>
              <a:t>内皮素（</a:t>
            </a:r>
            <a:r>
              <a:rPr lang="en-US" altLang="zh-CN" sz="2800" b="1">
                <a:solidFill>
                  <a:srgbClr val="FF0000"/>
                </a:solidFill>
                <a:latin typeface="楷体_GB2312" pitchFamily="49" charset="-122"/>
              </a:rPr>
              <a:t>ET,endothelin</a:t>
            </a:r>
            <a:r>
              <a:rPr lang="zh-CN" altLang="en-US" sz="2800" b="1">
                <a:solidFill>
                  <a:srgbClr val="FF0000"/>
                </a:solidFill>
                <a:latin typeface="楷体_GB2312" pitchFamily="49" charset="-122"/>
              </a:rPr>
              <a:t>）：</a:t>
            </a:r>
            <a:r>
              <a:rPr lang="zh-CN" altLang="en-US" sz="2400" b="1">
                <a:solidFill>
                  <a:srgbClr val="000066"/>
                </a:solidFill>
                <a:latin typeface="楷体_GB2312" pitchFamily="49" charset="-122"/>
              </a:rPr>
              <a:t>强烈收缩血管，升高血压。</a:t>
            </a:r>
          </a:p>
        </p:txBody>
      </p:sp>
      <p:sp>
        <p:nvSpPr>
          <p:cNvPr id="43019" name="Text Box 13">
            <a:extLst>
              <a:ext uri="{FF2B5EF4-FFF2-40B4-BE49-F238E27FC236}">
                <a16:creationId xmlns:a16="http://schemas.microsoft.com/office/drawing/2014/main" id="{255225C5-D08C-4656-9303-156B2E03099E}"/>
              </a:ext>
            </a:extLst>
          </p:cNvPr>
          <p:cNvSpPr txBox="1">
            <a:spLocks noChangeArrowheads="1"/>
          </p:cNvSpPr>
          <p:nvPr/>
        </p:nvSpPr>
        <p:spPr bwMode="auto">
          <a:xfrm>
            <a:off x="395288" y="6453188"/>
            <a:ext cx="8353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1800" b="1"/>
              <a:t>皮细胞能合成分泌内皮衍生舒张因子</a:t>
            </a:r>
            <a:r>
              <a:rPr lang="en-US" altLang="zh-CN" sz="1800" b="1"/>
              <a:t>(endothelium- derived relaxing factor, EDRF), </a:t>
            </a:r>
          </a:p>
        </p:txBody>
      </p:sp>
    </p:spTree>
    <p:extLst>
      <p:ext uri="{BB962C8B-B14F-4D97-AF65-F5344CB8AC3E}">
        <p14:creationId xmlns:p14="http://schemas.microsoft.com/office/powerpoint/2010/main" val="310520963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EFDCA88-C70D-4175-AC00-A18984A33B4E}"/>
              </a:ext>
            </a:extLst>
          </p:cNvPr>
          <p:cNvSpPr>
            <a:spLocks noChangeArrowheads="1"/>
          </p:cNvSpPr>
          <p:nvPr/>
        </p:nvSpPr>
        <p:spPr bwMode="auto">
          <a:xfrm>
            <a:off x="395288" y="488950"/>
            <a:ext cx="482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0000"/>
                </a:solidFill>
                <a:latin typeface="楷体_GB2312" pitchFamily="49" charset="-122"/>
              </a:rPr>
              <a:t>（五）激肽释放酶</a:t>
            </a:r>
            <a:r>
              <a:rPr lang="en-US" altLang="zh-CN" sz="2800" b="1">
                <a:solidFill>
                  <a:srgbClr val="CC0000"/>
                </a:solidFill>
              </a:rPr>
              <a:t>—</a:t>
            </a:r>
            <a:r>
              <a:rPr lang="zh-CN" altLang="en-US" sz="2800" b="1">
                <a:solidFill>
                  <a:srgbClr val="CC0000"/>
                </a:solidFill>
                <a:latin typeface="楷体_GB2312" pitchFamily="49" charset="-122"/>
              </a:rPr>
              <a:t>激肽系统</a:t>
            </a:r>
          </a:p>
        </p:txBody>
      </p:sp>
      <p:sp>
        <p:nvSpPr>
          <p:cNvPr id="49155" name="Text Box 3">
            <a:extLst>
              <a:ext uri="{FF2B5EF4-FFF2-40B4-BE49-F238E27FC236}">
                <a16:creationId xmlns:a16="http://schemas.microsoft.com/office/drawing/2014/main" id="{A96DF760-C1AB-4738-B45E-EA98BB9D02B2}"/>
              </a:ext>
            </a:extLst>
          </p:cNvPr>
          <p:cNvSpPr txBox="1">
            <a:spLocks noChangeArrowheads="1"/>
          </p:cNvSpPr>
          <p:nvPr/>
        </p:nvSpPr>
        <p:spPr bwMode="auto">
          <a:xfrm>
            <a:off x="604838" y="1212850"/>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来源：</a:t>
            </a:r>
          </a:p>
        </p:txBody>
      </p:sp>
      <p:sp>
        <p:nvSpPr>
          <p:cNvPr id="49156" name="Line 4">
            <a:extLst>
              <a:ext uri="{FF2B5EF4-FFF2-40B4-BE49-F238E27FC236}">
                <a16:creationId xmlns:a16="http://schemas.microsoft.com/office/drawing/2014/main" id="{5923C5C2-C4A8-488F-A6A6-09A18899628E}"/>
              </a:ext>
            </a:extLst>
          </p:cNvPr>
          <p:cNvSpPr>
            <a:spLocks noChangeShapeType="1"/>
          </p:cNvSpPr>
          <p:nvPr/>
        </p:nvSpPr>
        <p:spPr bwMode="auto">
          <a:xfrm flipV="1">
            <a:off x="6326188" y="2535238"/>
            <a:ext cx="0" cy="457200"/>
          </a:xfrm>
          <a:prstGeom prst="line">
            <a:avLst/>
          </a:prstGeom>
          <a:noFill/>
          <a:ln w="28575" cap="sq">
            <a:solidFill>
              <a:srgbClr val="0000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157" name="Text Box 5">
            <a:extLst>
              <a:ext uri="{FF2B5EF4-FFF2-40B4-BE49-F238E27FC236}">
                <a16:creationId xmlns:a16="http://schemas.microsoft.com/office/drawing/2014/main" id="{6785790C-67B0-4FFF-A3EF-74C61FC8684B}"/>
              </a:ext>
            </a:extLst>
          </p:cNvPr>
          <p:cNvSpPr txBox="1">
            <a:spLocks noChangeArrowheads="1"/>
          </p:cNvSpPr>
          <p:nvPr/>
        </p:nvSpPr>
        <p:spPr bwMode="auto">
          <a:xfrm>
            <a:off x="6326188" y="2584450"/>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solidFill>
                  <a:srgbClr val="CC0000"/>
                </a:solidFill>
                <a:latin typeface="楷体_GB2312" pitchFamily="49" charset="-122"/>
              </a:rPr>
              <a:t>氨基肽酶</a:t>
            </a:r>
          </a:p>
        </p:txBody>
      </p:sp>
      <p:grpSp>
        <p:nvGrpSpPr>
          <p:cNvPr id="49158" name="Group 6">
            <a:extLst>
              <a:ext uri="{FF2B5EF4-FFF2-40B4-BE49-F238E27FC236}">
                <a16:creationId xmlns:a16="http://schemas.microsoft.com/office/drawing/2014/main" id="{471906FF-645C-4C40-A1DE-D8926158E3CA}"/>
              </a:ext>
            </a:extLst>
          </p:cNvPr>
          <p:cNvGrpSpPr>
            <a:grpSpLocks/>
          </p:cNvGrpSpPr>
          <p:nvPr/>
        </p:nvGrpSpPr>
        <p:grpSpPr bwMode="auto">
          <a:xfrm>
            <a:off x="1004888" y="2971800"/>
            <a:ext cx="6959600" cy="847725"/>
            <a:chOff x="1056" y="1765"/>
            <a:chExt cx="4384" cy="534"/>
          </a:xfrm>
        </p:grpSpPr>
        <p:sp>
          <p:nvSpPr>
            <p:cNvPr id="49167" name="Text Box 7">
              <a:extLst>
                <a:ext uri="{FF2B5EF4-FFF2-40B4-BE49-F238E27FC236}">
                  <a16:creationId xmlns:a16="http://schemas.microsoft.com/office/drawing/2014/main" id="{D0501CE6-CBC0-4CB3-B15F-349D68A4FC56}"/>
                </a:ext>
              </a:extLst>
            </p:cNvPr>
            <p:cNvSpPr txBox="1">
              <a:spLocks noChangeArrowheads="1"/>
            </p:cNvSpPr>
            <p:nvPr/>
          </p:nvSpPr>
          <p:spPr bwMode="auto">
            <a:xfrm>
              <a:off x="1056" y="1882"/>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000066"/>
                  </a:solidFill>
                  <a:latin typeface="楷体_GB2312" pitchFamily="49" charset="-122"/>
                </a:rPr>
                <a:t>低分子激肽原</a:t>
              </a:r>
            </a:p>
          </p:txBody>
        </p:sp>
        <p:sp>
          <p:nvSpPr>
            <p:cNvPr id="49168" name="Line 8">
              <a:extLst>
                <a:ext uri="{FF2B5EF4-FFF2-40B4-BE49-F238E27FC236}">
                  <a16:creationId xmlns:a16="http://schemas.microsoft.com/office/drawing/2014/main" id="{178D5088-D5CC-42D5-8521-62406B405457}"/>
                </a:ext>
              </a:extLst>
            </p:cNvPr>
            <p:cNvSpPr>
              <a:spLocks noChangeShapeType="1"/>
            </p:cNvSpPr>
            <p:nvPr/>
          </p:nvSpPr>
          <p:spPr bwMode="auto">
            <a:xfrm>
              <a:off x="2304" y="2016"/>
              <a:ext cx="1584" cy="0"/>
            </a:xfrm>
            <a:prstGeom prst="line">
              <a:avLst/>
            </a:prstGeom>
            <a:noFill/>
            <a:ln w="19050" cap="sq">
              <a:solidFill>
                <a:srgbClr val="0000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169" name="Text Box 9">
              <a:extLst>
                <a:ext uri="{FF2B5EF4-FFF2-40B4-BE49-F238E27FC236}">
                  <a16:creationId xmlns:a16="http://schemas.microsoft.com/office/drawing/2014/main" id="{2A220AC9-D464-4F8D-BC5E-0386461EF0A9}"/>
                </a:ext>
              </a:extLst>
            </p:cNvPr>
            <p:cNvSpPr txBox="1">
              <a:spLocks noChangeArrowheads="1"/>
            </p:cNvSpPr>
            <p:nvPr/>
          </p:nvSpPr>
          <p:spPr bwMode="auto">
            <a:xfrm>
              <a:off x="2256" y="1765"/>
              <a:ext cx="17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solidFill>
                    <a:srgbClr val="000066"/>
                  </a:solidFill>
                  <a:latin typeface="楷体_GB2312" pitchFamily="49" charset="-122"/>
                </a:rPr>
                <a:t>组织</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腺体</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激肽释放酶</a:t>
              </a:r>
            </a:p>
          </p:txBody>
        </p:sp>
        <p:sp>
          <p:nvSpPr>
            <p:cNvPr id="49170" name="Text Box 10">
              <a:extLst>
                <a:ext uri="{FF2B5EF4-FFF2-40B4-BE49-F238E27FC236}">
                  <a16:creationId xmlns:a16="http://schemas.microsoft.com/office/drawing/2014/main" id="{17C2DBE9-5E4F-4052-A34B-1D60DAA6612D}"/>
                </a:ext>
              </a:extLst>
            </p:cNvPr>
            <p:cNvSpPr txBox="1">
              <a:spLocks noChangeArrowheads="1"/>
            </p:cNvSpPr>
            <p:nvPr/>
          </p:nvSpPr>
          <p:spPr bwMode="auto">
            <a:xfrm>
              <a:off x="3964" y="1773"/>
              <a:ext cx="1476" cy="526"/>
            </a:xfrm>
            <a:prstGeom prst="rect">
              <a:avLst/>
            </a:prstGeom>
            <a:solidFill>
              <a:srgbClr val="CC0000"/>
            </a:solidFill>
            <a:ln w="12700" cap="sq">
              <a:solidFill>
                <a:srgbClr val="FF0000"/>
              </a:solidFill>
              <a:miter lim="800000"/>
              <a:headEnd/>
              <a:tailEnd/>
            </a:ln>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chemeClr val="bg1"/>
                  </a:solidFill>
                  <a:latin typeface="楷体_GB2312" pitchFamily="49" charset="-122"/>
                </a:rPr>
                <a:t>胰激肽（</a:t>
              </a:r>
              <a:r>
                <a:rPr lang="en-US" altLang="zh-CN" sz="2400" b="1">
                  <a:solidFill>
                    <a:schemeClr val="bg1"/>
                  </a:solidFill>
                  <a:latin typeface="楷体_GB2312" pitchFamily="49" charset="-122"/>
                </a:rPr>
                <a:t>10</a:t>
              </a:r>
              <a:r>
                <a:rPr lang="zh-CN" altLang="en-US" sz="2400" b="1">
                  <a:solidFill>
                    <a:schemeClr val="bg1"/>
                  </a:solidFill>
                  <a:latin typeface="楷体_GB2312" pitchFamily="49" charset="-122"/>
                </a:rPr>
                <a:t>肽）</a:t>
              </a:r>
            </a:p>
            <a:p>
              <a:pPr eaLnBrk="1" hangingPunct="1"/>
              <a:r>
                <a:rPr lang="en-US" altLang="zh-CN" sz="2400" b="1">
                  <a:solidFill>
                    <a:schemeClr val="bg1"/>
                  </a:solidFill>
                  <a:latin typeface="楷体_GB2312" pitchFamily="49" charset="-122"/>
                </a:rPr>
                <a:t>(</a:t>
              </a:r>
              <a:r>
                <a:rPr lang="zh-CN" altLang="en-US" sz="2400" b="1">
                  <a:solidFill>
                    <a:schemeClr val="bg1"/>
                  </a:solidFill>
                  <a:latin typeface="楷体_GB2312" pitchFamily="49" charset="-122"/>
                </a:rPr>
                <a:t>血管舒张素</a:t>
              </a:r>
              <a:r>
                <a:rPr lang="en-US" altLang="zh-CN" sz="2400" b="1">
                  <a:solidFill>
                    <a:schemeClr val="bg1"/>
                  </a:solidFill>
                  <a:latin typeface="楷体_GB2312" pitchFamily="49" charset="-122"/>
                </a:rPr>
                <a:t>)</a:t>
              </a:r>
            </a:p>
          </p:txBody>
        </p:sp>
        <p:sp>
          <p:nvSpPr>
            <p:cNvPr id="49171" name="Text Box 11">
              <a:extLst>
                <a:ext uri="{FF2B5EF4-FFF2-40B4-BE49-F238E27FC236}">
                  <a16:creationId xmlns:a16="http://schemas.microsoft.com/office/drawing/2014/main" id="{6F885AB9-04C8-47CF-B3C5-7776C495BCD5}"/>
                </a:ext>
              </a:extLst>
            </p:cNvPr>
            <p:cNvSpPr txBox="1">
              <a:spLocks noChangeArrowheads="1"/>
            </p:cNvSpPr>
            <p:nvPr/>
          </p:nvSpPr>
          <p:spPr bwMode="auto">
            <a:xfrm>
              <a:off x="2256" y="2005"/>
              <a:ext cx="18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solidFill>
                    <a:srgbClr val="000066"/>
                  </a:solidFill>
                  <a:latin typeface="楷体_GB2312" pitchFamily="49" charset="-122"/>
                </a:rPr>
                <a:t>(</a:t>
              </a:r>
              <a:r>
                <a:rPr lang="zh-CN" altLang="en-US" b="1">
                  <a:solidFill>
                    <a:srgbClr val="000066"/>
                  </a:solidFill>
                  <a:latin typeface="楷体_GB2312" pitchFamily="49" charset="-122"/>
                </a:rPr>
                <a:t>肾</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唾液腺</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胰腺</a:t>
              </a:r>
              <a:r>
                <a:rPr lang="en-US" altLang="zh-CN" b="1">
                  <a:solidFill>
                    <a:srgbClr val="000066"/>
                  </a:solidFill>
                  <a:latin typeface="楷体_GB2312" pitchFamily="49" charset="-122"/>
                </a:rPr>
                <a:t>.</a:t>
              </a:r>
              <a:r>
                <a:rPr lang="zh-CN" altLang="en-US" b="1">
                  <a:solidFill>
                    <a:srgbClr val="000066"/>
                  </a:solidFill>
                  <a:latin typeface="楷体_GB2312" pitchFamily="49" charset="-122"/>
                </a:rPr>
                <a:t>汗腺</a:t>
              </a:r>
              <a:r>
                <a:rPr lang="en-US" altLang="zh-CN" b="1">
                  <a:solidFill>
                    <a:srgbClr val="000066"/>
                  </a:solidFill>
                  <a:latin typeface="楷体_GB2312" pitchFamily="49" charset="-122"/>
                </a:rPr>
                <a:t>)</a:t>
              </a:r>
            </a:p>
          </p:txBody>
        </p:sp>
      </p:grpSp>
      <p:grpSp>
        <p:nvGrpSpPr>
          <p:cNvPr id="49159" name="Group 12">
            <a:extLst>
              <a:ext uri="{FF2B5EF4-FFF2-40B4-BE49-F238E27FC236}">
                <a16:creationId xmlns:a16="http://schemas.microsoft.com/office/drawing/2014/main" id="{D544F911-CF08-4062-8588-651D6AFB2A98}"/>
              </a:ext>
            </a:extLst>
          </p:cNvPr>
          <p:cNvGrpSpPr>
            <a:grpSpLocks/>
          </p:cNvGrpSpPr>
          <p:nvPr/>
        </p:nvGrpSpPr>
        <p:grpSpPr bwMode="auto">
          <a:xfrm>
            <a:off x="1112838" y="1925638"/>
            <a:ext cx="6608762" cy="760412"/>
            <a:chOff x="1468" y="720"/>
            <a:chExt cx="4163" cy="479"/>
          </a:xfrm>
        </p:grpSpPr>
        <p:sp>
          <p:nvSpPr>
            <p:cNvPr id="49162" name="Text Box 13">
              <a:extLst>
                <a:ext uri="{FF2B5EF4-FFF2-40B4-BE49-F238E27FC236}">
                  <a16:creationId xmlns:a16="http://schemas.microsoft.com/office/drawing/2014/main" id="{AAE40BB5-83EA-48BC-BC19-1B71ACCF4DEF}"/>
                </a:ext>
              </a:extLst>
            </p:cNvPr>
            <p:cNvSpPr txBox="1">
              <a:spLocks noChangeArrowheads="1"/>
            </p:cNvSpPr>
            <p:nvPr/>
          </p:nvSpPr>
          <p:spPr bwMode="auto">
            <a:xfrm>
              <a:off x="1468" y="768"/>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000066"/>
                  </a:solidFill>
                  <a:latin typeface="楷体_GB2312" pitchFamily="49" charset="-122"/>
                </a:rPr>
                <a:t>高分子激肽原</a:t>
              </a:r>
            </a:p>
          </p:txBody>
        </p:sp>
        <p:sp>
          <p:nvSpPr>
            <p:cNvPr id="49163" name="Line 14">
              <a:extLst>
                <a:ext uri="{FF2B5EF4-FFF2-40B4-BE49-F238E27FC236}">
                  <a16:creationId xmlns:a16="http://schemas.microsoft.com/office/drawing/2014/main" id="{9FE2A52D-D33D-46DE-9B09-3D585A692636}"/>
                </a:ext>
              </a:extLst>
            </p:cNvPr>
            <p:cNvSpPr>
              <a:spLocks noChangeShapeType="1"/>
            </p:cNvSpPr>
            <p:nvPr/>
          </p:nvSpPr>
          <p:spPr bwMode="auto">
            <a:xfrm>
              <a:off x="2784" y="960"/>
              <a:ext cx="1392" cy="0"/>
            </a:xfrm>
            <a:prstGeom prst="line">
              <a:avLst/>
            </a:prstGeom>
            <a:noFill/>
            <a:ln w="19050" cap="sq">
              <a:solidFill>
                <a:srgbClr val="0000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164" name="Text Box 15">
              <a:extLst>
                <a:ext uri="{FF2B5EF4-FFF2-40B4-BE49-F238E27FC236}">
                  <a16:creationId xmlns:a16="http://schemas.microsoft.com/office/drawing/2014/main" id="{C63E0B62-5F78-4D13-8931-631DA596D2A6}"/>
                </a:ext>
              </a:extLst>
            </p:cNvPr>
            <p:cNvSpPr txBox="1">
              <a:spLocks noChangeArrowheads="1"/>
            </p:cNvSpPr>
            <p:nvPr/>
          </p:nvSpPr>
          <p:spPr bwMode="auto">
            <a:xfrm>
              <a:off x="2832" y="720"/>
              <a:ext cx="1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a:solidFill>
                    <a:srgbClr val="000066"/>
                  </a:solidFill>
                  <a:latin typeface="楷体_GB2312" pitchFamily="49" charset="-122"/>
                </a:rPr>
                <a:t>血浆激肽释放酶</a:t>
              </a:r>
            </a:p>
          </p:txBody>
        </p:sp>
        <p:sp>
          <p:nvSpPr>
            <p:cNvPr id="49165" name="Text Box 16">
              <a:extLst>
                <a:ext uri="{FF2B5EF4-FFF2-40B4-BE49-F238E27FC236}">
                  <a16:creationId xmlns:a16="http://schemas.microsoft.com/office/drawing/2014/main" id="{27D26C4B-F94A-4024-B1E8-C2201C5DB771}"/>
                </a:ext>
              </a:extLst>
            </p:cNvPr>
            <p:cNvSpPr txBox="1">
              <a:spLocks noChangeArrowheads="1"/>
            </p:cNvSpPr>
            <p:nvPr/>
          </p:nvSpPr>
          <p:spPr bwMode="auto">
            <a:xfrm>
              <a:off x="4252" y="803"/>
              <a:ext cx="1379" cy="296"/>
            </a:xfrm>
            <a:prstGeom prst="rect">
              <a:avLst/>
            </a:prstGeom>
            <a:solidFill>
              <a:srgbClr val="CC0000"/>
            </a:solidFill>
            <a:ln w="12700" cap="sq">
              <a:solidFill>
                <a:srgbClr val="FF0000"/>
              </a:solidFill>
              <a:miter lim="800000"/>
              <a:headEnd/>
              <a:tailEnd/>
            </a:ln>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chemeClr val="bg1"/>
                  </a:solidFill>
                  <a:latin typeface="楷体_GB2312" pitchFamily="49" charset="-122"/>
                </a:rPr>
                <a:t>缓激肽（</a:t>
              </a:r>
              <a:r>
                <a:rPr lang="en-US" altLang="zh-CN" sz="2400" b="1">
                  <a:solidFill>
                    <a:schemeClr val="bg1"/>
                  </a:solidFill>
                  <a:latin typeface="楷体_GB2312" pitchFamily="49" charset="-122"/>
                </a:rPr>
                <a:t>9</a:t>
              </a:r>
              <a:r>
                <a:rPr lang="zh-CN" altLang="en-US" sz="2400" b="1">
                  <a:solidFill>
                    <a:schemeClr val="bg1"/>
                  </a:solidFill>
                  <a:latin typeface="楷体_GB2312" pitchFamily="49" charset="-122"/>
                </a:rPr>
                <a:t>肽）</a:t>
              </a:r>
            </a:p>
          </p:txBody>
        </p:sp>
        <p:sp>
          <p:nvSpPr>
            <p:cNvPr id="49166" name="Text Box 17">
              <a:extLst>
                <a:ext uri="{FF2B5EF4-FFF2-40B4-BE49-F238E27FC236}">
                  <a16:creationId xmlns:a16="http://schemas.microsoft.com/office/drawing/2014/main" id="{D1DE2313-203A-45D1-8CAB-F5AFB907EF5C}"/>
                </a:ext>
              </a:extLst>
            </p:cNvPr>
            <p:cNvSpPr txBox="1">
              <a:spLocks noChangeArrowheads="1"/>
            </p:cNvSpPr>
            <p:nvPr/>
          </p:nvSpPr>
          <p:spPr bwMode="auto">
            <a:xfrm>
              <a:off x="3120" y="949"/>
              <a:ext cx="7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b="1">
                  <a:solidFill>
                    <a:srgbClr val="000066"/>
                  </a:solidFill>
                  <a:latin typeface="楷体_GB2312" pitchFamily="49" charset="-122"/>
                </a:rPr>
                <a:t>(</a:t>
              </a:r>
              <a:r>
                <a:rPr lang="zh-CN" altLang="en-US" b="1">
                  <a:solidFill>
                    <a:srgbClr val="000066"/>
                  </a:solidFill>
                  <a:latin typeface="楷体_GB2312" pitchFamily="49" charset="-122"/>
                </a:rPr>
                <a:t>血浆中</a:t>
              </a:r>
              <a:r>
                <a:rPr lang="en-US" altLang="zh-CN" b="1">
                  <a:solidFill>
                    <a:srgbClr val="000066"/>
                  </a:solidFill>
                  <a:latin typeface="楷体_GB2312" pitchFamily="49" charset="-122"/>
                </a:rPr>
                <a:t>)</a:t>
              </a:r>
            </a:p>
          </p:txBody>
        </p:sp>
      </p:grpSp>
      <p:sp>
        <p:nvSpPr>
          <p:cNvPr id="49160" name="Text Box 18">
            <a:extLst>
              <a:ext uri="{FF2B5EF4-FFF2-40B4-BE49-F238E27FC236}">
                <a16:creationId xmlns:a16="http://schemas.microsoft.com/office/drawing/2014/main" id="{66774966-4BF3-4F62-8BAB-56EEBB3B43CA}"/>
              </a:ext>
            </a:extLst>
          </p:cNvPr>
          <p:cNvSpPr txBox="1">
            <a:spLocks noChangeArrowheads="1"/>
          </p:cNvSpPr>
          <p:nvPr/>
        </p:nvSpPr>
        <p:spPr bwMode="auto">
          <a:xfrm>
            <a:off x="608013" y="3938588"/>
            <a:ext cx="8043862"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激肽的作用</a:t>
            </a:r>
            <a:r>
              <a:rPr lang="en-US" altLang="zh-CN" sz="2800" b="1">
                <a:solidFill>
                  <a:srgbClr val="FF3300"/>
                </a:solidFill>
                <a:latin typeface="楷体_GB2312" pitchFamily="49" charset="-122"/>
              </a:rPr>
              <a:t>:</a:t>
            </a:r>
          </a:p>
          <a:p>
            <a:pPr eaLnBrk="1" hangingPunct="1"/>
            <a:endParaRPr lang="en-US" altLang="zh-CN" sz="2800" b="1">
              <a:solidFill>
                <a:srgbClr val="FF3300"/>
              </a:solidFill>
              <a:latin typeface="楷体_GB2312" pitchFamily="49" charset="-122"/>
            </a:endParaRPr>
          </a:p>
          <a:p>
            <a:pPr eaLnBrk="1" hangingPunct="1"/>
            <a:r>
              <a:rPr lang="en-US" altLang="zh-CN" sz="2800" b="1">
                <a:solidFill>
                  <a:srgbClr val="000066"/>
                </a:solidFill>
                <a:latin typeface="楷体_GB2312" pitchFamily="49" charset="-122"/>
              </a:rPr>
              <a:t>  ①</a:t>
            </a:r>
            <a:r>
              <a:rPr lang="zh-CN" altLang="en-US" sz="2800" b="1">
                <a:solidFill>
                  <a:srgbClr val="000066"/>
                </a:solidFill>
                <a:latin typeface="楷体_GB2312" pitchFamily="49" charset="-122"/>
              </a:rPr>
              <a:t>舒张血管：调节血压和局部（腺体）血流量；</a:t>
            </a:r>
          </a:p>
          <a:p>
            <a:pPr eaLnBrk="1" hangingPunct="1"/>
            <a:r>
              <a:rPr lang="zh-CN" altLang="en-US" sz="2800" b="1">
                <a:solidFill>
                  <a:srgbClr val="000066"/>
                </a:solidFill>
                <a:latin typeface="楷体_GB2312" pitchFamily="49" charset="-122"/>
              </a:rPr>
              <a:t>  ②使毛细血管通透性↑；</a:t>
            </a:r>
          </a:p>
          <a:p>
            <a:pPr eaLnBrk="1" hangingPunct="1"/>
            <a:r>
              <a:rPr lang="zh-CN" altLang="en-US" sz="2800" b="1">
                <a:solidFill>
                  <a:srgbClr val="000066"/>
                </a:solidFill>
                <a:latin typeface="楷体_GB2312" pitchFamily="49" charset="-122"/>
              </a:rPr>
              <a:t>  ③内脏平滑肌收缩。</a:t>
            </a:r>
          </a:p>
        </p:txBody>
      </p:sp>
      <p:sp>
        <p:nvSpPr>
          <p:cNvPr id="49161" name="Text Box 19">
            <a:extLst>
              <a:ext uri="{FF2B5EF4-FFF2-40B4-BE49-F238E27FC236}">
                <a16:creationId xmlns:a16="http://schemas.microsoft.com/office/drawing/2014/main" id="{4961C050-A77F-4B9C-925F-483EE03AAAF4}"/>
              </a:ext>
            </a:extLst>
          </p:cNvPr>
          <p:cNvSpPr txBox="1">
            <a:spLocks noChangeArrowheads="1"/>
          </p:cNvSpPr>
          <p:nvPr/>
        </p:nvSpPr>
        <p:spPr bwMode="auto">
          <a:xfrm>
            <a:off x="2963863" y="4005263"/>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solidFill>
                  <a:srgbClr val="CC0000"/>
                </a:solidFill>
                <a:latin typeface="楷体_GB2312" pitchFamily="49" charset="-122"/>
              </a:rPr>
              <a:t>已知的最强舒血管物质</a:t>
            </a:r>
          </a:p>
        </p:txBody>
      </p:sp>
    </p:spTree>
    <p:extLst>
      <p:ext uri="{BB962C8B-B14F-4D97-AF65-F5344CB8AC3E}">
        <p14:creationId xmlns:p14="http://schemas.microsoft.com/office/powerpoint/2010/main" val="18433149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22</a:t>
            </a:fld>
            <a:endParaRPr lang="en-US" altLang="zh-CN" sz="1400" b="0" dirty="0">
              <a:ea typeface="宋体" panose="02010600030101010101" pitchFamily="2" charset="-122"/>
            </a:endParaRPr>
          </a:p>
        </p:txBody>
      </p:sp>
      <p:sp>
        <p:nvSpPr>
          <p:cNvPr id="109570"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左心房</a:t>
            </a:r>
          </a:p>
        </p:txBody>
      </p:sp>
      <p:sp>
        <p:nvSpPr>
          <p:cNvPr id="109571" name="Rectangle 3"/>
          <p:cNvSpPr>
            <a:spLocks noGrp="1"/>
          </p:cNvSpPr>
          <p:nvPr>
            <p:ph type="body" sz="half" idx="1"/>
          </p:nvPr>
        </p:nvSpPr>
        <p:spPr>
          <a:xfrm>
            <a:off x="250825" y="2205038"/>
            <a:ext cx="4103688"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入口</a:t>
            </a:r>
            <a:r>
              <a:rPr lang="zh-CN" altLang="en-US" dirty="0"/>
              <a:t>：</a:t>
            </a:r>
            <a:r>
              <a:rPr lang="en-US" altLang="zh-CN" b="0" dirty="0">
                <a:solidFill>
                  <a:srgbClr val="0000FF"/>
                </a:solidFill>
              </a:rPr>
              <a:t>4</a:t>
            </a:r>
            <a:r>
              <a:rPr lang="zh-CN" altLang="en-US" dirty="0">
                <a:solidFill>
                  <a:srgbClr val="0000FF"/>
                </a:solidFill>
                <a:latin typeface="宋体" panose="02010600030101010101" pitchFamily="2" charset="-122"/>
              </a:rPr>
              <a:t>个肺静脉口</a:t>
            </a:r>
          </a:p>
          <a:p>
            <a:pPr eaLnBrk="1" hangingPunct="1">
              <a:buClr>
                <a:schemeClr val="folHlink"/>
              </a:buClr>
              <a:buSzPct val="60000"/>
              <a:buFont typeface="Wingdings" panose="05000000000000000000" pitchFamily="2" charset="2"/>
            </a:pPr>
            <a:r>
              <a:rPr lang="zh-CN" altLang="en-US" dirty="0">
                <a:latin typeface="宋体" panose="02010600030101010101" pitchFamily="2" charset="-122"/>
              </a:rPr>
              <a:t>出口</a:t>
            </a:r>
            <a:r>
              <a:rPr lang="zh-CN" altLang="en-US" dirty="0"/>
              <a:t>：</a:t>
            </a:r>
            <a:r>
              <a:rPr lang="zh-CN" altLang="en-US" dirty="0">
                <a:solidFill>
                  <a:srgbClr val="0000FF"/>
                </a:solidFill>
                <a:latin typeface="宋体" panose="02010600030101010101" pitchFamily="2" charset="-122"/>
              </a:rPr>
              <a:t>左房室口</a:t>
            </a:r>
            <a:r>
              <a:rPr lang="zh-CN" altLang="en-US" dirty="0"/>
              <a:t> </a:t>
            </a:r>
          </a:p>
          <a:p>
            <a:pPr eaLnBrk="1" hangingPunct="1">
              <a:buClr>
                <a:schemeClr val="folHlink"/>
              </a:buClr>
              <a:buSzPct val="60000"/>
              <a:buFont typeface="Wingdings" panose="05000000000000000000" pitchFamily="2" charset="2"/>
            </a:pPr>
            <a:r>
              <a:rPr lang="zh-CN" altLang="en-US" dirty="0"/>
              <a:t>结构：</a:t>
            </a:r>
          </a:p>
          <a:p>
            <a:pPr lvl="1" eaLnBrk="1" hangingPunct="1"/>
            <a:r>
              <a:rPr lang="zh-CN" altLang="en-US" sz="3200" b="1" dirty="0">
                <a:latin typeface="宋体" panose="02010600030101010101" pitchFamily="2" charset="-122"/>
              </a:rPr>
              <a:t>左心耳</a:t>
            </a:r>
            <a:r>
              <a:rPr lang="zh-CN" altLang="en-US" sz="3200" dirty="0"/>
              <a:t> </a:t>
            </a:r>
          </a:p>
        </p:txBody>
      </p:sp>
      <p:pic>
        <p:nvPicPr>
          <p:cNvPr id="109573" name="Picture 5" descr="左心房"/>
          <p:cNvPicPr>
            <a:picLocks noGrp="1" noChangeAspect="1"/>
          </p:cNvPicPr>
          <p:nvPr>
            <p:ph type="clipArt" sz="half" idx="2"/>
          </p:nvPr>
        </p:nvPicPr>
        <p:blipFill>
          <a:blip r:embed="rId2">
            <a:lum bright="-12000" contrast="24000"/>
          </a:blip>
          <a:srcRect/>
          <a:stretch>
            <a:fillRect/>
          </a:stretch>
        </p:blipFill>
        <p:spPr>
          <a:xfrm>
            <a:off x="4716463" y="3068638"/>
            <a:ext cx="3810000" cy="3440112"/>
          </a:xfrm>
        </p:spPr>
      </p:pic>
      <p:pic>
        <p:nvPicPr>
          <p:cNvPr id="109574" name="Picture 6" descr="心后面观"/>
          <p:cNvPicPr>
            <a:picLocks noChangeAspect="1"/>
          </p:cNvPicPr>
          <p:nvPr/>
        </p:nvPicPr>
        <p:blipFill>
          <a:blip r:embed="rId3">
            <a:lum bright="-6000" contrast="18000"/>
          </a:blip>
          <a:stretch>
            <a:fillRect/>
          </a:stretch>
        </p:blipFill>
        <p:spPr>
          <a:xfrm>
            <a:off x="4140200" y="333375"/>
            <a:ext cx="2854325" cy="3733800"/>
          </a:xfrm>
          <a:prstGeom prst="rect">
            <a:avLst/>
          </a:prstGeom>
          <a:noFill/>
          <a:ln w="9525">
            <a:noFill/>
          </a:ln>
        </p:spPr>
      </p:pic>
      <p:sp>
        <p:nvSpPr>
          <p:cNvPr id="109575" name="Freeform 7"/>
          <p:cNvSpPr/>
          <p:nvPr/>
        </p:nvSpPr>
        <p:spPr>
          <a:xfrm>
            <a:off x="4859338" y="1268413"/>
            <a:ext cx="1368425" cy="792162"/>
          </a:xfrm>
          <a:custGeom>
            <a:avLst/>
            <a:gdLst>
              <a:gd name="txL" fmla="*/ 0 w 854"/>
              <a:gd name="txT" fmla="*/ 0 h 522"/>
              <a:gd name="txR" fmla="*/ 854 w 854"/>
              <a:gd name="txB" fmla="*/ 522 h 52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54" h="522">
                <a:moveTo>
                  <a:pt x="235" y="23"/>
                </a:moveTo>
                <a:cubicBezTo>
                  <a:pt x="122" y="23"/>
                  <a:pt x="136" y="30"/>
                  <a:pt x="98" y="68"/>
                </a:cubicBezTo>
                <a:cubicBezTo>
                  <a:pt x="60" y="106"/>
                  <a:pt x="0" y="190"/>
                  <a:pt x="8" y="250"/>
                </a:cubicBezTo>
                <a:cubicBezTo>
                  <a:pt x="16" y="310"/>
                  <a:pt x="76" y="386"/>
                  <a:pt x="144" y="431"/>
                </a:cubicBezTo>
                <a:cubicBezTo>
                  <a:pt x="212" y="476"/>
                  <a:pt x="325" y="522"/>
                  <a:pt x="416" y="522"/>
                </a:cubicBezTo>
                <a:cubicBezTo>
                  <a:pt x="507" y="522"/>
                  <a:pt x="628" y="507"/>
                  <a:pt x="688" y="431"/>
                </a:cubicBezTo>
                <a:cubicBezTo>
                  <a:pt x="748" y="355"/>
                  <a:pt x="854" y="136"/>
                  <a:pt x="779" y="68"/>
                </a:cubicBezTo>
                <a:cubicBezTo>
                  <a:pt x="704" y="0"/>
                  <a:pt x="348" y="23"/>
                  <a:pt x="235" y="23"/>
                </a:cubicBezTo>
                <a:close/>
              </a:path>
            </a:pathLst>
          </a:custGeom>
          <a:solidFill>
            <a:srgbClr val="00FF00">
              <a:alpha val="45097"/>
            </a:srgbClr>
          </a:solidFill>
          <a:ln w="9525">
            <a:noFill/>
          </a:ln>
        </p:spPr>
        <p:txBody>
          <a:bodyPr/>
          <a:lstStyle/>
          <a:p>
            <a:endParaRPr lang="zh-CN" altLang="en-US"/>
          </a:p>
        </p:txBody>
      </p:sp>
      <p:sp>
        <p:nvSpPr>
          <p:cNvPr id="109576" name="Freeform 8"/>
          <p:cNvSpPr/>
          <p:nvPr/>
        </p:nvSpPr>
        <p:spPr>
          <a:xfrm rot="-282177">
            <a:off x="7016750" y="3935413"/>
            <a:ext cx="1514475" cy="1811337"/>
          </a:xfrm>
          <a:custGeom>
            <a:avLst/>
            <a:gdLst>
              <a:gd name="txL" fmla="*/ 0 w 846"/>
              <a:gd name="txT" fmla="*/ 0 h 1096"/>
              <a:gd name="txR" fmla="*/ 846 w 846"/>
              <a:gd name="txB" fmla="*/ 1096 h 109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46" h="1096">
                <a:moveTo>
                  <a:pt x="242" y="30"/>
                </a:moveTo>
                <a:cubicBezTo>
                  <a:pt x="189" y="15"/>
                  <a:pt x="181" y="30"/>
                  <a:pt x="151" y="30"/>
                </a:cubicBezTo>
                <a:cubicBezTo>
                  <a:pt x="121" y="30"/>
                  <a:pt x="60" y="0"/>
                  <a:pt x="60" y="30"/>
                </a:cubicBezTo>
                <a:cubicBezTo>
                  <a:pt x="60" y="60"/>
                  <a:pt x="136" y="151"/>
                  <a:pt x="151" y="211"/>
                </a:cubicBezTo>
                <a:cubicBezTo>
                  <a:pt x="166" y="271"/>
                  <a:pt x="151" y="317"/>
                  <a:pt x="151" y="393"/>
                </a:cubicBezTo>
                <a:cubicBezTo>
                  <a:pt x="151" y="469"/>
                  <a:pt x="166" y="567"/>
                  <a:pt x="151" y="665"/>
                </a:cubicBezTo>
                <a:cubicBezTo>
                  <a:pt x="136" y="763"/>
                  <a:pt x="75" y="915"/>
                  <a:pt x="60" y="983"/>
                </a:cubicBezTo>
                <a:cubicBezTo>
                  <a:pt x="45" y="1051"/>
                  <a:pt x="0" y="1058"/>
                  <a:pt x="60" y="1073"/>
                </a:cubicBezTo>
                <a:cubicBezTo>
                  <a:pt x="120" y="1088"/>
                  <a:pt x="317" y="1096"/>
                  <a:pt x="423" y="1073"/>
                </a:cubicBezTo>
                <a:cubicBezTo>
                  <a:pt x="529" y="1050"/>
                  <a:pt x="627" y="1020"/>
                  <a:pt x="695" y="937"/>
                </a:cubicBezTo>
                <a:cubicBezTo>
                  <a:pt x="763" y="854"/>
                  <a:pt x="816" y="665"/>
                  <a:pt x="831" y="574"/>
                </a:cubicBezTo>
                <a:cubicBezTo>
                  <a:pt x="846" y="483"/>
                  <a:pt x="816" y="446"/>
                  <a:pt x="786" y="393"/>
                </a:cubicBezTo>
                <a:cubicBezTo>
                  <a:pt x="756" y="340"/>
                  <a:pt x="703" y="302"/>
                  <a:pt x="650" y="257"/>
                </a:cubicBezTo>
                <a:cubicBezTo>
                  <a:pt x="597" y="212"/>
                  <a:pt x="544" y="151"/>
                  <a:pt x="468" y="121"/>
                </a:cubicBezTo>
                <a:cubicBezTo>
                  <a:pt x="392" y="91"/>
                  <a:pt x="295" y="45"/>
                  <a:pt x="242" y="30"/>
                </a:cubicBezTo>
                <a:close/>
              </a:path>
            </a:pathLst>
          </a:custGeom>
          <a:solidFill>
            <a:srgbClr val="00FF00">
              <a:alpha val="45097"/>
            </a:srgbClr>
          </a:solidFill>
          <a:ln w="9525">
            <a:noFill/>
          </a:ln>
        </p:spPr>
        <p:txBody>
          <a:bodyPr/>
          <a:lstStyle/>
          <a:p>
            <a:endParaRPr lang="zh-CN" altLang="en-US"/>
          </a:p>
        </p:txBody>
      </p:sp>
      <p:sp>
        <p:nvSpPr>
          <p:cNvPr id="109577" name="Line 9"/>
          <p:cNvSpPr/>
          <p:nvPr/>
        </p:nvSpPr>
        <p:spPr>
          <a:xfrm flipH="1">
            <a:off x="4140200" y="188913"/>
            <a:ext cx="2160588" cy="4292600"/>
          </a:xfrm>
          <a:prstGeom prst="line">
            <a:avLst/>
          </a:prstGeom>
          <a:ln w="50800" cap="flat" cmpd="sng">
            <a:solidFill>
              <a:srgbClr val="FF00FF"/>
            </a:solidFill>
            <a:prstDash val="solid"/>
            <a:miter/>
            <a:headEnd type="none" w="med" len="med"/>
            <a:tailEnd type="none" w="med" len="med"/>
          </a:ln>
        </p:spPr>
        <p:txBody>
          <a:bodyPr/>
          <a:lstStyle/>
          <a:p>
            <a:endParaRPr lang="zh-CN" altLang="en-US"/>
          </a:p>
        </p:txBody>
      </p:sp>
      <p:sp>
        <p:nvSpPr>
          <p:cNvPr id="109578" name="Oval 10"/>
          <p:cNvSpPr/>
          <p:nvPr/>
        </p:nvSpPr>
        <p:spPr>
          <a:xfrm>
            <a:off x="5867400" y="1628775"/>
            <a:ext cx="288925" cy="360363"/>
          </a:xfrm>
          <a:prstGeom prst="ellipse">
            <a:avLst/>
          </a:prstGeom>
          <a:solidFill>
            <a:srgbClr val="0000FF">
              <a:alpha val="47842"/>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79" name="Oval 11"/>
          <p:cNvSpPr/>
          <p:nvPr/>
        </p:nvSpPr>
        <p:spPr>
          <a:xfrm rot="785132">
            <a:off x="5867400" y="1341438"/>
            <a:ext cx="433388" cy="217487"/>
          </a:xfrm>
          <a:prstGeom prst="ellipse">
            <a:avLst/>
          </a:prstGeom>
          <a:solidFill>
            <a:srgbClr val="0000FF">
              <a:alpha val="47842"/>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80" name="Oval 12"/>
          <p:cNvSpPr/>
          <p:nvPr/>
        </p:nvSpPr>
        <p:spPr>
          <a:xfrm>
            <a:off x="4787900" y="1557338"/>
            <a:ext cx="288925" cy="287337"/>
          </a:xfrm>
          <a:prstGeom prst="ellipse">
            <a:avLst/>
          </a:prstGeom>
          <a:solidFill>
            <a:srgbClr val="0000FF">
              <a:alpha val="47842"/>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81" name="Oval 13"/>
          <p:cNvSpPr/>
          <p:nvPr/>
        </p:nvSpPr>
        <p:spPr>
          <a:xfrm rot="-2283912">
            <a:off x="4787900" y="1268413"/>
            <a:ext cx="358775" cy="144462"/>
          </a:xfrm>
          <a:prstGeom prst="ellipse">
            <a:avLst/>
          </a:prstGeom>
          <a:solidFill>
            <a:srgbClr val="0000FF">
              <a:alpha val="47842"/>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82" name="Oval 14"/>
          <p:cNvSpPr/>
          <p:nvPr/>
        </p:nvSpPr>
        <p:spPr>
          <a:xfrm rot="4973386">
            <a:off x="6416675" y="4897438"/>
            <a:ext cx="1219200" cy="576262"/>
          </a:xfrm>
          <a:prstGeom prst="ellipse">
            <a:avLst/>
          </a:prstGeom>
          <a:solidFill>
            <a:srgbClr val="00FFFF">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09583" name="Freeform 15"/>
          <p:cNvSpPr/>
          <p:nvPr/>
        </p:nvSpPr>
        <p:spPr>
          <a:xfrm>
            <a:off x="6804025" y="3933825"/>
            <a:ext cx="935038" cy="598488"/>
          </a:xfrm>
          <a:custGeom>
            <a:avLst/>
            <a:gdLst>
              <a:gd name="txL" fmla="*/ 0 w 476"/>
              <a:gd name="txT" fmla="*/ 0 h 332"/>
              <a:gd name="txR" fmla="*/ 476 w 476"/>
              <a:gd name="txB" fmla="*/ 332 h 33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76" h="332">
                <a:moveTo>
                  <a:pt x="38" y="45"/>
                </a:moveTo>
                <a:cubicBezTo>
                  <a:pt x="0" y="68"/>
                  <a:pt x="144" y="136"/>
                  <a:pt x="174" y="181"/>
                </a:cubicBezTo>
                <a:cubicBezTo>
                  <a:pt x="204" y="226"/>
                  <a:pt x="175" y="302"/>
                  <a:pt x="220" y="317"/>
                </a:cubicBezTo>
                <a:cubicBezTo>
                  <a:pt x="265" y="332"/>
                  <a:pt x="416" y="317"/>
                  <a:pt x="446" y="272"/>
                </a:cubicBezTo>
                <a:cubicBezTo>
                  <a:pt x="476" y="227"/>
                  <a:pt x="469" y="90"/>
                  <a:pt x="401" y="45"/>
                </a:cubicBezTo>
                <a:cubicBezTo>
                  <a:pt x="333" y="0"/>
                  <a:pt x="76" y="22"/>
                  <a:pt x="38" y="45"/>
                </a:cubicBezTo>
                <a:close/>
              </a:path>
            </a:pathLst>
          </a:custGeom>
          <a:noFill/>
          <a:ln w="38100" cap="flat" cmpd="sng">
            <a:solidFill>
              <a:srgbClr val="FF00FF">
                <a:alpha val="100000"/>
              </a:srgb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wipe(left)">
                                      <p:cBhvr>
                                        <p:cTn id="7" dur="500"/>
                                        <p:tgtEl>
                                          <p:spTgt spid="1095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9574"/>
                                        </p:tgtEl>
                                        <p:attrNameLst>
                                          <p:attrName>style.visibility</p:attrName>
                                        </p:attrNameLst>
                                      </p:cBhvr>
                                      <p:to>
                                        <p:strVal val="visible"/>
                                      </p:to>
                                    </p:set>
                                    <p:animEffect transition="in" filter="blinds(horizontal)">
                                      <p:cBhvr>
                                        <p:cTn id="12" dur="500"/>
                                        <p:tgtEl>
                                          <p:spTgt spid="1095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9575"/>
                                        </p:tgtEl>
                                        <p:attrNameLst>
                                          <p:attrName>style.visibility</p:attrName>
                                        </p:attrNameLst>
                                      </p:cBhvr>
                                      <p:to>
                                        <p:strVal val="visible"/>
                                      </p:to>
                                    </p:set>
                                    <p:animEffect transition="in" filter="wipe(down)">
                                      <p:cBhvr>
                                        <p:cTn id="17" dur="500"/>
                                        <p:tgtEl>
                                          <p:spTgt spid="1095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109575"/>
                                        </p:tgtEl>
                                      </p:cBhvr>
                                    </p:animEffect>
                                    <p:set>
                                      <p:cBhvr>
                                        <p:cTn id="22" dur="1" fill="hold">
                                          <p:stCondLst>
                                            <p:cond delay="499"/>
                                          </p:stCondLst>
                                        </p:cTn>
                                        <p:tgtEl>
                                          <p:spTgt spid="1095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9571">
                                            <p:txEl>
                                              <p:pRg st="0" end="0"/>
                                            </p:txEl>
                                          </p:spTgt>
                                        </p:tgtEl>
                                        <p:attrNameLst>
                                          <p:attrName>style.visibility</p:attrName>
                                        </p:attrNameLst>
                                      </p:cBhvr>
                                      <p:to>
                                        <p:strVal val="visible"/>
                                      </p:to>
                                    </p:set>
                                    <p:animEffect transition="in" filter="wipe(left)">
                                      <p:cBhvr>
                                        <p:cTn id="27" dur="500"/>
                                        <p:tgtEl>
                                          <p:spTgt spid="10957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9581"/>
                                        </p:tgtEl>
                                        <p:attrNameLst>
                                          <p:attrName>style.visibility</p:attrName>
                                        </p:attrNameLst>
                                      </p:cBhvr>
                                      <p:to>
                                        <p:strVal val="visible"/>
                                      </p:to>
                                    </p:set>
                                    <p:animEffect transition="in" filter="wipe(down)">
                                      <p:cBhvr>
                                        <p:cTn id="32" dur="500"/>
                                        <p:tgtEl>
                                          <p:spTgt spid="10958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9580"/>
                                        </p:tgtEl>
                                        <p:attrNameLst>
                                          <p:attrName>style.visibility</p:attrName>
                                        </p:attrNameLst>
                                      </p:cBhvr>
                                      <p:to>
                                        <p:strVal val="visible"/>
                                      </p:to>
                                    </p:set>
                                    <p:animEffect transition="in" filter="wipe(down)">
                                      <p:cBhvr>
                                        <p:cTn id="35" dur="500"/>
                                        <p:tgtEl>
                                          <p:spTgt spid="10958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9579"/>
                                        </p:tgtEl>
                                        <p:attrNameLst>
                                          <p:attrName>style.visibility</p:attrName>
                                        </p:attrNameLst>
                                      </p:cBhvr>
                                      <p:to>
                                        <p:strVal val="visible"/>
                                      </p:to>
                                    </p:set>
                                    <p:animEffect transition="in" filter="wipe(down)">
                                      <p:cBhvr>
                                        <p:cTn id="38" dur="500"/>
                                        <p:tgtEl>
                                          <p:spTgt spid="10957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9578"/>
                                        </p:tgtEl>
                                        <p:attrNameLst>
                                          <p:attrName>style.visibility</p:attrName>
                                        </p:attrNameLst>
                                      </p:cBhvr>
                                      <p:to>
                                        <p:strVal val="visible"/>
                                      </p:to>
                                    </p:set>
                                    <p:animEffect transition="in" filter="wipe(down)">
                                      <p:cBhvr>
                                        <p:cTn id="41" dur="500"/>
                                        <p:tgtEl>
                                          <p:spTgt spid="10957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9577"/>
                                        </p:tgtEl>
                                        <p:attrNameLst>
                                          <p:attrName>style.visibility</p:attrName>
                                        </p:attrNameLst>
                                      </p:cBhvr>
                                      <p:to>
                                        <p:strVal val="visible"/>
                                      </p:to>
                                    </p:set>
                                    <p:animEffect transition="in" filter="wipe(up)">
                                      <p:cBhvr>
                                        <p:cTn id="46" dur="500"/>
                                        <p:tgtEl>
                                          <p:spTgt spid="10957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09573"/>
                                        </p:tgtEl>
                                        <p:attrNameLst>
                                          <p:attrName>style.visibility</p:attrName>
                                        </p:attrNameLst>
                                      </p:cBhvr>
                                      <p:to>
                                        <p:strVal val="visible"/>
                                      </p:to>
                                    </p:set>
                                    <p:animEffect transition="in" filter="blinds(horizontal)">
                                      <p:cBhvr>
                                        <p:cTn id="51" dur="500"/>
                                        <p:tgtEl>
                                          <p:spTgt spid="10957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09576"/>
                                        </p:tgtEl>
                                        <p:attrNameLst>
                                          <p:attrName>style.visibility</p:attrName>
                                        </p:attrNameLst>
                                      </p:cBhvr>
                                      <p:to>
                                        <p:strVal val="visible"/>
                                      </p:to>
                                    </p:set>
                                    <p:animEffect transition="in" filter="wipe(down)">
                                      <p:cBhvr>
                                        <p:cTn id="56" dur="500"/>
                                        <p:tgtEl>
                                          <p:spTgt spid="10957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nodeType="clickEffect">
                                  <p:stCondLst>
                                    <p:cond delay="0"/>
                                  </p:stCondLst>
                                  <p:childTnLst>
                                    <p:animEffect transition="out" filter="wipe(down)">
                                      <p:cBhvr>
                                        <p:cTn id="60" dur="500"/>
                                        <p:tgtEl>
                                          <p:spTgt spid="109576"/>
                                        </p:tgtEl>
                                      </p:cBhvr>
                                    </p:animEffect>
                                    <p:set>
                                      <p:cBhvr>
                                        <p:cTn id="61" dur="1" fill="hold">
                                          <p:stCondLst>
                                            <p:cond delay="499"/>
                                          </p:stCondLst>
                                        </p:cTn>
                                        <p:tgtEl>
                                          <p:spTgt spid="10957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09571">
                                            <p:txEl>
                                              <p:pRg st="1" end="1"/>
                                            </p:txEl>
                                          </p:spTgt>
                                        </p:tgtEl>
                                        <p:attrNameLst>
                                          <p:attrName>style.visibility</p:attrName>
                                        </p:attrNameLst>
                                      </p:cBhvr>
                                      <p:to>
                                        <p:strVal val="visible"/>
                                      </p:to>
                                    </p:set>
                                    <p:animEffect transition="in" filter="wipe(left)">
                                      <p:cBhvr>
                                        <p:cTn id="66" dur="500"/>
                                        <p:tgtEl>
                                          <p:spTgt spid="109571">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09582"/>
                                        </p:tgtEl>
                                        <p:attrNameLst>
                                          <p:attrName>style.visibility</p:attrName>
                                        </p:attrNameLst>
                                      </p:cBhvr>
                                      <p:to>
                                        <p:strVal val="visible"/>
                                      </p:to>
                                    </p:set>
                                    <p:animEffect transition="in" filter="wipe(down)">
                                      <p:cBhvr>
                                        <p:cTn id="71" dur="500"/>
                                        <p:tgtEl>
                                          <p:spTgt spid="10958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09571">
                                            <p:txEl>
                                              <p:pRg st="2" end="2"/>
                                            </p:txEl>
                                          </p:spTgt>
                                        </p:tgtEl>
                                        <p:attrNameLst>
                                          <p:attrName>style.visibility</p:attrName>
                                        </p:attrNameLst>
                                      </p:cBhvr>
                                      <p:to>
                                        <p:strVal val="visible"/>
                                      </p:to>
                                    </p:set>
                                    <p:animEffect transition="in" filter="wipe(left)">
                                      <p:cBhvr>
                                        <p:cTn id="76" dur="500"/>
                                        <p:tgtEl>
                                          <p:spTgt spid="109571">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09571">
                                            <p:txEl>
                                              <p:pRg st="3" end="3"/>
                                            </p:txEl>
                                          </p:spTgt>
                                        </p:tgtEl>
                                        <p:attrNameLst>
                                          <p:attrName>style.visibility</p:attrName>
                                        </p:attrNameLst>
                                      </p:cBhvr>
                                      <p:to>
                                        <p:strVal val="visible"/>
                                      </p:to>
                                    </p:set>
                                    <p:animEffect transition="in" filter="wipe(left)">
                                      <p:cBhvr>
                                        <p:cTn id="81" dur="500"/>
                                        <p:tgtEl>
                                          <p:spTgt spid="109571">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09583"/>
                                        </p:tgtEl>
                                        <p:attrNameLst>
                                          <p:attrName>style.visibility</p:attrName>
                                        </p:attrNameLst>
                                      </p:cBhvr>
                                      <p:to>
                                        <p:strVal val="visible"/>
                                      </p:to>
                                    </p:set>
                                    <p:animEffect transition="in" filter="wipe(down)">
                                      <p:cBhvr>
                                        <p:cTn id="86" dur="500"/>
                                        <p:tgtEl>
                                          <p:spTgt spid="109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1" grpId="0" build="p" bldLvl="5"/>
      <p:bldP spid="109578" grpId="0" animBg="1"/>
      <p:bldP spid="109579" grpId="0" animBg="1"/>
      <p:bldP spid="109580" grpId="0" animBg="1"/>
      <p:bldP spid="109581" grpId="0" animBg="1"/>
      <p:bldP spid="109582"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52BDDD6-1045-446B-927B-9A1735FF193F}"/>
              </a:ext>
            </a:extLst>
          </p:cNvPr>
          <p:cNvSpPr>
            <a:spLocks noChangeArrowheads="1"/>
          </p:cNvSpPr>
          <p:nvPr/>
        </p:nvSpPr>
        <p:spPr bwMode="auto">
          <a:xfrm>
            <a:off x="285750" y="285750"/>
            <a:ext cx="3790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CC0000"/>
                </a:solidFill>
                <a:latin typeface="楷体_GB2312" pitchFamily="49" charset="-122"/>
              </a:rPr>
              <a:t>（六）心血管活性多肽</a:t>
            </a:r>
          </a:p>
        </p:txBody>
      </p:sp>
      <p:sp>
        <p:nvSpPr>
          <p:cNvPr id="50179" name="Text Box 3">
            <a:extLst>
              <a:ext uri="{FF2B5EF4-FFF2-40B4-BE49-F238E27FC236}">
                <a16:creationId xmlns:a16="http://schemas.microsoft.com/office/drawing/2014/main" id="{A94ADA8A-5EA9-453D-828C-5DE9FF5ED986}"/>
              </a:ext>
            </a:extLst>
          </p:cNvPr>
          <p:cNvSpPr txBox="1">
            <a:spLocks noChangeArrowheads="1"/>
          </p:cNvSpPr>
          <p:nvPr/>
        </p:nvSpPr>
        <p:spPr bwMode="auto">
          <a:xfrm>
            <a:off x="4143375" y="285750"/>
            <a:ext cx="5057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000066"/>
                </a:solidFill>
              </a:rPr>
              <a:t>——</a:t>
            </a:r>
            <a:r>
              <a:rPr lang="en-US" altLang="zh-CN" sz="2800" b="1">
                <a:solidFill>
                  <a:srgbClr val="000066"/>
                </a:solidFill>
                <a:latin typeface="楷体_GB2312" pitchFamily="49" charset="-122"/>
              </a:rPr>
              <a:t> </a:t>
            </a:r>
            <a:r>
              <a:rPr lang="zh-CN" altLang="en-US" sz="2800" b="1">
                <a:solidFill>
                  <a:srgbClr val="000066"/>
                </a:solidFill>
                <a:latin typeface="楷体_GB2312" pitchFamily="49" charset="-122"/>
              </a:rPr>
              <a:t>心房尿钠肽（</a:t>
            </a:r>
            <a:r>
              <a:rPr lang="en-US" altLang="zh-CN" sz="2800" b="1">
                <a:solidFill>
                  <a:srgbClr val="000066"/>
                </a:solidFill>
                <a:latin typeface="楷体_GB2312" pitchFamily="49" charset="-122"/>
              </a:rPr>
              <a:t>ANP</a:t>
            </a:r>
            <a:r>
              <a:rPr lang="zh-CN" altLang="en-US" sz="2800" b="1">
                <a:solidFill>
                  <a:srgbClr val="000066"/>
                </a:solidFill>
                <a:latin typeface="楷体_GB2312" pitchFamily="49" charset="-122"/>
              </a:rPr>
              <a:t>）     </a:t>
            </a:r>
          </a:p>
        </p:txBody>
      </p:sp>
      <p:sp>
        <p:nvSpPr>
          <p:cNvPr id="50180" name="Text Box 4">
            <a:extLst>
              <a:ext uri="{FF2B5EF4-FFF2-40B4-BE49-F238E27FC236}">
                <a16:creationId xmlns:a16="http://schemas.microsoft.com/office/drawing/2014/main" id="{192E521D-8AAC-4183-B23F-E103B8BA6EDE}"/>
              </a:ext>
            </a:extLst>
          </p:cNvPr>
          <p:cNvSpPr txBox="1">
            <a:spLocks noChangeArrowheads="1"/>
          </p:cNvSpPr>
          <p:nvPr/>
        </p:nvSpPr>
        <p:spPr bwMode="auto">
          <a:xfrm>
            <a:off x="992188" y="1728788"/>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来源：</a:t>
            </a:r>
          </a:p>
        </p:txBody>
      </p:sp>
      <p:sp>
        <p:nvSpPr>
          <p:cNvPr id="50181" name="Text Box 5">
            <a:extLst>
              <a:ext uri="{FF2B5EF4-FFF2-40B4-BE49-F238E27FC236}">
                <a16:creationId xmlns:a16="http://schemas.microsoft.com/office/drawing/2014/main" id="{81052910-859F-401F-946F-DCF1CE212657}"/>
              </a:ext>
            </a:extLst>
          </p:cNvPr>
          <p:cNvSpPr txBox="1">
            <a:spLocks noChangeArrowheads="1"/>
          </p:cNvSpPr>
          <p:nvPr/>
        </p:nvSpPr>
        <p:spPr bwMode="auto">
          <a:xfrm>
            <a:off x="2379663" y="1760538"/>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000066"/>
                </a:solidFill>
                <a:latin typeface="楷体_GB2312" pitchFamily="49" charset="-122"/>
              </a:rPr>
              <a:t>心房肌（受牵拉等刺激时）</a:t>
            </a:r>
          </a:p>
        </p:txBody>
      </p:sp>
      <p:sp>
        <p:nvSpPr>
          <p:cNvPr id="50182" name="Text Box 6">
            <a:extLst>
              <a:ext uri="{FF2B5EF4-FFF2-40B4-BE49-F238E27FC236}">
                <a16:creationId xmlns:a16="http://schemas.microsoft.com/office/drawing/2014/main" id="{3AC5E36A-CF57-4A5A-8116-65786DE32448}"/>
              </a:ext>
            </a:extLst>
          </p:cNvPr>
          <p:cNvSpPr txBox="1">
            <a:spLocks noChangeArrowheads="1"/>
          </p:cNvSpPr>
          <p:nvPr/>
        </p:nvSpPr>
        <p:spPr bwMode="auto">
          <a:xfrm>
            <a:off x="992188" y="2414588"/>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作用：</a:t>
            </a:r>
          </a:p>
        </p:txBody>
      </p:sp>
      <p:grpSp>
        <p:nvGrpSpPr>
          <p:cNvPr id="50183" name="Group 7">
            <a:extLst>
              <a:ext uri="{FF2B5EF4-FFF2-40B4-BE49-F238E27FC236}">
                <a16:creationId xmlns:a16="http://schemas.microsoft.com/office/drawing/2014/main" id="{A1D02953-3AD5-4238-A95E-959B191C430B}"/>
              </a:ext>
            </a:extLst>
          </p:cNvPr>
          <p:cNvGrpSpPr>
            <a:grpSpLocks/>
          </p:cNvGrpSpPr>
          <p:nvPr/>
        </p:nvGrpSpPr>
        <p:grpSpPr bwMode="auto">
          <a:xfrm>
            <a:off x="1220788" y="3101975"/>
            <a:ext cx="6986587" cy="3081338"/>
            <a:chOff x="1248" y="2194"/>
            <a:chExt cx="4401" cy="1941"/>
          </a:xfrm>
        </p:grpSpPr>
        <p:sp>
          <p:nvSpPr>
            <p:cNvPr id="50187" name="Text Box 8">
              <a:extLst>
                <a:ext uri="{FF2B5EF4-FFF2-40B4-BE49-F238E27FC236}">
                  <a16:creationId xmlns:a16="http://schemas.microsoft.com/office/drawing/2014/main" id="{C21F9052-60BE-4BD7-B1CE-2350E715512C}"/>
                </a:ext>
              </a:extLst>
            </p:cNvPr>
            <p:cNvSpPr txBox="1">
              <a:spLocks noChangeArrowheads="1"/>
            </p:cNvSpPr>
            <p:nvPr/>
          </p:nvSpPr>
          <p:spPr bwMode="auto">
            <a:xfrm>
              <a:off x="1248" y="2194"/>
              <a:ext cx="4401" cy="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FF3300"/>
                  </a:solidFill>
                  <a:latin typeface="楷体_GB2312" pitchFamily="49" charset="-122"/>
                </a:rPr>
                <a:t>1</a:t>
              </a:r>
              <a:r>
                <a:rPr lang="zh-CN" altLang="en-US" sz="2800" b="1">
                  <a:solidFill>
                    <a:srgbClr val="FF3300"/>
                  </a:solidFill>
                  <a:latin typeface="楷体_GB2312" pitchFamily="49" charset="-122"/>
                </a:rPr>
                <a:t>、降血压作用：</a:t>
              </a:r>
              <a:r>
                <a:rPr lang="zh-CN" altLang="en-US" sz="2800" b="1">
                  <a:solidFill>
                    <a:srgbClr val="000066"/>
                  </a:solidFill>
                  <a:latin typeface="楷体_GB2312" pitchFamily="49" charset="-122"/>
                </a:rPr>
                <a:t>  舒张血管→外周阻力↓</a:t>
              </a:r>
            </a:p>
            <a:p>
              <a:pPr eaLnBrk="1" hangingPunct="1"/>
              <a:r>
                <a:rPr lang="zh-CN" altLang="en-US" sz="2800" b="1">
                  <a:solidFill>
                    <a:srgbClr val="000066"/>
                  </a:solidFill>
                  <a:latin typeface="楷体_GB2312" pitchFamily="49" charset="-122"/>
                </a:rPr>
                <a:t>                </a:t>
              </a:r>
              <a:r>
                <a:rPr lang="en-US" altLang="zh-CN" sz="2800" b="1">
                  <a:solidFill>
                    <a:srgbClr val="000066"/>
                  </a:solidFill>
                  <a:latin typeface="楷体_GB2312" pitchFamily="49" charset="-122"/>
                </a:rPr>
                <a:t>SV↓</a:t>
              </a:r>
              <a:r>
                <a:rPr lang="zh-CN" altLang="en-US" sz="2800" b="1">
                  <a:solidFill>
                    <a:srgbClr val="000066"/>
                  </a:solidFill>
                  <a:latin typeface="楷体_GB2312" pitchFamily="49" charset="-122"/>
                </a:rPr>
                <a:t>，</a:t>
              </a:r>
              <a:r>
                <a:rPr lang="en-US" altLang="zh-CN" sz="2800" b="1">
                  <a:solidFill>
                    <a:srgbClr val="000066"/>
                  </a:solidFill>
                  <a:latin typeface="楷体_GB2312" pitchFamily="49" charset="-122"/>
                </a:rPr>
                <a:t>HR↓→</a:t>
              </a:r>
              <a:r>
                <a:rPr lang="zh-CN" altLang="en-US" sz="2800" b="1">
                  <a:solidFill>
                    <a:srgbClr val="000066"/>
                  </a:solidFill>
                  <a:latin typeface="楷体_GB2312" pitchFamily="49" charset="-122"/>
                </a:rPr>
                <a:t>心输出量↓</a:t>
              </a:r>
            </a:p>
            <a:p>
              <a:pPr eaLnBrk="1" hangingPunct="1"/>
              <a:r>
                <a:rPr lang="en-US" altLang="zh-CN" sz="2800" b="1">
                  <a:solidFill>
                    <a:srgbClr val="FF3300"/>
                  </a:solidFill>
                  <a:latin typeface="楷体_GB2312" pitchFamily="49" charset="-122"/>
                </a:rPr>
                <a:t>2</a:t>
              </a:r>
              <a:r>
                <a:rPr lang="zh-CN" altLang="en-US" sz="2800" b="1">
                  <a:solidFill>
                    <a:srgbClr val="FF3300"/>
                  </a:solidFill>
                  <a:latin typeface="楷体_GB2312" pitchFamily="49" charset="-122"/>
                </a:rPr>
                <a:t>、细胞外液减少，血容量↓：</a:t>
              </a:r>
            </a:p>
            <a:p>
              <a:pPr eaLnBrk="1" hangingPunct="1"/>
              <a:r>
                <a:rPr lang="zh-CN" altLang="en-US" sz="2800" b="1">
                  <a:solidFill>
                    <a:srgbClr val="000066"/>
                  </a:solidFill>
                  <a:latin typeface="楷体_GB2312" pitchFamily="49" charset="-122"/>
                </a:rPr>
                <a:t>       （</a:t>
              </a:r>
              <a:r>
                <a:rPr lang="en-US" altLang="zh-CN" sz="2800" b="1">
                  <a:solidFill>
                    <a:srgbClr val="000066"/>
                  </a:solidFill>
                  <a:latin typeface="楷体_GB2312" pitchFamily="49" charset="-122"/>
                </a:rPr>
                <a:t>+</a:t>
              </a:r>
              <a:r>
                <a:rPr lang="zh-CN" altLang="en-US" sz="2800" b="1">
                  <a:solidFill>
                    <a:srgbClr val="000066"/>
                  </a:solidFill>
                  <a:latin typeface="楷体_GB2312" pitchFamily="49" charset="-122"/>
                </a:rPr>
                <a:t>）肾排水、排钠；</a:t>
              </a:r>
            </a:p>
            <a:p>
              <a:pPr eaLnBrk="1" hangingPunct="1"/>
              <a:r>
                <a:rPr lang="zh-CN" altLang="en-US" sz="2800" b="1">
                  <a:solidFill>
                    <a:srgbClr val="000066"/>
                  </a:solidFill>
                  <a:latin typeface="楷体_GB2312" pitchFamily="49" charset="-122"/>
                </a:rPr>
                <a:t>       （</a:t>
              </a:r>
              <a:r>
                <a:rPr lang="en-US" altLang="zh-CN" sz="2800" b="1">
                  <a:solidFill>
                    <a:srgbClr val="000066"/>
                  </a:solidFill>
                </a:rPr>
                <a:t>–</a:t>
              </a:r>
              <a:r>
                <a:rPr lang="zh-CN" altLang="en-US" sz="2800" b="1">
                  <a:solidFill>
                    <a:srgbClr val="000066"/>
                  </a:solidFill>
                  <a:latin typeface="楷体_GB2312" pitchFamily="49" charset="-122"/>
                </a:rPr>
                <a:t>）肾素分泌</a:t>
              </a:r>
            </a:p>
            <a:p>
              <a:pPr eaLnBrk="1" hangingPunct="1"/>
              <a:r>
                <a:rPr lang="zh-CN" altLang="en-US" sz="2800" b="1">
                  <a:solidFill>
                    <a:srgbClr val="000066"/>
                  </a:solidFill>
                  <a:latin typeface="楷体_GB2312" pitchFamily="49" charset="-122"/>
                </a:rPr>
                <a:t>       （</a:t>
              </a:r>
              <a:r>
                <a:rPr lang="en-US" altLang="zh-CN" sz="2800" b="1">
                  <a:solidFill>
                    <a:srgbClr val="000066"/>
                  </a:solidFill>
                </a:rPr>
                <a:t>–</a:t>
              </a:r>
              <a:r>
                <a:rPr lang="zh-CN" altLang="en-US" sz="2800" b="1">
                  <a:solidFill>
                    <a:srgbClr val="000066"/>
                  </a:solidFill>
                  <a:latin typeface="楷体_GB2312" pitchFamily="49" charset="-122"/>
                </a:rPr>
                <a:t>）醛固酮释放</a:t>
              </a:r>
            </a:p>
            <a:p>
              <a:pPr eaLnBrk="1" hangingPunct="1"/>
              <a:r>
                <a:rPr lang="zh-CN" altLang="en-US" sz="2800" b="1">
                  <a:solidFill>
                    <a:srgbClr val="000066"/>
                  </a:solidFill>
                  <a:latin typeface="楷体_GB2312" pitchFamily="49" charset="-122"/>
                </a:rPr>
                <a:t>       （</a:t>
              </a:r>
              <a:r>
                <a:rPr lang="en-US" altLang="zh-CN" sz="2800" b="1">
                  <a:solidFill>
                    <a:srgbClr val="000066"/>
                  </a:solidFill>
                </a:rPr>
                <a:t>–</a:t>
              </a:r>
              <a:r>
                <a:rPr lang="zh-CN" altLang="en-US" sz="2800" b="1">
                  <a:solidFill>
                    <a:srgbClr val="000066"/>
                  </a:solidFill>
                  <a:latin typeface="楷体_GB2312" pitchFamily="49" charset="-122"/>
                </a:rPr>
                <a:t>）</a:t>
              </a:r>
              <a:r>
                <a:rPr lang="en-US" altLang="zh-CN" sz="2800" b="1">
                  <a:solidFill>
                    <a:srgbClr val="000066"/>
                  </a:solidFill>
                  <a:latin typeface="楷体_GB2312" pitchFamily="49" charset="-122"/>
                </a:rPr>
                <a:t>AVP</a:t>
              </a:r>
              <a:r>
                <a:rPr lang="zh-CN" altLang="en-US" sz="2800" b="1">
                  <a:solidFill>
                    <a:srgbClr val="000066"/>
                  </a:solidFill>
                  <a:latin typeface="楷体_GB2312" pitchFamily="49" charset="-122"/>
                </a:rPr>
                <a:t>释放      </a:t>
              </a:r>
            </a:p>
          </p:txBody>
        </p:sp>
        <p:sp>
          <p:nvSpPr>
            <p:cNvPr id="50188" name="AutoShape 9">
              <a:extLst>
                <a:ext uri="{FF2B5EF4-FFF2-40B4-BE49-F238E27FC236}">
                  <a16:creationId xmlns:a16="http://schemas.microsoft.com/office/drawing/2014/main" id="{E433EF68-540F-43F7-A8AD-FC7A7D8862F9}"/>
                </a:ext>
              </a:extLst>
            </p:cNvPr>
            <p:cNvSpPr>
              <a:spLocks/>
            </p:cNvSpPr>
            <p:nvPr/>
          </p:nvSpPr>
          <p:spPr bwMode="auto">
            <a:xfrm>
              <a:off x="2976" y="2304"/>
              <a:ext cx="48" cy="384"/>
            </a:xfrm>
            <a:prstGeom prst="leftBrace">
              <a:avLst>
                <a:gd name="adj1" fmla="val 66667"/>
                <a:gd name="adj2" fmla="val 50000"/>
              </a:avLst>
            </a:prstGeom>
            <a:noFill/>
            <a:ln w="28575" cap="sq">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50189" name="AutoShape 10">
              <a:extLst>
                <a:ext uri="{FF2B5EF4-FFF2-40B4-BE49-F238E27FC236}">
                  <a16:creationId xmlns:a16="http://schemas.microsoft.com/office/drawing/2014/main" id="{BA918CDF-CE73-4B7C-AF0F-B82604BB79DC}"/>
                </a:ext>
              </a:extLst>
            </p:cNvPr>
            <p:cNvSpPr>
              <a:spLocks/>
            </p:cNvSpPr>
            <p:nvPr/>
          </p:nvSpPr>
          <p:spPr bwMode="auto">
            <a:xfrm>
              <a:off x="1776" y="3168"/>
              <a:ext cx="96" cy="912"/>
            </a:xfrm>
            <a:prstGeom prst="leftBrace">
              <a:avLst>
                <a:gd name="adj1" fmla="val 79167"/>
                <a:gd name="adj2" fmla="val 50000"/>
              </a:avLst>
            </a:prstGeom>
            <a:noFill/>
            <a:ln w="31750" cap="sq">
              <a:solidFill>
                <a:srgbClr val="000066"/>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grpSp>
      <p:sp>
        <p:nvSpPr>
          <p:cNvPr id="50184" name="Line 11">
            <a:extLst>
              <a:ext uri="{FF2B5EF4-FFF2-40B4-BE49-F238E27FC236}">
                <a16:creationId xmlns:a16="http://schemas.microsoft.com/office/drawing/2014/main" id="{59211049-6BBB-4386-8B4E-01B4317366F4}"/>
              </a:ext>
            </a:extLst>
          </p:cNvPr>
          <p:cNvSpPr>
            <a:spLocks noChangeShapeType="1"/>
          </p:cNvSpPr>
          <p:nvPr/>
        </p:nvSpPr>
        <p:spPr bwMode="auto">
          <a:xfrm>
            <a:off x="5564188" y="5334000"/>
            <a:ext cx="914400" cy="0"/>
          </a:xfrm>
          <a:prstGeom prst="line">
            <a:avLst/>
          </a:prstGeom>
          <a:noFill/>
          <a:ln w="28575" cap="sq">
            <a:solidFill>
              <a:srgbClr val="000066"/>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50185" name="Text Box 12">
            <a:extLst>
              <a:ext uri="{FF2B5EF4-FFF2-40B4-BE49-F238E27FC236}">
                <a16:creationId xmlns:a16="http://schemas.microsoft.com/office/drawing/2014/main" id="{B584E04D-19C8-4A1A-8113-92EF7697E104}"/>
              </a:ext>
            </a:extLst>
          </p:cNvPr>
          <p:cNvSpPr txBox="1">
            <a:spLocks noChangeArrowheads="1"/>
          </p:cNvSpPr>
          <p:nvPr/>
        </p:nvSpPr>
        <p:spPr bwMode="auto">
          <a:xfrm>
            <a:off x="6478588" y="4800600"/>
            <a:ext cx="1612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尿量增多</a:t>
            </a:r>
          </a:p>
          <a:p>
            <a:pPr eaLnBrk="1" hangingPunct="1"/>
            <a:r>
              <a:rPr lang="zh-CN" altLang="en-US" sz="2800" b="1">
                <a:solidFill>
                  <a:srgbClr val="FF3300"/>
                </a:solidFill>
                <a:latin typeface="楷体_GB2312" pitchFamily="49" charset="-122"/>
              </a:rPr>
              <a:t>血压降低</a:t>
            </a:r>
          </a:p>
        </p:txBody>
      </p:sp>
      <p:sp>
        <p:nvSpPr>
          <p:cNvPr id="50186" name="Text Box 15">
            <a:extLst>
              <a:ext uri="{FF2B5EF4-FFF2-40B4-BE49-F238E27FC236}">
                <a16:creationId xmlns:a16="http://schemas.microsoft.com/office/drawing/2014/main" id="{17F38AE1-064B-46DD-8FFA-B0FB97EC9A9E}"/>
              </a:ext>
            </a:extLst>
          </p:cNvPr>
          <p:cNvSpPr txBox="1">
            <a:spLocks noChangeArrowheads="1"/>
          </p:cNvSpPr>
          <p:nvPr/>
        </p:nvSpPr>
        <p:spPr bwMode="auto">
          <a:xfrm>
            <a:off x="1258888" y="765175"/>
            <a:ext cx="2017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en-US" altLang="zh-CN" b="1">
                <a:latin typeface="Arial" panose="020B0604020202020204" pitchFamily="34" charset="0"/>
              </a:rPr>
              <a:t>cardionatrin</a:t>
            </a:r>
          </a:p>
        </p:txBody>
      </p:sp>
    </p:spTree>
    <p:extLst>
      <p:ext uri="{BB962C8B-B14F-4D97-AF65-F5344CB8AC3E}">
        <p14:creationId xmlns:p14="http://schemas.microsoft.com/office/powerpoint/2010/main" val="2933421867"/>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a:extLst>
              <a:ext uri="{FF2B5EF4-FFF2-40B4-BE49-F238E27FC236}">
                <a16:creationId xmlns:a16="http://schemas.microsoft.com/office/drawing/2014/main" id="{2A49334E-F05D-40B0-99C4-8C27FBB4F915}"/>
              </a:ext>
            </a:extLst>
          </p:cNvPr>
          <p:cNvSpPr txBox="1">
            <a:spLocks noChangeArrowheads="1"/>
          </p:cNvSpPr>
          <p:nvPr/>
        </p:nvSpPr>
        <p:spPr bwMode="auto">
          <a:xfrm>
            <a:off x="285750" y="785813"/>
            <a:ext cx="8153400" cy="534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50000"/>
              </a:lnSpc>
            </a:pPr>
            <a:r>
              <a:rPr lang="zh-CN" altLang="en-US" sz="2800" b="1">
                <a:solidFill>
                  <a:srgbClr val="FF0000"/>
                </a:solidFill>
                <a:latin typeface="Arial" panose="020B0604020202020204" pitchFamily="34" charset="0"/>
              </a:rPr>
              <a:t>（七）前列腺素</a:t>
            </a:r>
          </a:p>
          <a:p>
            <a:pPr eaLnBrk="1" hangingPunct="1">
              <a:lnSpc>
                <a:spcPct val="150000"/>
              </a:lnSpc>
            </a:pPr>
            <a:r>
              <a:rPr lang="zh-CN" altLang="en-US" sz="2800" b="1">
                <a:solidFill>
                  <a:srgbClr val="0000CC"/>
                </a:solidFill>
                <a:latin typeface="Arial" panose="020B0604020202020204" pitchFamily="34" charset="0"/>
              </a:rPr>
              <a:t>  舒张血管，调制</a:t>
            </a:r>
            <a:r>
              <a:rPr lang="en-US" altLang="zh-CN" sz="2800" b="1">
                <a:solidFill>
                  <a:srgbClr val="0000CC"/>
                </a:solidFill>
                <a:latin typeface="Arial" panose="020B0604020202020204" pitchFamily="34" charset="0"/>
              </a:rPr>
              <a:t>NA</a:t>
            </a:r>
            <a:r>
              <a:rPr lang="zh-CN" altLang="en-US" sz="2800" b="1">
                <a:solidFill>
                  <a:srgbClr val="0000CC"/>
                </a:solidFill>
                <a:latin typeface="Arial" panose="020B0604020202020204" pitchFamily="34" charset="0"/>
              </a:rPr>
              <a:t>释放，降低</a:t>
            </a:r>
            <a:r>
              <a:rPr lang="en-US" altLang="zh-CN" sz="2800" b="1">
                <a:solidFill>
                  <a:srgbClr val="0000CC"/>
                </a:solidFill>
                <a:latin typeface="Arial" panose="020B0604020202020204" pitchFamily="34" charset="0"/>
              </a:rPr>
              <a:t>SMC</a:t>
            </a:r>
            <a:r>
              <a:rPr lang="zh-CN" altLang="en-US" sz="2800" b="1">
                <a:solidFill>
                  <a:srgbClr val="0000CC"/>
                </a:solidFill>
                <a:latin typeface="Arial" panose="020B0604020202020204" pitchFamily="34" charset="0"/>
              </a:rPr>
              <a:t>对</a:t>
            </a:r>
            <a:r>
              <a:rPr lang="en-US" altLang="zh-CN" sz="2800" b="1">
                <a:solidFill>
                  <a:srgbClr val="0000CC"/>
                </a:solidFill>
                <a:latin typeface="Arial" panose="020B0604020202020204" pitchFamily="34" charset="0"/>
              </a:rPr>
              <a:t>NA</a:t>
            </a:r>
            <a:r>
              <a:rPr lang="zh-CN" altLang="en-US" sz="2800" b="1">
                <a:solidFill>
                  <a:srgbClr val="0000CC"/>
                </a:solidFill>
                <a:latin typeface="Arial" panose="020B0604020202020204" pitchFamily="34" charset="0"/>
              </a:rPr>
              <a:t>及</a:t>
            </a:r>
            <a:r>
              <a:rPr lang="en-US" altLang="zh-CN" sz="2800" b="1">
                <a:solidFill>
                  <a:srgbClr val="FF0000"/>
                </a:solidFill>
                <a:latin typeface="Arial" panose="020B0604020202020204" pitchFamily="34" charset="0"/>
              </a:rPr>
              <a:t>AngⅡ</a:t>
            </a:r>
            <a:r>
              <a:rPr lang="zh-CN" altLang="en-US" sz="2800" b="1">
                <a:solidFill>
                  <a:srgbClr val="FF0000"/>
                </a:solidFill>
                <a:latin typeface="Arial" panose="020B0604020202020204" pitchFamily="34" charset="0"/>
              </a:rPr>
              <a:t>的敏感性</a:t>
            </a:r>
          </a:p>
          <a:p>
            <a:pPr eaLnBrk="1" hangingPunct="1">
              <a:lnSpc>
                <a:spcPct val="150000"/>
              </a:lnSpc>
            </a:pPr>
            <a:r>
              <a:rPr lang="zh-CN" altLang="en-US" sz="2800" b="1">
                <a:solidFill>
                  <a:srgbClr val="FF0000"/>
                </a:solidFill>
                <a:latin typeface="Arial" panose="020B0604020202020204" pitchFamily="34" charset="0"/>
              </a:rPr>
              <a:t>（八）阿片肽</a:t>
            </a:r>
          </a:p>
          <a:p>
            <a:pPr eaLnBrk="1" hangingPunct="1">
              <a:lnSpc>
                <a:spcPct val="150000"/>
              </a:lnSpc>
            </a:pPr>
            <a:r>
              <a:rPr lang="zh-CN" altLang="en-US" sz="2800" b="1">
                <a:solidFill>
                  <a:srgbClr val="0000CC"/>
                </a:solidFill>
                <a:latin typeface="Arial" panose="020B0604020202020204" pitchFamily="34" charset="0"/>
              </a:rPr>
              <a:t>   </a:t>
            </a:r>
            <a:r>
              <a:rPr lang="en-US" altLang="zh-CN" sz="2800" b="1">
                <a:solidFill>
                  <a:srgbClr val="0000CC"/>
                </a:solidFill>
                <a:latin typeface="Arial" panose="020B0604020202020204" pitchFamily="34" charset="0"/>
              </a:rPr>
              <a:t>β-</a:t>
            </a:r>
            <a:r>
              <a:rPr lang="zh-CN" altLang="en-US" sz="2800" b="1">
                <a:solidFill>
                  <a:srgbClr val="0000CC"/>
                </a:solidFill>
                <a:latin typeface="Arial" panose="020B0604020202020204" pitchFamily="34" charset="0"/>
              </a:rPr>
              <a:t>内啡肽与</a:t>
            </a:r>
            <a:r>
              <a:rPr lang="en-US" altLang="zh-CN" sz="2800" b="1">
                <a:solidFill>
                  <a:srgbClr val="0000CC"/>
                </a:solidFill>
                <a:latin typeface="Arial" panose="020B0604020202020204" pitchFamily="34" charset="0"/>
              </a:rPr>
              <a:t>ACTH</a:t>
            </a:r>
            <a:r>
              <a:rPr lang="zh-CN" altLang="en-US" sz="2800" b="1">
                <a:solidFill>
                  <a:srgbClr val="0000CC"/>
                </a:solidFill>
                <a:latin typeface="Arial" panose="020B0604020202020204" pitchFamily="34" charset="0"/>
              </a:rPr>
              <a:t>均来自</a:t>
            </a:r>
            <a:r>
              <a:rPr lang="en-US" altLang="zh-CN" sz="2800" b="1">
                <a:solidFill>
                  <a:srgbClr val="0000CC"/>
                </a:solidFill>
                <a:latin typeface="Arial" panose="020B0604020202020204" pitchFamily="34" charset="0"/>
              </a:rPr>
              <a:t>CRH。β-</a:t>
            </a:r>
            <a:r>
              <a:rPr lang="zh-CN" altLang="en-US" sz="2800" b="1">
                <a:solidFill>
                  <a:srgbClr val="0000CC"/>
                </a:solidFill>
                <a:latin typeface="Arial" panose="020B0604020202020204" pitchFamily="34" charset="0"/>
              </a:rPr>
              <a:t>内啡肽具有中枢及外周降压效应</a:t>
            </a:r>
          </a:p>
          <a:p>
            <a:pPr eaLnBrk="1" hangingPunct="1">
              <a:lnSpc>
                <a:spcPct val="150000"/>
              </a:lnSpc>
            </a:pPr>
            <a:r>
              <a:rPr lang="zh-CN" altLang="en-US" sz="2800" b="1">
                <a:solidFill>
                  <a:srgbClr val="FF0000"/>
                </a:solidFill>
                <a:latin typeface="Arial" panose="020B0604020202020204" pitchFamily="34" charset="0"/>
              </a:rPr>
              <a:t>（九）组织胺</a:t>
            </a:r>
          </a:p>
          <a:p>
            <a:pPr eaLnBrk="1" hangingPunct="1">
              <a:lnSpc>
                <a:spcPct val="150000"/>
              </a:lnSpc>
            </a:pPr>
            <a:r>
              <a:rPr lang="zh-CN" altLang="en-US" sz="2800" b="1">
                <a:solidFill>
                  <a:srgbClr val="0000CC"/>
                </a:solidFill>
                <a:latin typeface="Arial" panose="020B0604020202020204" pitchFamily="34" charset="0"/>
              </a:rPr>
              <a:t>   强烈舒张血管，可致组织水肿</a:t>
            </a:r>
          </a:p>
        </p:txBody>
      </p:sp>
    </p:spTree>
    <p:extLst>
      <p:ext uri="{BB962C8B-B14F-4D97-AF65-F5344CB8AC3E}">
        <p14:creationId xmlns:p14="http://schemas.microsoft.com/office/powerpoint/2010/main" val="296258836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4">
            <a:extLst>
              <a:ext uri="{FF2B5EF4-FFF2-40B4-BE49-F238E27FC236}">
                <a16:creationId xmlns:a16="http://schemas.microsoft.com/office/drawing/2014/main" id="{FBC5162A-AFE9-4C4F-9685-044187810ADF}"/>
              </a:ext>
            </a:extLst>
          </p:cNvPr>
          <p:cNvSpPr txBox="1">
            <a:spLocks noGrp="1"/>
          </p:cNvSpPr>
          <p:nvPr/>
        </p:nvSpPr>
        <p:spPr bwMode="gray">
          <a:xfrm>
            <a:off x="577850" y="838200"/>
            <a:ext cx="8458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kumimoji="0" lang="en-US" altLang="zh-CN" sz="1000" b="1">
                <a:solidFill>
                  <a:schemeClr val="bg1"/>
                </a:solidFill>
                <a:latin typeface="Verdana" panose="020B0604030504040204" pitchFamily="34" charset="0"/>
                <a:ea typeface="宋体" panose="02010600030101010101" pitchFamily="2" charset="-122"/>
              </a:rPr>
              <a:t>                                                                                                                                          </a:t>
            </a:r>
          </a:p>
        </p:txBody>
      </p:sp>
      <p:sp>
        <p:nvSpPr>
          <p:cNvPr id="695298" name="Rectangle 2">
            <a:extLst>
              <a:ext uri="{FF2B5EF4-FFF2-40B4-BE49-F238E27FC236}">
                <a16:creationId xmlns:a16="http://schemas.microsoft.com/office/drawing/2014/main" id="{BF8EA615-C9CE-4FA9-BDE9-2D94BED210BA}"/>
              </a:ext>
            </a:extLst>
          </p:cNvPr>
          <p:cNvSpPr>
            <a:spLocks noGrp="1" noChangeArrowheads="1"/>
          </p:cNvSpPr>
          <p:nvPr>
            <p:ph type="title" idx="4294967295"/>
          </p:nvPr>
        </p:nvSpPr>
        <p:spPr bwMode="auto">
          <a:xfrm>
            <a:off x="468313" y="115888"/>
            <a:ext cx="8229600" cy="706437"/>
          </a:xfrm>
          <a:prstGeom prst="rect">
            <a:avLst/>
          </a:prstGeom>
          <a:ln>
            <a:miter lim="800000"/>
            <a:headEnd/>
            <a:tailEnd/>
          </a:ln>
        </p:spPr>
        <p:txBody>
          <a:bodyPr anchor="ctr"/>
          <a:lstStyle/>
          <a:p>
            <a:pPr eaLnBrk="1" hangingPunct="1">
              <a:defRPr/>
            </a:pPr>
            <a:r>
              <a:rPr lang="zh-CN" altLang="en-US" sz="3600">
                <a:solidFill>
                  <a:srgbClr val="FF0000"/>
                </a:solidFill>
                <a:effectLst>
                  <a:outerShdw blurRad="38100" dist="38100" dir="2700000" algn="tl">
                    <a:srgbClr val="000000"/>
                  </a:outerShdw>
                </a:effectLst>
                <a:latin typeface="黑体" pitchFamily="2" charset="-122"/>
                <a:ea typeface="黑体" pitchFamily="2" charset="-122"/>
              </a:rPr>
              <a:t>基本要求</a:t>
            </a:r>
          </a:p>
        </p:txBody>
      </p:sp>
      <p:sp>
        <p:nvSpPr>
          <p:cNvPr id="71684" name="Rectangle 3">
            <a:extLst>
              <a:ext uri="{FF2B5EF4-FFF2-40B4-BE49-F238E27FC236}">
                <a16:creationId xmlns:a16="http://schemas.microsoft.com/office/drawing/2014/main" id="{032FCABB-98B4-4015-9710-A2AE04CB4A11}"/>
              </a:ext>
            </a:extLst>
          </p:cNvPr>
          <p:cNvSpPr>
            <a:spLocks noGrp="1" noChangeArrowheads="1"/>
          </p:cNvSpPr>
          <p:nvPr>
            <p:ph type="body" idx="4294967295"/>
          </p:nvPr>
        </p:nvSpPr>
        <p:spPr bwMode="auto">
          <a:xfrm>
            <a:off x="457200" y="908050"/>
            <a:ext cx="8291513" cy="568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130000"/>
              </a:lnSpc>
              <a:spcBef>
                <a:spcPct val="25000"/>
              </a:spcBef>
              <a:buFontTx/>
              <a:buNone/>
            </a:pPr>
            <a:r>
              <a:rPr lang="zh-CN" altLang="en-US" sz="2600" b="1">
                <a:solidFill>
                  <a:srgbClr val="FF3300"/>
                </a:solidFill>
                <a:ea typeface="黑体" panose="02010609060101010101" pitchFamily="49" charset="-122"/>
              </a:rPr>
              <a:t>掌握</a:t>
            </a:r>
            <a:r>
              <a:rPr lang="zh-CN" altLang="en-US" sz="2600" b="1">
                <a:latin typeface="楷体_GB2312" pitchFamily="49" charset="-122"/>
                <a:ea typeface="楷体_GB2312" pitchFamily="49" charset="-122"/>
              </a:rPr>
              <a:t>：</a:t>
            </a:r>
            <a:r>
              <a:rPr lang="zh-CN" altLang="en-US" sz="2600" b="1">
                <a:ea typeface="楷体_GB2312" pitchFamily="49" charset="-122"/>
              </a:rPr>
              <a:t>心肌生物电活动的特点及其形成机制；心肌的生理特性及其影响因素；心肌泵血过程和心输出量的调节；动脉血压的形成及其影响因素；心血管活动的调节。</a:t>
            </a:r>
          </a:p>
          <a:p>
            <a:pPr marL="609600" indent="-609600" eaLnBrk="1" hangingPunct="1">
              <a:lnSpc>
                <a:spcPct val="130000"/>
              </a:lnSpc>
              <a:spcBef>
                <a:spcPct val="25000"/>
              </a:spcBef>
              <a:buFontTx/>
              <a:buNone/>
            </a:pPr>
            <a:r>
              <a:rPr lang="zh-CN" altLang="en-US" sz="2600" b="1">
                <a:solidFill>
                  <a:srgbClr val="FF3300"/>
                </a:solidFill>
                <a:ea typeface="黑体" panose="02010609060101010101" pitchFamily="49" charset="-122"/>
              </a:rPr>
              <a:t>熟悉</a:t>
            </a:r>
            <a:r>
              <a:rPr lang="zh-CN" altLang="en-US" sz="2600" b="1">
                <a:latin typeface="楷体_GB2312" pitchFamily="49" charset="-122"/>
                <a:ea typeface="楷体_GB2312" pitchFamily="49" charset="-122"/>
              </a:rPr>
              <a:t>：</a:t>
            </a:r>
            <a:r>
              <a:rPr lang="zh-CN" altLang="en-US" sz="2600" b="1">
                <a:ea typeface="楷体_GB2312" pitchFamily="49" charset="-122"/>
              </a:rPr>
              <a:t>循环系统的组成；心的位置、外形，心内各腔形态结构及心传导系统的构成和功能；肝门静脉的组成和主要属支；微循环的组成及功能特点；冠状动脉循环的特点。</a:t>
            </a:r>
            <a:endParaRPr lang="zh-CN" altLang="en-US" sz="2600" b="1">
              <a:latin typeface="楷体_GB2312" pitchFamily="49" charset="-122"/>
              <a:ea typeface="楷体_GB2312" pitchFamily="49" charset="-122"/>
            </a:endParaRPr>
          </a:p>
          <a:p>
            <a:pPr marL="609600" indent="-609600" eaLnBrk="1" hangingPunct="1">
              <a:lnSpc>
                <a:spcPct val="130000"/>
              </a:lnSpc>
              <a:spcBef>
                <a:spcPct val="25000"/>
              </a:spcBef>
              <a:buFontTx/>
              <a:buNone/>
            </a:pPr>
            <a:r>
              <a:rPr lang="zh-CN" altLang="en-US" sz="2600" b="1">
                <a:solidFill>
                  <a:srgbClr val="FF3300"/>
                </a:solidFill>
                <a:ea typeface="黑体" panose="02010609060101010101" pitchFamily="49" charset="-122"/>
              </a:rPr>
              <a:t>了解</a:t>
            </a:r>
            <a:r>
              <a:rPr lang="zh-CN" altLang="en-US" sz="2600" b="1">
                <a:latin typeface="楷体_GB2312" pitchFamily="49" charset="-122"/>
                <a:ea typeface="楷体_GB2312" pitchFamily="49" charset="-122"/>
              </a:rPr>
              <a:t>：</a:t>
            </a:r>
            <a:r>
              <a:rPr lang="zh-CN" altLang="en-US" sz="2600" b="1">
                <a:ea typeface="楷体_GB2312" pitchFamily="49" charset="-122"/>
              </a:rPr>
              <a:t>全身主要浅静脉名称及其位置；静脉血压、静脉回心血量及其影响因素。</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p:txBody>
          <a:bodyPr vert="horz" wrap="square" lIns="91440" tIns="45720" rIns="91440" bIns="45720" anchor="t"/>
          <a:lstStyle/>
          <a:p>
            <a:pPr eaLnBrk="1" hangingPunct="1"/>
            <a:r>
              <a:rPr lang="en-US" altLang="zh-CN" dirty="0"/>
              <a:t>   </a:t>
            </a:r>
          </a:p>
        </p:txBody>
      </p:sp>
      <p:sp>
        <p:nvSpPr>
          <p:cNvPr id="132099" name="Rectangle 3"/>
          <p:cNvSpPr>
            <a:spLocks noGrp="1"/>
          </p:cNvSpPr>
          <p:nvPr>
            <p:ph idx="1"/>
          </p:nvPr>
        </p:nvSpPr>
        <p:spPr/>
        <p:txBody>
          <a:bodyPr vert="horz" wrap="square" lIns="91440" tIns="45720" rIns="91440" bIns="45720" anchor="t"/>
          <a:lstStyle/>
          <a:p>
            <a:pPr eaLnBrk="1" hangingPunct="1">
              <a:buNone/>
            </a:pPr>
            <a:r>
              <a:rPr lang="en-US" altLang="zh-CN" dirty="0"/>
              <a:t>   </a:t>
            </a:r>
          </a:p>
        </p:txBody>
      </p:sp>
      <p:sp>
        <p:nvSpPr>
          <p:cNvPr id="114692" name="Rectangle 4"/>
          <p:cNvSpPr>
            <a:spLocks noChangeArrowheads="1"/>
          </p:cNvSpPr>
          <p:nvPr/>
        </p:nvSpPr>
        <p:spPr bwMode="auto">
          <a:xfrm>
            <a:off x="990600" y="381000"/>
            <a:ext cx="7467600" cy="762000"/>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1200" cap="none" spc="0" normalizeH="0" baseline="0" noProof="0">
                <a:ln>
                  <a:noFill/>
                </a:ln>
                <a:solidFill>
                  <a:srgbClr val="663300"/>
                </a:solidFill>
                <a:effectLst>
                  <a:outerShdw blurRad="38100" dist="38100" dir="2700000" algn="tl">
                    <a:srgbClr val="C0C0C0"/>
                  </a:outerShdw>
                </a:effectLst>
                <a:uLnTx/>
                <a:uFillTx/>
                <a:latin typeface="Tahoma" panose="020B0604030504040204" pitchFamily="34" charset="0"/>
                <a:ea typeface="幼圆" pitchFamily="49" charset="-122"/>
                <a:cs typeface="+mn-cs"/>
              </a:rPr>
              <a:t>离子通道功能</a:t>
            </a:r>
            <a:r>
              <a:rPr kumimoji="1" lang="en-US" altLang="zh-CN" sz="4400" b="1" i="0" u="none" strike="noStrike" kern="1200" cap="none" spc="0" normalizeH="0" baseline="0" noProof="0">
                <a:ln>
                  <a:noFill/>
                </a:ln>
                <a:solidFill>
                  <a:srgbClr val="6633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r>
              <a:rPr kumimoji="1" lang="zh-CN" altLang="en-US" sz="3200" b="1" i="0" u="none" strike="noStrike" kern="1200" cap="none" spc="0" normalizeH="0" baseline="0" noProof="0">
                <a:ln>
                  <a:noFill/>
                </a:ln>
                <a:solidFill>
                  <a:srgbClr val="663300"/>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电压依赖性钠电流</a:t>
            </a:r>
          </a:p>
        </p:txBody>
      </p:sp>
      <p:sp>
        <p:nvSpPr>
          <p:cNvPr id="132101" name="Rectangle 6"/>
          <p:cNvSpPr/>
          <p:nvPr/>
        </p:nvSpPr>
        <p:spPr>
          <a:xfrm>
            <a:off x="4038600" y="2743200"/>
            <a:ext cx="76835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sp>
        <p:nvSpPr>
          <p:cNvPr id="132102" name="Rectangle 7"/>
          <p:cNvSpPr/>
          <p:nvPr/>
        </p:nvSpPr>
        <p:spPr>
          <a:xfrm>
            <a:off x="1935163" y="3733800"/>
            <a:ext cx="76835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grpSp>
        <p:nvGrpSpPr>
          <p:cNvPr id="132103" name="Group 8"/>
          <p:cNvGrpSpPr/>
          <p:nvPr/>
        </p:nvGrpSpPr>
        <p:grpSpPr>
          <a:xfrm>
            <a:off x="487363" y="1808163"/>
            <a:ext cx="3619500" cy="2154237"/>
            <a:chOff x="307" y="1056"/>
            <a:chExt cx="2280" cy="1357"/>
          </a:xfrm>
        </p:grpSpPr>
        <p:sp>
          <p:nvSpPr>
            <p:cNvPr id="132122" name="Oval 9"/>
            <p:cNvSpPr/>
            <p:nvPr/>
          </p:nvSpPr>
          <p:spPr>
            <a:xfrm>
              <a:off x="775" y="1421"/>
              <a:ext cx="1728" cy="873"/>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3" name="Oval 10"/>
            <p:cNvSpPr/>
            <p:nvPr/>
          </p:nvSpPr>
          <p:spPr>
            <a:xfrm>
              <a:off x="847" y="1483"/>
              <a:ext cx="1584" cy="749"/>
            </a:xfrm>
            <a:prstGeom prst="ellipse">
              <a:avLst/>
            </a:prstGeom>
            <a:solidFill>
              <a:srgbClr val="FFFFFF"/>
            </a:solidFill>
            <a:ln w="2540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4" name="Oval 11"/>
            <p:cNvSpPr/>
            <p:nvPr/>
          </p:nvSpPr>
          <p:spPr>
            <a:xfrm>
              <a:off x="1759" y="2170"/>
              <a:ext cx="72" cy="187"/>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5" name="Oval 12"/>
            <p:cNvSpPr/>
            <p:nvPr/>
          </p:nvSpPr>
          <p:spPr>
            <a:xfrm>
              <a:off x="1387" y="2173"/>
              <a:ext cx="72" cy="187"/>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6" name="Oval 13"/>
            <p:cNvSpPr/>
            <p:nvPr/>
          </p:nvSpPr>
          <p:spPr>
            <a:xfrm>
              <a:off x="1393" y="1357"/>
              <a:ext cx="72" cy="187"/>
            </a:xfrm>
            <a:prstGeom prst="ellipse">
              <a:avLst/>
            </a:prstGeom>
            <a:solidFill>
              <a:srgbClr val="FF99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7" name="Oval 14"/>
            <p:cNvSpPr/>
            <p:nvPr/>
          </p:nvSpPr>
          <p:spPr>
            <a:xfrm rot="5400000">
              <a:off x="2416" y="1760"/>
              <a:ext cx="72" cy="187"/>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8" name="Oval 15"/>
            <p:cNvSpPr/>
            <p:nvPr/>
          </p:nvSpPr>
          <p:spPr>
            <a:xfrm>
              <a:off x="1765" y="1358"/>
              <a:ext cx="72" cy="188"/>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29" name="Oval 16"/>
            <p:cNvSpPr/>
            <p:nvPr/>
          </p:nvSpPr>
          <p:spPr>
            <a:xfrm rot="5400000">
              <a:off x="784" y="1737"/>
              <a:ext cx="72" cy="187"/>
            </a:xfrm>
            <a:prstGeom prst="ellipse">
              <a:avLst/>
            </a:prstGeom>
            <a:solidFill>
              <a:srgbClr val="FF6600"/>
            </a:solidFill>
            <a:ln w="19050" cap="flat" cmpd="sng">
              <a:solidFill>
                <a:srgbClr val="000000"/>
              </a:solidFill>
              <a:prstDash val="solid"/>
              <a:headEnd type="none" w="med" len="med"/>
              <a:tailEnd type="none" w="med" len="med"/>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2130" name="Line 17"/>
            <p:cNvSpPr/>
            <p:nvPr/>
          </p:nvSpPr>
          <p:spPr>
            <a:xfrm flipV="1">
              <a:off x="1423" y="2101"/>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1" name="Line 18"/>
            <p:cNvSpPr/>
            <p:nvPr/>
          </p:nvSpPr>
          <p:spPr>
            <a:xfrm rot="10800000" flipH="1" flipV="1">
              <a:off x="1429" y="1308"/>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2" name="Line 19"/>
            <p:cNvSpPr/>
            <p:nvPr/>
          </p:nvSpPr>
          <p:spPr>
            <a:xfrm rot="-10800000" flipV="1">
              <a:off x="1801" y="1314"/>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3" name="Line 20"/>
            <p:cNvSpPr/>
            <p:nvPr/>
          </p:nvSpPr>
          <p:spPr>
            <a:xfrm flipV="1">
              <a:off x="1795" y="2089"/>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4" name="Line 21"/>
            <p:cNvSpPr/>
            <p:nvPr/>
          </p:nvSpPr>
          <p:spPr>
            <a:xfrm rot="-5400000" flipH="1" flipV="1">
              <a:off x="2431" y="1699"/>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5" name="Line 22"/>
            <p:cNvSpPr/>
            <p:nvPr/>
          </p:nvSpPr>
          <p:spPr>
            <a:xfrm rot="5400000" flipH="1" flipV="1">
              <a:off x="841" y="1674"/>
              <a:ext cx="0" cy="312"/>
            </a:xfrm>
            <a:prstGeom prst="line">
              <a:avLst/>
            </a:prstGeom>
            <a:ln w="19050" cap="flat" cmpd="sng">
              <a:solidFill>
                <a:srgbClr val="000000"/>
              </a:solidFill>
              <a:prstDash val="solid"/>
              <a:headEnd type="none" w="med" len="med"/>
              <a:tailEnd type="triangle" w="med" len="med"/>
            </a:ln>
          </p:spPr>
          <p:txBody>
            <a:bodyPr/>
            <a:lstStyle/>
            <a:p>
              <a:endParaRPr lang="zh-CN" altLang="en-US"/>
            </a:p>
          </p:txBody>
        </p:sp>
        <p:sp>
          <p:nvSpPr>
            <p:cNvPr id="132136" name="Rectangle 23"/>
            <p:cNvSpPr/>
            <p:nvPr/>
          </p:nvSpPr>
          <p:spPr>
            <a:xfrm>
              <a:off x="307" y="1672"/>
              <a:ext cx="484" cy="28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sp>
          <p:nvSpPr>
            <p:cNvPr id="132137" name="Rectangle 24"/>
            <p:cNvSpPr/>
            <p:nvPr/>
          </p:nvSpPr>
          <p:spPr>
            <a:xfrm>
              <a:off x="1635" y="1070"/>
              <a:ext cx="484" cy="28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sp>
          <p:nvSpPr>
            <p:cNvPr id="132138" name="Rectangle 25"/>
            <p:cNvSpPr/>
            <p:nvPr/>
          </p:nvSpPr>
          <p:spPr>
            <a:xfrm>
              <a:off x="1197" y="1056"/>
              <a:ext cx="484" cy="28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grpSp>
      <p:sp>
        <p:nvSpPr>
          <p:cNvPr id="132104" name="Rectangle 26"/>
          <p:cNvSpPr/>
          <p:nvPr/>
        </p:nvSpPr>
        <p:spPr>
          <a:xfrm>
            <a:off x="2557463" y="3733800"/>
            <a:ext cx="76835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Na</a:t>
            </a:r>
            <a:r>
              <a:rPr lang="en-US" altLang="zh-CN" sz="2400" baseline="30000" dirty="0">
                <a:solidFill>
                  <a:schemeClr val="tx2"/>
                </a:solidFill>
                <a:ea typeface="黑体" panose="02010609060101010101" pitchFamily="49" charset="-122"/>
              </a:rPr>
              <a:t>+</a:t>
            </a:r>
          </a:p>
        </p:txBody>
      </p:sp>
      <p:sp>
        <p:nvSpPr>
          <p:cNvPr id="132105" name="Rectangle 27"/>
          <p:cNvSpPr/>
          <p:nvPr/>
        </p:nvSpPr>
        <p:spPr>
          <a:xfrm>
            <a:off x="3048000" y="2438400"/>
            <a:ext cx="3159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a:t>
            </a:r>
            <a:endParaRPr lang="en-US" altLang="zh-CN" sz="2400" baseline="30000" dirty="0">
              <a:solidFill>
                <a:schemeClr val="tx2"/>
              </a:solidFill>
              <a:ea typeface="黑体" panose="02010609060101010101" pitchFamily="49" charset="-122"/>
            </a:endParaRPr>
          </a:p>
        </p:txBody>
      </p:sp>
      <p:sp>
        <p:nvSpPr>
          <p:cNvPr id="132106" name="Rectangle 28"/>
          <p:cNvSpPr/>
          <p:nvPr/>
        </p:nvSpPr>
        <p:spPr>
          <a:xfrm>
            <a:off x="3322638" y="2590800"/>
            <a:ext cx="4333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a:t>
            </a:r>
          </a:p>
        </p:txBody>
      </p:sp>
      <p:sp>
        <p:nvSpPr>
          <p:cNvPr id="132107" name="Rectangle 29"/>
          <p:cNvSpPr/>
          <p:nvPr/>
        </p:nvSpPr>
        <p:spPr>
          <a:xfrm>
            <a:off x="3529013" y="2286000"/>
            <a:ext cx="3159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a:t>
            </a:r>
          </a:p>
        </p:txBody>
      </p:sp>
      <p:sp>
        <p:nvSpPr>
          <p:cNvPr id="132108" name="Rectangle 30"/>
          <p:cNvSpPr/>
          <p:nvPr/>
        </p:nvSpPr>
        <p:spPr>
          <a:xfrm>
            <a:off x="3197225" y="2133600"/>
            <a:ext cx="43338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solidFill>
                  <a:schemeClr val="tx2"/>
                </a:solidFill>
                <a:ea typeface="黑体" panose="02010609060101010101" pitchFamily="49" charset="-122"/>
              </a:rPr>
              <a:t>+</a:t>
            </a:r>
            <a:endParaRPr lang="en-US" altLang="zh-CN" sz="2400" baseline="30000" dirty="0">
              <a:solidFill>
                <a:schemeClr val="tx2"/>
              </a:solidFill>
              <a:ea typeface="黑体" panose="02010609060101010101" pitchFamily="49" charset="-122"/>
            </a:endParaRPr>
          </a:p>
        </p:txBody>
      </p:sp>
      <p:sp>
        <p:nvSpPr>
          <p:cNvPr id="132109" name="Freeform 31"/>
          <p:cNvSpPr/>
          <p:nvPr/>
        </p:nvSpPr>
        <p:spPr>
          <a:xfrm>
            <a:off x="5767388" y="2743200"/>
            <a:ext cx="28575" cy="1162050"/>
          </a:xfrm>
          <a:custGeom>
            <a:avLst/>
            <a:gdLst>
              <a:gd name="txL" fmla="*/ 0 w 45"/>
              <a:gd name="txT" fmla="*/ 0 h 1830"/>
              <a:gd name="txR" fmla="*/ 45 w 45"/>
              <a:gd name="txB" fmla="*/ 1830 h 1830"/>
            </a:gdLst>
            <a:ahLst/>
            <a:cxnLst>
              <a:cxn ang="0">
                <a:pos x="0" y="2147483646"/>
              </a:cxn>
              <a:cxn ang="0">
                <a:pos x="2147483646" y="2147483646"/>
              </a:cxn>
              <a:cxn ang="0">
                <a:pos x="2147483646" y="0"/>
              </a:cxn>
            </a:cxnLst>
            <a:rect l="txL" t="txT" r="txR" b="txB"/>
            <a:pathLst>
              <a:path w="45" h="1830">
                <a:moveTo>
                  <a:pt x="0" y="1830"/>
                </a:moveTo>
                <a:lnTo>
                  <a:pt x="15" y="1365"/>
                </a:lnTo>
                <a:lnTo>
                  <a:pt x="45" y="0"/>
                </a:lnTo>
              </a:path>
            </a:pathLst>
          </a:custGeom>
          <a:solidFill>
            <a:srgbClr val="800000">
              <a:alpha val="100000"/>
            </a:srgbClr>
          </a:solid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32110" name="Freeform 32"/>
          <p:cNvSpPr/>
          <p:nvPr/>
        </p:nvSpPr>
        <p:spPr>
          <a:xfrm>
            <a:off x="5805488" y="2743200"/>
            <a:ext cx="1438275" cy="1212850"/>
          </a:xfrm>
          <a:custGeom>
            <a:avLst/>
            <a:gdLst>
              <a:gd name="txL" fmla="*/ 0 w 2265"/>
              <a:gd name="txT" fmla="*/ 0 h 1910"/>
              <a:gd name="txR" fmla="*/ 2265 w 2265"/>
              <a:gd name="txB" fmla="*/ 1910 h 1910"/>
            </a:gdLst>
            <a:ahLst/>
            <a:cxnLst>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2265" h="1910">
                <a:moveTo>
                  <a:pt x="0" y="0"/>
                </a:moveTo>
                <a:cubicBezTo>
                  <a:pt x="25" y="43"/>
                  <a:pt x="40" y="225"/>
                  <a:pt x="150" y="255"/>
                </a:cubicBezTo>
                <a:cubicBezTo>
                  <a:pt x="260" y="285"/>
                  <a:pt x="480" y="138"/>
                  <a:pt x="660" y="180"/>
                </a:cubicBezTo>
                <a:cubicBezTo>
                  <a:pt x="840" y="222"/>
                  <a:pt x="1078" y="260"/>
                  <a:pt x="1230" y="510"/>
                </a:cubicBezTo>
                <a:cubicBezTo>
                  <a:pt x="1382" y="760"/>
                  <a:pt x="1403" y="1450"/>
                  <a:pt x="1575" y="1680"/>
                </a:cubicBezTo>
                <a:cubicBezTo>
                  <a:pt x="1747" y="1910"/>
                  <a:pt x="2121" y="1846"/>
                  <a:pt x="2265" y="1890"/>
                </a:cubicBez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32111" name="Freeform 33"/>
          <p:cNvSpPr/>
          <p:nvPr/>
        </p:nvSpPr>
        <p:spPr>
          <a:xfrm>
            <a:off x="5562600" y="3903663"/>
            <a:ext cx="228600" cy="9525"/>
          </a:xfrm>
          <a:custGeom>
            <a:avLst/>
            <a:gdLst>
              <a:gd name="txL" fmla="*/ 0 w 360"/>
              <a:gd name="txT" fmla="*/ 0 h 15"/>
              <a:gd name="txR" fmla="*/ 360 w 360"/>
              <a:gd name="txB" fmla="*/ 15 h 15"/>
            </a:gdLst>
            <a:ahLst/>
            <a:cxnLst>
              <a:cxn ang="0">
                <a:pos x="0" y="2147483646"/>
              </a:cxn>
              <a:cxn ang="0">
                <a:pos x="2147483646" y="0"/>
              </a:cxn>
            </a:cxnLst>
            <a:rect l="txL" t="txT" r="txR" b="txB"/>
            <a:pathLst>
              <a:path w="360" h="15">
                <a:moveTo>
                  <a:pt x="0" y="15"/>
                </a:moveTo>
                <a:lnTo>
                  <a:pt x="360" y="0"/>
                </a:ln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32112" name="Freeform 34"/>
          <p:cNvSpPr/>
          <p:nvPr/>
        </p:nvSpPr>
        <p:spPr>
          <a:xfrm>
            <a:off x="5995988" y="5029200"/>
            <a:ext cx="28575" cy="1162050"/>
          </a:xfrm>
          <a:custGeom>
            <a:avLst/>
            <a:gdLst>
              <a:gd name="txL" fmla="*/ 0 w 45"/>
              <a:gd name="txT" fmla="*/ 0 h 1830"/>
              <a:gd name="txR" fmla="*/ 45 w 45"/>
              <a:gd name="txB" fmla="*/ 1830 h 1830"/>
            </a:gdLst>
            <a:ahLst/>
            <a:cxnLst>
              <a:cxn ang="0">
                <a:pos x="0" y="2147483646"/>
              </a:cxn>
              <a:cxn ang="0">
                <a:pos x="2147483646" y="2147483646"/>
              </a:cxn>
              <a:cxn ang="0">
                <a:pos x="2147483646" y="0"/>
              </a:cxn>
            </a:cxnLst>
            <a:rect l="txL" t="txT" r="txR" b="txB"/>
            <a:pathLst>
              <a:path w="45" h="1830">
                <a:moveTo>
                  <a:pt x="0" y="1830"/>
                </a:moveTo>
                <a:lnTo>
                  <a:pt x="15" y="1365"/>
                </a:lnTo>
                <a:lnTo>
                  <a:pt x="45" y="0"/>
                </a:lnTo>
              </a:path>
            </a:pathLst>
          </a:custGeom>
          <a:solidFill>
            <a:srgbClr val="FF0000">
              <a:alpha val="100000"/>
            </a:srgbClr>
          </a:solidFill>
          <a:ln w="254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132113" name="Freeform 35"/>
          <p:cNvSpPr/>
          <p:nvPr/>
        </p:nvSpPr>
        <p:spPr>
          <a:xfrm>
            <a:off x="6034088" y="5029200"/>
            <a:ext cx="257175" cy="1177925"/>
          </a:xfrm>
          <a:custGeom>
            <a:avLst/>
            <a:gdLst>
              <a:gd name="txL" fmla="*/ 0 w 405"/>
              <a:gd name="txT" fmla="*/ 0 h 1856"/>
              <a:gd name="txR" fmla="*/ 405 w 405"/>
              <a:gd name="txB" fmla="*/ 1856 h 1856"/>
            </a:gdLst>
            <a:ahLst/>
            <a:cxnLst>
              <a:cxn ang="0">
                <a:pos x="0" y="0"/>
              </a:cxn>
              <a:cxn ang="0">
                <a:pos x="2147483646" y="2147483646"/>
              </a:cxn>
              <a:cxn ang="0">
                <a:pos x="2147483646" y="2147483646"/>
              </a:cxn>
              <a:cxn ang="0">
                <a:pos x="2147483646" y="2147483646"/>
              </a:cxn>
            </a:cxnLst>
            <a:rect l="txL" t="txT" r="txR" b="txB"/>
            <a:pathLst>
              <a:path w="405" h="1856">
                <a:moveTo>
                  <a:pt x="0" y="0"/>
                </a:moveTo>
                <a:cubicBezTo>
                  <a:pt x="10" y="171"/>
                  <a:pt x="28" y="742"/>
                  <a:pt x="60" y="1028"/>
                </a:cubicBezTo>
                <a:cubicBezTo>
                  <a:pt x="92" y="1314"/>
                  <a:pt x="138" y="1580"/>
                  <a:pt x="195" y="1718"/>
                </a:cubicBezTo>
                <a:cubicBezTo>
                  <a:pt x="252" y="1856"/>
                  <a:pt x="361" y="1825"/>
                  <a:pt x="405" y="1853"/>
                </a:cubicBez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32114" name="Freeform 36"/>
          <p:cNvSpPr/>
          <p:nvPr/>
        </p:nvSpPr>
        <p:spPr>
          <a:xfrm>
            <a:off x="5791200" y="6178550"/>
            <a:ext cx="228600" cy="9525"/>
          </a:xfrm>
          <a:custGeom>
            <a:avLst/>
            <a:gdLst>
              <a:gd name="txL" fmla="*/ 0 w 360"/>
              <a:gd name="txT" fmla="*/ 0 h 15"/>
              <a:gd name="txR" fmla="*/ 360 w 360"/>
              <a:gd name="txB" fmla="*/ 15 h 15"/>
            </a:gdLst>
            <a:ahLst/>
            <a:cxnLst>
              <a:cxn ang="0">
                <a:pos x="0" y="2147483646"/>
              </a:cxn>
              <a:cxn ang="0">
                <a:pos x="2147483646" y="0"/>
              </a:cxn>
            </a:cxnLst>
            <a:rect l="txL" t="txT" r="txR" b="txB"/>
            <a:pathLst>
              <a:path w="360" h="15">
                <a:moveTo>
                  <a:pt x="0" y="15"/>
                </a:moveTo>
                <a:lnTo>
                  <a:pt x="360" y="0"/>
                </a:lnTo>
              </a:path>
            </a:pathLst>
          </a:custGeom>
          <a:noFill/>
          <a:ln w="2540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4725" name="Rectangle 37"/>
          <p:cNvSpPr>
            <a:spLocks noChangeArrowheads="1"/>
          </p:cNvSpPr>
          <p:nvPr/>
        </p:nvSpPr>
        <p:spPr bwMode="auto">
          <a:xfrm>
            <a:off x="5257800" y="4114800"/>
            <a:ext cx="3886200" cy="1187450"/>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神经细胞（</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局部麻醉药</a:t>
            </a: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利多卡因和抗癫痫药</a:t>
            </a: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苯妥因钠</a:t>
            </a:r>
            <a:r>
              <a:rPr kumimoji="1" lang="zh-CN" altLang="en-US" sz="2400" b="1" i="0" u="none" strike="noStrike" kern="1200" cap="none" spc="0" normalizeH="0" baseline="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endParaRPr kumimoji="1" lang="zh-CN" altLang="en-US" sz="2400" b="1" i="0" u="none" strike="noStrike" kern="1200" cap="none" spc="0" normalizeH="0" baseline="3000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endParaRPr>
          </a:p>
        </p:txBody>
      </p:sp>
      <p:sp>
        <p:nvSpPr>
          <p:cNvPr id="114726" name="Rectangle 38"/>
          <p:cNvSpPr>
            <a:spLocks noChangeArrowheads="1"/>
          </p:cNvSpPr>
          <p:nvPr/>
        </p:nvSpPr>
        <p:spPr bwMode="auto">
          <a:xfrm>
            <a:off x="5181600" y="1524000"/>
            <a:ext cx="3962400" cy="1187450"/>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心肌细胞（</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抗心律失常药</a:t>
            </a: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钠通道阻滞药</a:t>
            </a: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奎尼丁</a:t>
            </a:r>
            <a:r>
              <a:rPr kumimoji="1" lang="en-US" altLang="zh-CN"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r>
              <a:rPr kumimoji="1" lang="zh-CN" altLang="en-US" sz="2400" b="1" i="0" u="none" strike="noStrike" kern="1200" cap="none" spc="0" normalizeH="0" baseline="0" noProof="0">
                <a:ln>
                  <a:noFill/>
                </a:ln>
                <a:solidFill>
                  <a:schemeClr val="hlink"/>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利多卡因</a:t>
            </a:r>
            <a:r>
              <a:rPr kumimoji="1" lang="zh-CN" altLang="en-US" sz="2400" b="1" i="0" u="none" strike="noStrike" kern="1200" cap="none" spc="0" normalizeH="0" baseline="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rPr>
              <a:t>）</a:t>
            </a:r>
            <a:endParaRPr kumimoji="1" lang="zh-CN" altLang="en-US" sz="2400" b="1" i="0" u="none" strike="noStrike" kern="1200" cap="none" spc="0" normalizeH="0" baseline="30000" noProof="0">
              <a:ln>
                <a:noFill/>
              </a:ln>
              <a:solidFill>
                <a:schemeClr val="tx2"/>
              </a:solidFill>
              <a:effectLst>
                <a:outerShdw blurRad="38100" dist="38100" dir="2700000" algn="tl">
                  <a:srgbClr val="C0C0C0"/>
                </a:outerShdw>
              </a:effectLst>
              <a:uLnTx/>
              <a:uFillTx/>
              <a:latin typeface="Tahoma" panose="020B0604030504040204" pitchFamily="34" charset="0"/>
              <a:ea typeface="黑体" panose="02010609060101010101" pitchFamily="49" charset="-122"/>
              <a:cs typeface="+mn-cs"/>
            </a:endParaRPr>
          </a:p>
        </p:txBody>
      </p:sp>
      <p:sp>
        <p:nvSpPr>
          <p:cNvPr id="132117" name="Freeform 39"/>
          <p:cNvSpPr/>
          <p:nvPr/>
        </p:nvSpPr>
        <p:spPr>
          <a:xfrm>
            <a:off x="3657600" y="3505200"/>
            <a:ext cx="1863725" cy="1038225"/>
          </a:xfrm>
          <a:custGeom>
            <a:avLst/>
            <a:gdLst>
              <a:gd name="txL" fmla="*/ 0 w 1174"/>
              <a:gd name="txT" fmla="*/ 0 h 654"/>
              <a:gd name="txR" fmla="*/ 1174 w 1174"/>
              <a:gd name="txB" fmla="*/ 654 h 654"/>
            </a:gdLst>
            <a:ahLst/>
            <a:cxnLst>
              <a:cxn ang="0">
                <a:pos x="0" y="2147483646"/>
              </a:cxn>
              <a:cxn ang="0">
                <a:pos x="2147483646" y="0"/>
              </a:cxn>
            </a:cxnLst>
            <a:rect l="txL" t="txT" r="txR" b="txB"/>
            <a:pathLst>
              <a:path w="1174" h="654">
                <a:moveTo>
                  <a:pt x="0" y="654"/>
                </a:moveTo>
                <a:lnTo>
                  <a:pt x="1174" y="0"/>
                </a:lnTo>
              </a:path>
            </a:pathLst>
          </a:custGeom>
          <a:noFill/>
          <a:ln w="34925" cap="flat" cmpd="sng">
            <a:solidFill>
              <a:srgbClr val="008080">
                <a:alpha val="100000"/>
              </a:srgbClr>
            </a:solidFill>
            <a:prstDash val="solid"/>
            <a:round/>
            <a:headEnd type="none" w="med" len="med"/>
            <a:tailEnd type="arrow" w="lg" len="med"/>
          </a:ln>
        </p:spPr>
        <p:txBody>
          <a:bodyPr/>
          <a:lstStyle/>
          <a:p>
            <a:endParaRPr lang="zh-CN" altLang="en-US"/>
          </a:p>
        </p:txBody>
      </p:sp>
      <p:sp>
        <p:nvSpPr>
          <p:cNvPr id="132118" name="Freeform 40"/>
          <p:cNvSpPr/>
          <p:nvPr/>
        </p:nvSpPr>
        <p:spPr>
          <a:xfrm>
            <a:off x="4011613" y="4419600"/>
            <a:ext cx="1120775" cy="138113"/>
          </a:xfrm>
          <a:custGeom>
            <a:avLst/>
            <a:gdLst>
              <a:gd name="txL" fmla="*/ 0 w 1330"/>
              <a:gd name="txT" fmla="*/ 0 h 327"/>
              <a:gd name="txR" fmla="*/ 1330 w 1330"/>
              <a:gd name="txB" fmla="*/ 327 h 327"/>
            </a:gdLst>
            <a:ahLst/>
            <a:cxnLst>
              <a:cxn ang="0">
                <a:pos x="0" y="0"/>
              </a:cxn>
              <a:cxn ang="0">
                <a:pos x="2147483646" y="2147483646"/>
              </a:cxn>
            </a:cxnLst>
            <a:rect l="txL" t="txT" r="txR" b="txB"/>
            <a:pathLst>
              <a:path w="1330" h="327">
                <a:moveTo>
                  <a:pt x="0" y="0"/>
                </a:moveTo>
                <a:lnTo>
                  <a:pt x="1330" y="327"/>
                </a:lnTo>
              </a:path>
            </a:pathLst>
          </a:custGeom>
          <a:noFill/>
          <a:ln w="34925" cap="flat" cmpd="sng">
            <a:solidFill>
              <a:srgbClr val="008080">
                <a:alpha val="100000"/>
              </a:srgbClr>
            </a:solidFill>
            <a:prstDash val="solid"/>
            <a:round/>
            <a:headEnd type="none" w="med" len="med"/>
            <a:tailEnd type="arrow" w="lg" len="med"/>
          </a:ln>
        </p:spPr>
        <p:txBody>
          <a:bodyPr/>
          <a:lstStyle/>
          <a:p>
            <a:endParaRPr lang="zh-CN" altLang="en-US"/>
          </a:p>
        </p:txBody>
      </p:sp>
      <p:sp>
        <p:nvSpPr>
          <p:cNvPr id="114729" name="Text Box 41"/>
          <p:cNvSpPr txBox="1">
            <a:spLocks noChangeArrowheads="1"/>
          </p:cNvSpPr>
          <p:nvPr/>
        </p:nvSpPr>
        <p:spPr bwMode="auto">
          <a:xfrm>
            <a:off x="457200" y="1828800"/>
            <a:ext cx="457200" cy="519113"/>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chemeClr va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a:t>
            </a:r>
          </a:p>
        </p:txBody>
      </p:sp>
      <p:sp>
        <p:nvSpPr>
          <p:cNvPr id="114730" name="Text Box 42"/>
          <p:cNvSpPr txBox="1">
            <a:spLocks noChangeArrowheads="1"/>
          </p:cNvSpPr>
          <p:nvPr/>
        </p:nvSpPr>
        <p:spPr bwMode="auto">
          <a:xfrm>
            <a:off x="457200" y="4267200"/>
            <a:ext cx="457200" cy="519113"/>
          </a:xfrm>
          <a:prstGeom prst="rect">
            <a:avLst/>
          </a:prstGeom>
          <a:noFill/>
          <a:ln>
            <a:noFill/>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chemeClr va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B</a:t>
            </a:r>
          </a:p>
        </p:txBody>
      </p:sp>
      <p:pic>
        <p:nvPicPr>
          <p:cNvPr id="132121" name="Picture 43"/>
          <p:cNvPicPr>
            <a:picLocks noChangeAspect="1"/>
          </p:cNvPicPr>
          <p:nvPr/>
        </p:nvPicPr>
        <p:blipFill>
          <a:blip r:embed="rId2"/>
          <a:stretch>
            <a:fillRect/>
          </a:stretch>
        </p:blipFill>
        <p:spPr>
          <a:xfrm>
            <a:off x="1066800" y="4343400"/>
            <a:ext cx="3733800" cy="2028825"/>
          </a:xfrm>
          <a:prstGeom prst="rect">
            <a:avLst/>
          </a:prstGeom>
          <a:noFill/>
          <a:ln w="9525">
            <a:noFill/>
          </a:ln>
        </p:spPr>
      </p:pic>
    </p:spTree>
    <p:extLst>
      <p:ext uri="{BB962C8B-B14F-4D97-AF65-F5344CB8AC3E}">
        <p14:creationId xmlns:p14="http://schemas.microsoft.com/office/powerpoint/2010/main" val="3488005803"/>
      </p:ext>
    </p:extLst>
  </p:cSld>
  <p:clrMapOvr>
    <a:masterClrMapping/>
  </p:clrMapOvr>
  <p:transition advClick="0"/>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7"/>
          <p:cNvSpPr/>
          <p:nvPr/>
        </p:nvSpPr>
        <p:spPr>
          <a:xfrm>
            <a:off x="1074738" y="188913"/>
            <a:ext cx="8077200" cy="14065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3300"/>
                </a:solidFill>
                <a:latin typeface="Arial" panose="020B0604020202020204" pitchFamily="34" charset="0"/>
              </a:rPr>
              <a:t>(2)复极化过程</a:t>
            </a:r>
          </a:p>
          <a:p>
            <a:pPr marL="0" lvl="0" indent="0" eaLnBrk="1" hangingPunct="1">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solidFill>
                  <a:schemeClr val="hlink"/>
                </a:solidFill>
                <a:latin typeface="Arial" panose="020B0604020202020204" pitchFamily="34" charset="0"/>
              </a:rPr>
              <a:t>特点：</a:t>
            </a:r>
            <a:r>
              <a:rPr lang="zh-CN" altLang="en-US" sz="2400" dirty="0">
                <a:latin typeface="Arial" panose="020B0604020202020204" pitchFamily="34" charset="0"/>
              </a:rPr>
              <a:t>持续时间长，历时200～300</a:t>
            </a:r>
            <a:r>
              <a:rPr lang="en-US" altLang="zh-CN" sz="2400" dirty="0">
                <a:latin typeface="Arial" panose="020B0604020202020204" pitchFamily="34" charset="0"/>
              </a:rPr>
              <a:t>ms;</a:t>
            </a:r>
            <a:r>
              <a:rPr lang="zh-CN" altLang="en-US" sz="2400" dirty="0">
                <a:latin typeface="Arial" panose="020B0604020202020204" pitchFamily="34" charset="0"/>
              </a:rPr>
              <a:t>复极过程不仅速度变化大而且复杂。分为以下</a:t>
            </a:r>
            <a:r>
              <a:rPr lang="en-US" altLang="zh-CN" sz="2400" dirty="0">
                <a:latin typeface="Arial" panose="020B0604020202020204" pitchFamily="34" charset="0"/>
              </a:rPr>
              <a:t>3</a:t>
            </a:r>
            <a:r>
              <a:rPr lang="zh-CN" altLang="en-US" sz="2400" dirty="0">
                <a:latin typeface="Arial" panose="020B0604020202020204" pitchFamily="34" charset="0"/>
              </a:rPr>
              <a:t>期：</a:t>
            </a:r>
          </a:p>
        </p:txBody>
      </p:sp>
      <p:sp>
        <p:nvSpPr>
          <p:cNvPr id="133123" name="Rectangle 1028"/>
          <p:cNvSpPr/>
          <p:nvPr/>
        </p:nvSpPr>
        <p:spPr>
          <a:xfrm>
            <a:off x="3924300" y="2051050"/>
            <a:ext cx="5040313" cy="35972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0000"/>
                </a:solidFill>
                <a:latin typeface="Arial" panose="020B0604020202020204" pitchFamily="34" charset="0"/>
              </a:rPr>
              <a:t>1期：快速复极初期</a:t>
            </a:r>
            <a:r>
              <a:rPr lang="zh-CN" altLang="en-US" sz="2400" dirty="0">
                <a:solidFill>
                  <a:srgbClr val="000000"/>
                </a:solidFill>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①</a:t>
            </a:r>
            <a:r>
              <a:rPr lang="en-US" altLang="zh-CN" sz="2400" dirty="0">
                <a:solidFill>
                  <a:srgbClr val="0000FF"/>
                </a:solidFill>
                <a:latin typeface="Arial" panose="020B0604020202020204" pitchFamily="34" charset="0"/>
              </a:rPr>
              <a:t> </a:t>
            </a:r>
            <a:r>
              <a:rPr lang="zh-CN" altLang="en-US" sz="2400" dirty="0">
                <a:solidFill>
                  <a:srgbClr val="0000FF"/>
                </a:solidFill>
                <a:latin typeface="Arial" panose="020B0604020202020204" pitchFamily="34" charset="0"/>
              </a:rPr>
              <a:t>特征：</a:t>
            </a:r>
            <a:r>
              <a:rPr lang="zh-CN" altLang="en-US" sz="2400" dirty="0">
                <a:latin typeface="Arial" panose="020B0604020202020204" pitchFamily="34" charset="0"/>
              </a:rPr>
              <a:t>复极化速度快，与0期构成尖锋状，称为锋电位。</a:t>
            </a:r>
            <a:r>
              <a:rPr lang="zh-CN" altLang="en-US" sz="2400" dirty="0">
                <a:solidFill>
                  <a:schemeClr val="accent2"/>
                </a:solidFill>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②机制：</a:t>
            </a:r>
            <a:r>
              <a:rPr lang="zh-CN" altLang="en-US" sz="2400" dirty="0">
                <a:latin typeface="Arial" panose="020B0604020202020204" pitchFamily="34" charset="0"/>
                <a:ea typeface="宋体" panose="02010600030101010101" pitchFamily="2" charset="-122"/>
              </a:rPr>
              <a:t>一过性外向电流(</a:t>
            </a:r>
            <a:r>
              <a:rPr lang="en-US" altLang="zh-CN" sz="2400" dirty="0">
                <a:latin typeface="Times New Roman" panose="02020603050405020304" pitchFamily="18" charset="0"/>
                <a:ea typeface="宋体" panose="02010600030101010101" pitchFamily="2" charset="-122"/>
              </a:rPr>
              <a:t>transient outward current，I</a:t>
            </a:r>
            <a:r>
              <a:rPr lang="en-US" altLang="zh-CN" sz="2400" baseline="-25000" dirty="0">
                <a:latin typeface="Times New Roman" panose="02020603050405020304" pitchFamily="18" charset="0"/>
                <a:ea typeface="宋体" panose="02010600030101010101" pitchFamily="2" charset="-122"/>
              </a:rPr>
              <a:t>to</a:t>
            </a:r>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形成。</a:t>
            </a:r>
            <a:r>
              <a:rPr lang="en-US" altLang="zh-CN" sz="2400" dirty="0">
                <a:latin typeface="Arial" panose="020B0604020202020204" pitchFamily="34"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I</a:t>
            </a:r>
            <a:r>
              <a:rPr lang="en-US" altLang="zh-CN" sz="2400" baseline="-25000" dirty="0">
                <a:latin typeface="Times New Roman" panose="02020603050405020304" pitchFamily="18" charset="0"/>
                <a:ea typeface="宋体" panose="02010600030101010101" pitchFamily="2" charset="-122"/>
              </a:rPr>
              <a:t>to</a:t>
            </a:r>
            <a:r>
              <a:rPr lang="zh-CN" altLang="en-US" sz="2400" dirty="0">
                <a:latin typeface="Arial" panose="020B0604020202020204" pitchFamily="34" charset="0"/>
                <a:ea typeface="宋体" panose="02010600030101010101" pitchFamily="2" charset="-122"/>
              </a:rPr>
              <a:t>通道在膜电位去极化到</a:t>
            </a:r>
            <a:r>
              <a:rPr lang="zh-CN" altLang="en-US" sz="2400" dirty="0">
                <a:latin typeface="Times New Roman" panose="02020603050405020304" pitchFamily="18" charset="0"/>
                <a:ea typeface="宋体" panose="02010600030101010101" pitchFamily="2" charset="-122"/>
              </a:rPr>
              <a:t>-40</a:t>
            </a: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mV</a:t>
            </a:r>
            <a:r>
              <a:rPr lang="zh-CN" altLang="en-US" sz="2400" dirty="0">
                <a:latin typeface="Arial" panose="020B0604020202020204" pitchFamily="34" charset="0"/>
                <a:ea typeface="宋体" panose="02010600030101010101" pitchFamily="2" charset="-122"/>
              </a:rPr>
              <a:t>时被激，约开放</a:t>
            </a:r>
            <a:r>
              <a:rPr lang="zh-CN" altLang="en-US" sz="2400" dirty="0">
                <a:latin typeface="Times New Roman" panose="02020603050405020304" pitchFamily="18" charset="0"/>
                <a:ea typeface="宋体" panose="02010600030101010101" pitchFamily="2" charset="-122"/>
              </a:rPr>
              <a:t>5～</a:t>
            </a:r>
            <a:r>
              <a:rPr lang="en-US" altLang="zh-CN" sz="2400" dirty="0">
                <a:latin typeface="Times New Roman" panose="02020603050405020304" pitchFamily="18" charset="0"/>
                <a:ea typeface="宋体" panose="02010600030101010101" pitchFamily="2" charset="-122"/>
              </a:rPr>
              <a:t>10ms</a:t>
            </a:r>
            <a:r>
              <a:rPr lang="en-US" altLang="zh-CN" sz="2400" dirty="0">
                <a:latin typeface="Arial" panose="020B0604020202020204" pitchFamily="34"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I</a:t>
            </a:r>
            <a:r>
              <a:rPr lang="en-US" altLang="zh-CN" sz="2400" baseline="-25000" dirty="0">
                <a:latin typeface="Times New Roman" panose="02020603050405020304" pitchFamily="18" charset="0"/>
                <a:ea typeface="宋体" panose="02010600030101010101" pitchFamily="2" charset="-122"/>
              </a:rPr>
              <a:t>to</a:t>
            </a:r>
            <a:r>
              <a:rPr lang="zh-CN" altLang="en-US" sz="2400" dirty="0">
                <a:latin typeface="Arial" panose="020B0604020202020204" pitchFamily="34" charset="0"/>
                <a:ea typeface="宋体" panose="02010600030101010101" pitchFamily="2" charset="-122"/>
              </a:rPr>
              <a:t>的主要离子成分：</a:t>
            </a:r>
            <a:r>
              <a:rPr lang="en-US" altLang="zh-CN" sz="2400" dirty="0">
                <a:latin typeface="Times New Roman" panose="02020603050405020304" pitchFamily="18" charset="0"/>
                <a:ea typeface="宋体" panose="02010600030101010101" pitchFamily="2" charset="-122"/>
              </a:rPr>
              <a:t>K</a:t>
            </a:r>
            <a:r>
              <a:rPr lang="en-US" altLang="zh-CN" sz="2400" baseline="300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p:txBody>
      </p:sp>
      <p:graphicFrame>
        <p:nvGraphicFramePr>
          <p:cNvPr id="133124" name="Object 1037"/>
          <p:cNvGraphicFramePr>
            <a:graphicFrameLocks noChangeAspect="1"/>
          </p:cNvGraphicFramePr>
          <p:nvPr/>
        </p:nvGraphicFramePr>
        <p:xfrm>
          <a:off x="468313" y="2205038"/>
          <a:ext cx="3382962" cy="3335337"/>
        </p:xfrm>
        <a:graphic>
          <a:graphicData uri="http://schemas.openxmlformats.org/presentationml/2006/ole">
            <mc:AlternateContent xmlns:mc="http://schemas.openxmlformats.org/markup-compatibility/2006">
              <mc:Choice xmlns:v="urn:schemas-microsoft-com:vml" Requires="v">
                <p:oleObj r:id="rId2" imgW="2705100" imgH="2667000" progId="Paint.Picture">
                  <p:embed/>
                </p:oleObj>
              </mc:Choice>
              <mc:Fallback>
                <p:oleObj r:id="rId2" imgW="2705100" imgH="2667000" progId="Paint.Picture">
                  <p:embed/>
                  <p:pic>
                    <p:nvPicPr>
                      <p:cNvPr id="133124" name="Object 1037"/>
                      <p:cNvPicPr/>
                      <p:nvPr/>
                    </p:nvPicPr>
                    <p:blipFill>
                      <a:blip r:embed="rId3"/>
                      <a:stretch>
                        <a:fillRect/>
                      </a:stretch>
                    </p:blipFill>
                    <p:spPr>
                      <a:xfrm>
                        <a:off x="468313" y="2205038"/>
                        <a:ext cx="3382962" cy="3335337"/>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777901976"/>
      </p:ext>
    </p:extLst>
  </p:cSld>
  <p:clrMapOvr>
    <a:masterClrMapping/>
  </p:clrMapOvr>
  <p:transition advClick="0"/>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720" t="20250" r="3735" b="13250"/>
          <a:stretch/>
        </p:blipFill>
        <p:spPr>
          <a:xfrm>
            <a:off x="395536" y="260648"/>
            <a:ext cx="7928960" cy="3239790"/>
          </a:xfrm>
          <a:prstGeom prst="rect">
            <a:avLst/>
          </a:prstGeom>
        </p:spPr>
      </p:pic>
      <p:pic>
        <p:nvPicPr>
          <p:cNvPr id="2" name="图片 1">
            <a:extLst>
              <a:ext uri="{FF2B5EF4-FFF2-40B4-BE49-F238E27FC236}">
                <a16:creationId xmlns:a16="http://schemas.microsoft.com/office/drawing/2014/main" id="{1767F974-940F-AD41-EA94-5CC2DDC9B48B}"/>
              </a:ext>
            </a:extLst>
          </p:cNvPr>
          <p:cNvPicPr>
            <a:picLocks noChangeAspect="1"/>
          </p:cNvPicPr>
          <p:nvPr/>
        </p:nvPicPr>
        <p:blipFill rotWithShape="1">
          <a:blip r:embed="rId3">
            <a:extLst>
              <a:ext uri="{28A0092B-C50C-407E-A947-70E740481C1C}">
                <a14:useLocalDpi xmlns:a14="http://schemas.microsoft.com/office/drawing/2010/main" val="0"/>
              </a:ext>
            </a:extLst>
          </a:blip>
          <a:srcRect l="63295" t="21126" r="2750" b="34249"/>
          <a:stretch/>
        </p:blipFill>
        <p:spPr>
          <a:xfrm>
            <a:off x="5724128" y="3454160"/>
            <a:ext cx="3311798" cy="2448272"/>
          </a:xfrm>
          <a:prstGeom prst="rect">
            <a:avLst/>
          </a:prstGeom>
        </p:spPr>
      </p:pic>
      <p:pic>
        <p:nvPicPr>
          <p:cNvPr id="5" name="图片 4">
            <a:extLst>
              <a:ext uri="{FF2B5EF4-FFF2-40B4-BE49-F238E27FC236}">
                <a16:creationId xmlns:a16="http://schemas.microsoft.com/office/drawing/2014/main" id="{63AE7022-4BA7-5072-004A-CA830BA6361D}"/>
              </a:ext>
            </a:extLst>
          </p:cNvPr>
          <p:cNvPicPr>
            <a:picLocks noChangeAspect="1"/>
          </p:cNvPicPr>
          <p:nvPr/>
        </p:nvPicPr>
        <p:blipFill rotWithShape="1">
          <a:blip r:embed="rId3">
            <a:extLst>
              <a:ext uri="{28A0092B-C50C-407E-A947-70E740481C1C}">
                <a14:useLocalDpi xmlns:a14="http://schemas.microsoft.com/office/drawing/2010/main" val="0"/>
              </a:ext>
            </a:extLst>
          </a:blip>
          <a:srcRect l="4964" t="38188" r="38188" b="14563"/>
          <a:stretch/>
        </p:blipFill>
        <p:spPr>
          <a:xfrm>
            <a:off x="179512" y="3645024"/>
            <a:ext cx="5544616" cy="2592288"/>
          </a:xfrm>
          <a:prstGeom prst="rect">
            <a:avLst/>
          </a:prstGeom>
        </p:spPr>
      </p:pic>
    </p:spTree>
    <p:extLst>
      <p:ext uri="{BB962C8B-B14F-4D97-AF65-F5344CB8AC3E}">
        <p14:creationId xmlns:p14="http://schemas.microsoft.com/office/powerpoint/2010/main" val="4264961208"/>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4"/>
          <p:cNvSpPr/>
          <p:nvPr/>
        </p:nvSpPr>
        <p:spPr>
          <a:xfrm>
            <a:off x="179388" y="230188"/>
            <a:ext cx="8893175" cy="27209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0000"/>
                </a:solidFill>
                <a:latin typeface="Arial" panose="020B0604020202020204" pitchFamily="34" charset="0"/>
              </a:rPr>
              <a:t>2期：缓慢复极期，也称平台期(</a:t>
            </a:r>
            <a:r>
              <a:rPr lang="en-US" altLang="zh-CN" sz="2400" dirty="0">
                <a:solidFill>
                  <a:srgbClr val="FF0000"/>
                </a:solidFill>
                <a:latin typeface="Arial" panose="020B0604020202020204" pitchFamily="34" charset="0"/>
              </a:rPr>
              <a:t>plateau)</a:t>
            </a:r>
            <a:r>
              <a:rPr lang="en-US" altLang="zh-CN" sz="2400" dirty="0">
                <a:solidFill>
                  <a:srgbClr val="000000"/>
                </a:solidFill>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①特点：</a:t>
            </a:r>
            <a:r>
              <a:rPr lang="zh-CN" altLang="en-US" sz="2400" dirty="0">
                <a:latin typeface="Arial" panose="020B0604020202020204" pitchFamily="34" charset="0"/>
              </a:rPr>
              <a:t>复极化过程缓慢，历时100～150</a:t>
            </a:r>
            <a:r>
              <a:rPr lang="en-US" altLang="zh-CN" sz="2400" dirty="0">
                <a:latin typeface="Arial" panose="020B0604020202020204" pitchFamily="34" charset="0"/>
              </a:rPr>
              <a:t>ms</a:t>
            </a:r>
            <a:r>
              <a:rPr lang="zh-CN" altLang="en-US" sz="2400" dirty="0">
                <a:latin typeface="Arial" panose="020B0604020202020204" pitchFamily="34" charset="0"/>
              </a:rPr>
              <a:t>；电位图形平坦。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a:t>
            </a:r>
            <a:r>
              <a:rPr lang="zh-CN" altLang="en-US" sz="2400" dirty="0">
                <a:solidFill>
                  <a:srgbClr val="0000FF"/>
                </a:solidFill>
                <a:latin typeface="楷体_GB2312" pitchFamily="1" charset="-122"/>
              </a:rPr>
              <a:t>②</a:t>
            </a:r>
            <a:r>
              <a:rPr lang="zh-CN" altLang="en-US" sz="2400" dirty="0">
                <a:solidFill>
                  <a:srgbClr val="0000FF"/>
                </a:solidFill>
                <a:latin typeface="Arial" panose="020B0604020202020204" pitchFamily="34" charset="0"/>
              </a:rPr>
              <a:t>机制：</a:t>
            </a:r>
            <a:r>
              <a:rPr lang="zh-CN" altLang="en-US" sz="2400" dirty="0">
                <a:latin typeface="Arial" panose="020B0604020202020204" pitchFamily="34" charset="0"/>
              </a:rPr>
              <a:t>初期，外向电流(</a:t>
            </a:r>
            <a:r>
              <a:rPr lang="en-US" altLang="zh-CN" sz="2400" dirty="0">
                <a:latin typeface="Arial" panose="020B0604020202020204" pitchFamily="34" charset="0"/>
              </a:rPr>
              <a:t>K</a:t>
            </a:r>
            <a:r>
              <a:rPr lang="en-US" altLang="zh-CN" sz="2400" baseline="30000" dirty="0">
                <a:latin typeface="Arial" panose="020B0604020202020204" pitchFamily="34" charset="0"/>
              </a:rPr>
              <a:t>+</a:t>
            </a:r>
            <a:r>
              <a:rPr lang="zh-CN" altLang="en-US" sz="2400" dirty="0">
                <a:latin typeface="Arial" panose="020B0604020202020204" pitchFamily="34" charset="0"/>
              </a:rPr>
              <a:t>外流)和内向电流(主要是</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内流)二者处于平衡状态；随后，内向电流逐渐减弱，外向电流逐渐增强导致膜电位的缓慢复极化。                                              </a:t>
            </a:r>
          </a:p>
        </p:txBody>
      </p:sp>
      <p:grpSp>
        <p:nvGrpSpPr>
          <p:cNvPr id="135171" name="Group 31"/>
          <p:cNvGrpSpPr/>
          <p:nvPr/>
        </p:nvGrpSpPr>
        <p:grpSpPr>
          <a:xfrm>
            <a:off x="4787900" y="3789363"/>
            <a:ext cx="3733800" cy="2195512"/>
            <a:chOff x="3024" y="2400"/>
            <a:chExt cx="2352" cy="1383"/>
          </a:xfrm>
        </p:grpSpPr>
        <p:grpSp>
          <p:nvGrpSpPr>
            <p:cNvPr id="135173" name="Group 28"/>
            <p:cNvGrpSpPr/>
            <p:nvPr/>
          </p:nvGrpSpPr>
          <p:grpSpPr>
            <a:xfrm>
              <a:off x="3024" y="2400"/>
              <a:ext cx="1200" cy="1104"/>
              <a:chOff x="3024" y="2400"/>
              <a:chExt cx="1200" cy="1104"/>
            </a:xfrm>
          </p:grpSpPr>
          <p:sp>
            <p:nvSpPr>
              <p:cNvPr id="135184" name="Oval 6"/>
              <p:cNvSpPr/>
              <p:nvPr/>
            </p:nvSpPr>
            <p:spPr>
              <a:xfrm>
                <a:off x="3264" y="2832"/>
                <a:ext cx="960" cy="672"/>
              </a:xfrm>
              <a:prstGeom prst="ellipse">
                <a:avLst/>
              </a:prstGeom>
              <a:noFill/>
              <a:ln w="38100" cap="flat" cmpd="sng">
                <a:solidFill>
                  <a:srgbClr val="FF0066"/>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5" name="Text Box 7"/>
              <p:cNvSpPr txBox="1"/>
              <p:nvPr/>
            </p:nvSpPr>
            <p:spPr>
              <a:xfrm>
                <a:off x="3024" y="2400"/>
                <a:ext cx="240" cy="2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rgbClr val="FF3399"/>
                    </a:solidFill>
                    <a:latin typeface="Arial" panose="020B0604020202020204" pitchFamily="34" charset="0"/>
                    <a:ea typeface="宋体" panose="02010600030101010101" pitchFamily="2" charset="-122"/>
                  </a:rPr>
                  <a:t>+</a:t>
                </a:r>
              </a:p>
            </p:txBody>
          </p:sp>
          <p:sp>
            <p:nvSpPr>
              <p:cNvPr id="135186" name="Oval 8"/>
              <p:cNvSpPr/>
              <p:nvPr/>
            </p:nvSpPr>
            <p:spPr>
              <a:xfrm>
                <a:off x="3024" y="2448"/>
                <a:ext cx="192" cy="19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7" name="Text Box 9"/>
              <p:cNvSpPr txBox="1"/>
              <p:nvPr/>
            </p:nvSpPr>
            <p:spPr>
              <a:xfrm>
                <a:off x="3792" y="2928"/>
                <a:ext cx="240" cy="2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chemeClr val="accent2"/>
                    </a:solidFill>
                    <a:latin typeface="Arial" panose="020B0604020202020204" pitchFamily="34" charset="0"/>
                    <a:ea typeface="宋体" panose="02010600030101010101" pitchFamily="2" charset="-122"/>
                  </a:rPr>
                  <a:t>-</a:t>
                </a:r>
              </a:p>
            </p:txBody>
          </p:sp>
          <p:sp>
            <p:nvSpPr>
              <p:cNvPr id="135188" name="Oval 10"/>
              <p:cNvSpPr/>
              <p:nvPr/>
            </p:nvSpPr>
            <p:spPr>
              <a:xfrm>
                <a:off x="3792" y="2976"/>
                <a:ext cx="192" cy="192"/>
              </a:xfrm>
              <a:prstGeom prst="ellipse">
                <a:avLst/>
              </a:prstGeom>
              <a:noFill/>
              <a:ln w="28575" cap="flat" cmpd="sng">
                <a:solidFill>
                  <a:schemeClr val="accent2"/>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9" name="Line 13"/>
              <p:cNvSpPr/>
              <p:nvPr/>
            </p:nvSpPr>
            <p:spPr>
              <a:xfrm>
                <a:off x="3216" y="2688"/>
                <a:ext cx="240" cy="432"/>
              </a:xfrm>
              <a:prstGeom prst="line">
                <a:avLst/>
              </a:prstGeom>
              <a:ln w="38100" cap="flat" cmpd="sng">
                <a:solidFill>
                  <a:srgbClr val="FF3300"/>
                </a:solidFill>
                <a:prstDash val="solid"/>
                <a:headEnd type="none" w="med" len="med"/>
                <a:tailEnd type="triangle" w="med" len="med"/>
              </a:ln>
            </p:spPr>
            <p:txBody>
              <a:bodyPr/>
              <a:lstStyle/>
              <a:p>
                <a:endParaRPr lang="zh-CN" altLang="en-US"/>
              </a:p>
            </p:txBody>
          </p:sp>
          <p:sp>
            <p:nvSpPr>
              <p:cNvPr id="135190" name="Line 14"/>
              <p:cNvSpPr/>
              <p:nvPr/>
            </p:nvSpPr>
            <p:spPr>
              <a:xfrm rot="10800000">
                <a:off x="3552" y="2544"/>
                <a:ext cx="240" cy="432"/>
              </a:xfrm>
              <a:prstGeom prst="line">
                <a:avLst/>
              </a:prstGeom>
              <a:ln w="38100" cap="flat" cmpd="sng">
                <a:solidFill>
                  <a:schemeClr val="accent2"/>
                </a:solidFill>
                <a:prstDash val="solid"/>
                <a:headEnd type="none" w="med" len="med"/>
                <a:tailEnd type="triangle" w="med" len="med"/>
              </a:ln>
            </p:spPr>
            <p:txBody>
              <a:bodyPr/>
              <a:lstStyle/>
              <a:p>
                <a:endParaRPr lang="zh-CN" altLang="en-US"/>
              </a:p>
            </p:txBody>
          </p:sp>
        </p:grpSp>
        <p:grpSp>
          <p:nvGrpSpPr>
            <p:cNvPr id="135174" name="Group 30"/>
            <p:cNvGrpSpPr/>
            <p:nvPr/>
          </p:nvGrpSpPr>
          <p:grpSpPr>
            <a:xfrm>
              <a:off x="4176" y="2400"/>
              <a:ext cx="1200" cy="1104"/>
              <a:chOff x="4176" y="2400"/>
              <a:chExt cx="1200" cy="1104"/>
            </a:xfrm>
          </p:grpSpPr>
          <p:sp>
            <p:nvSpPr>
              <p:cNvPr id="135177" name="Oval 15"/>
              <p:cNvSpPr/>
              <p:nvPr/>
            </p:nvSpPr>
            <p:spPr>
              <a:xfrm>
                <a:off x="4416" y="2832"/>
                <a:ext cx="960" cy="672"/>
              </a:xfrm>
              <a:prstGeom prst="ellipse">
                <a:avLst/>
              </a:prstGeom>
              <a:noFill/>
              <a:ln w="38100" cap="flat" cmpd="sng">
                <a:solidFill>
                  <a:srgbClr val="FF0066"/>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78" name="Text Box 17"/>
              <p:cNvSpPr txBox="1"/>
              <p:nvPr/>
            </p:nvSpPr>
            <p:spPr>
              <a:xfrm>
                <a:off x="4944" y="2928"/>
                <a:ext cx="240" cy="2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rgbClr val="FF3300"/>
                    </a:solidFill>
                    <a:latin typeface="Arial" panose="020B0604020202020204" pitchFamily="34" charset="0"/>
                    <a:ea typeface="宋体" panose="02010600030101010101" pitchFamily="2" charset="-122"/>
                  </a:rPr>
                  <a:t>+</a:t>
                </a:r>
              </a:p>
            </p:txBody>
          </p:sp>
          <p:sp>
            <p:nvSpPr>
              <p:cNvPr id="135179" name="Oval 18"/>
              <p:cNvSpPr/>
              <p:nvPr/>
            </p:nvSpPr>
            <p:spPr>
              <a:xfrm>
                <a:off x="4944" y="2976"/>
                <a:ext cx="192" cy="192"/>
              </a:xfrm>
              <a:prstGeom prst="ellipse">
                <a:avLst/>
              </a:prstGeom>
              <a:noFill/>
              <a:ln w="28575" cap="flat" cmpd="sng">
                <a:solidFill>
                  <a:srgbClr val="FF3300"/>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0" name="Text Box 20"/>
              <p:cNvSpPr txBox="1"/>
              <p:nvPr/>
            </p:nvSpPr>
            <p:spPr>
              <a:xfrm>
                <a:off x="4176" y="2400"/>
                <a:ext cx="240" cy="2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chemeClr val="accent2"/>
                    </a:solidFill>
                    <a:latin typeface="Arial" panose="020B0604020202020204" pitchFamily="34" charset="0"/>
                    <a:ea typeface="宋体" panose="02010600030101010101" pitchFamily="2" charset="-122"/>
                  </a:rPr>
                  <a:t>-</a:t>
                </a:r>
              </a:p>
            </p:txBody>
          </p:sp>
          <p:sp>
            <p:nvSpPr>
              <p:cNvPr id="135181" name="Oval 21"/>
              <p:cNvSpPr/>
              <p:nvPr/>
            </p:nvSpPr>
            <p:spPr>
              <a:xfrm>
                <a:off x="4176" y="2448"/>
                <a:ext cx="192" cy="192"/>
              </a:xfrm>
              <a:prstGeom prst="ellipse">
                <a:avLst/>
              </a:prstGeom>
              <a:noFill/>
              <a:ln w="28575" cap="flat" cmpd="sng">
                <a:solidFill>
                  <a:schemeClr val="accent2"/>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dirty="0">
                  <a:latin typeface="Arial" panose="020B0604020202020204" pitchFamily="34" charset="0"/>
                  <a:ea typeface="宋体" panose="02010600030101010101" pitchFamily="2" charset="-122"/>
                </a:endParaRPr>
              </a:p>
            </p:txBody>
          </p:sp>
          <p:sp>
            <p:nvSpPr>
              <p:cNvPr id="135182" name="Line 22"/>
              <p:cNvSpPr/>
              <p:nvPr/>
            </p:nvSpPr>
            <p:spPr>
              <a:xfrm>
                <a:off x="4368" y="2688"/>
                <a:ext cx="240" cy="432"/>
              </a:xfrm>
              <a:prstGeom prst="line">
                <a:avLst/>
              </a:prstGeom>
              <a:ln w="38100" cap="flat" cmpd="sng">
                <a:solidFill>
                  <a:schemeClr val="accent2"/>
                </a:solidFill>
                <a:prstDash val="solid"/>
                <a:headEnd type="none" w="med" len="med"/>
                <a:tailEnd type="triangle" w="med" len="med"/>
              </a:ln>
            </p:spPr>
            <p:txBody>
              <a:bodyPr/>
              <a:lstStyle/>
              <a:p>
                <a:endParaRPr lang="zh-CN" altLang="en-US"/>
              </a:p>
            </p:txBody>
          </p:sp>
          <p:sp>
            <p:nvSpPr>
              <p:cNvPr id="135183" name="Line 23"/>
              <p:cNvSpPr/>
              <p:nvPr/>
            </p:nvSpPr>
            <p:spPr>
              <a:xfrm rot="10800000">
                <a:off x="4704" y="2544"/>
                <a:ext cx="240" cy="432"/>
              </a:xfrm>
              <a:prstGeom prst="line">
                <a:avLst/>
              </a:prstGeom>
              <a:ln w="38100" cap="flat" cmpd="sng">
                <a:solidFill>
                  <a:srgbClr val="FF3300"/>
                </a:solidFill>
                <a:prstDash val="solid"/>
                <a:headEnd type="none" w="med" len="med"/>
                <a:tailEnd type="triangle" w="med" len="med"/>
              </a:ln>
            </p:spPr>
            <p:txBody>
              <a:bodyPr/>
              <a:lstStyle/>
              <a:p>
                <a:endParaRPr lang="zh-CN" altLang="en-US"/>
              </a:p>
            </p:txBody>
          </p:sp>
        </p:grpSp>
        <p:sp>
          <p:nvSpPr>
            <p:cNvPr id="135175" name="Rectangle 24"/>
            <p:cNvSpPr/>
            <p:nvPr/>
          </p:nvSpPr>
          <p:spPr>
            <a:xfrm>
              <a:off x="3360" y="3552"/>
              <a:ext cx="696" cy="231"/>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800" dirty="0">
                  <a:solidFill>
                    <a:srgbClr val="A50021"/>
                  </a:solidFill>
                  <a:latin typeface="Times New Roman" panose="02020603050405020304" pitchFamily="18" charset="0"/>
                </a:rPr>
                <a:t>内向电流</a:t>
              </a:r>
            </a:p>
          </p:txBody>
        </p:sp>
        <p:sp>
          <p:nvSpPr>
            <p:cNvPr id="135176" name="Rectangle 25"/>
            <p:cNvSpPr/>
            <p:nvPr/>
          </p:nvSpPr>
          <p:spPr>
            <a:xfrm>
              <a:off x="4608" y="3552"/>
              <a:ext cx="696" cy="231"/>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800" dirty="0">
                  <a:solidFill>
                    <a:srgbClr val="A50021"/>
                  </a:solidFill>
                  <a:latin typeface="Times New Roman" panose="02020603050405020304" pitchFamily="18" charset="0"/>
                </a:rPr>
                <a:t>外向电流</a:t>
              </a:r>
            </a:p>
          </p:txBody>
        </p:sp>
      </p:grpSp>
      <p:graphicFrame>
        <p:nvGraphicFramePr>
          <p:cNvPr id="135172" name="Object 32"/>
          <p:cNvGraphicFramePr>
            <a:graphicFrameLocks noChangeAspect="1"/>
          </p:cNvGraphicFramePr>
          <p:nvPr/>
        </p:nvGraphicFramePr>
        <p:xfrm>
          <a:off x="684213" y="3068638"/>
          <a:ext cx="3048000" cy="3005137"/>
        </p:xfrm>
        <a:graphic>
          <a:graphicData uri="http://schemas.openxmlformats.org/presentationml/2006/ole">
            <mc:AlternateContent xmlns:mc="http://schemas.openxmlformats.org/markup-compatibility/2006">
              <mc:Choice xmlns:v="urn:schemas-microsoft-com:vml" Requires="v">
                <p:oleObj r:id="rId2" imgW="2705100" imgH="2667000" progId="Paint.Picture">
                  <p:embed/>
                </p:oleObj>
              </mc:Choice>
              <mc:Fallback>
                <p:oleObj r:id="rId2" imgW="2705100" imgH="2667000" progId="Paint.Picture">
                  <p:embed/>
                  <p:pic>
                    <p:nvPicPr>
                      <p:cNvPr id="135172" name="Object 32"/>
                      <p:cNvPicPr/>
                      <p:nvPr/>
                    </p:nvPicPr>
                    <p:blipFill>
                      <a:blip r:embed="rId3"/>
                      <a:stretch>
                        <a:fillRect/>
                      </a:stretch>
                    </p:blipFill>
                    <p:spPr>
                      <a:xfrm>
                        <a:off x="684213" y="3068638"/>
                        <a:ext cx="3048000" cy="3005137"/>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465853488"/>
      </p:ext>
    </p:extLst>
  </p:cSld>
  <p:clrMapOvr>
    <a:masterClrMapping/>
  </p:clrMapOvr>
  <p:transition advClick="0"/>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p:nvPr/>
        </p:nvSpPr>
        <p:spPr>
          <a:xfrm>
            <a:off x="611188" y="333375"/>
            <a:ext cx="8001000" cy="35972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0000"/>
                </a:solidFill>
                <a:latin typeface="Arial" panose="020B0604020202020204" pitchFamily="34" charset="0"/>
              </a:rPr>
              <a:t>3期：快速复极末期</a:t>
            </a:r>
            <a:r>
              <a:rPr lang="en-US" altLang="zh-CN" sz="2400" dirty="0">
                <a:solidFill>
                  <a:srgbClr val="FF0000"/>
                </a:solidFill>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①特点：</a:t>
            </a:r>
            <a:r>
              <a:rPr lang="zh-CN" altLang="en-US" sz="2400" dirty="0">
                <a:latin typeface="Arial" panose="020B0604020202020204" pitchFamily="34" charset="0"/>
              </a:rPr>
              <a:t>复极化速度加快，历时长100～150</a:t>
            </a:r>
            <a:r>
              <a:rPr lang="en-US" altLang="zh-CN" sz="2400" dirty="0">
                <a:latin typeface="Arial" panose="020B0604020202020204" pitchFamily="34" charset="0"/>
              </a:rPr>
              <a:t>ms</a:t>
            </a:r>
            <a:r>
              <a:rPr lang="zh-CN" altLang="en-US" sz="2400" dirty="0">
                <a:latin typeface="Arial" panose="020B0604020202020204" pitchFamily="34" charset="0"/>
              </a:rPr>
              <a:t> 。</a:t>
            </a:r>
          </a:p>
          <a:p>
            <a:pPr marL="0" lvl="0" indent="0" eaLnBrk="1" hangingPunct="1">
              <a:spcBef>
                <a:spcPct val="0"/>
              </a:spcBef>
              <a:buClrTx/>
              <a:buSzTx/>
              <a:buFontTx/>
              <a:buNone/>
            </a:pPr>
            <a:r>
              <a:rPr lang="zh-CN" altLang="en-US" sz="2400" dirty="0">
                <a:solidFill>
                  <a:srgbClr val="0000FF"/>
                </a:solidFill>
                <a:latin typeface="Arial" panose="020B0604020202020204" pitchFamily="34" charset="0"/>
              </a:rPr>
              <a:t>   ②机制：</a:t>
            </a:r>
            <a:r>
              <a:rPr lang="en-US" altLang="zh-CN" sz="2400" dirty="0">
                <a:latin typeface="Arial" panose="020B0604020202020204" pitchFamily="34" charset="0"/>
              </a:rPr>
              <a:t>K</a:t>
            </a:r>
            <a:r>
              <a:rPr lang="en-US" altLang="zh-CN" sz="2400" baseline="30000" dirty="0">
                <a:latin typeface="Arial" panose="020B0604020202020204" pitchFamily="34" charset="0"/>
              </a:rPr>
              <a:t>+</a:t>
            </a:r>
            <a:r>
              <a:rPr lang="zh-CN" altLang="en-US" sz="2400" dirty="0">
                <a:latin typeface="Arial" panose="020B0604020202020204" pitchFamily="34" charset="0"/>
              </a:rPr>
              <a:t>外流。</a:t>
            </a:r>
          </a:p>
          <a:p>
            <a:pPr marL="0" lvl="0" indent="0" eaLnBrk="1" hangingPunct="1">
              <a:spcBef>
                <a:spcPct val="0"/>
              </a:spcBef>
              <a:buClrTx/>
              <a:buSzTx/>
              <a:buFontTx/>
              <a:buNone/>
            </a:pPr>
            <a:r>
              <a:rPr lang="en-US" altLang="zh-CN" sz="2400" dirty="0">
                <a:latin typeface="Arial" panose="020B0604020202020204" pitchFamily="34" charset="0"/>
              </a:rPr>
              <a:t>      </a:t>
            </a:r>
            <a:r>
              <a:rPr lang="zh-CN" altLang="en-US" sz="2400" dirty="0">
                <a:latin typeface="Arial" panose="020B0604020202020204" pitchFamily="34" charset="0"/>
              </a:rPr>
              <a:t>早期，</a:t>
            </a:r>
            <a:r>
              <a:rPr lang="en-US" altLang="zh-CN" sz="2400" dirty="0">
                <a:latin typeface="Arial" panose="020B0604020202020204" pitchFamily="34" charset="0"/>
              </a:rPr>
              <a:t>L</a:t>
            </a:r>
            <a:r>
              <a:rPr lang="zh-CN" altLang="en-US" sz="2400" dirty="0">
                <a:latin typeface="Arial" panose="020B0604020202020204" pitchFamily="34" charset="0"/>
              </a:rPr>
              <a:t>型</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通道失活关闭，内向离子流终止，而外向</a:t>
            </a:r>
            <a:r>
              <a:rPr lang="en-US" altLang="zh-CN" sz="2400" dirty="0">
                <a:latin typeface="Arial" panose="020B0604020202020204" pitchFamily="34" charset="0"/>
              </a:rPr>
              <a:t>K</a:t>
            </a:r>
            <a:r>
              <a:rPr lang="en-US" altLang="zh-CN" sz="2400" baseline="30000" dirty="0">
                <a:latin typeface="Arial" panose="020B0604020202020204" pitchFamily="34" charset="0"/>
              </a:rPr>
              <a:t>+</a:t>
            </a:r>
            <a:r>
              <a:rPr lang="zh-CN" altLang="en-US" sz="2400" dirty="0">
                <a:latin typeface="Arial" panose="020B0604020202020204" pitchFamily="34" charset="0"/>
              </a:rPr>
              <a:t>流(</a:t>
            </a:r>
            <a:r>
              <a:rPr lang="en-US" altLang="zh-CN" sz="2400" dirty="0">
                <a:latin typeface="Times New Roman" panose="02020603050405020304" pitchFamily="18" charset="0"/>
              </a:rPr>
              <a:t>I</a:t>
            </a:r>
            <a:r>
              <a:rPr lang="en-US" altLang="zh-CN" sz="2400" baseline="-25000" dirty="0">
                <a:latin typeface="Times New Roman" panose="02020603050405020304" pitchFamily="18" charset="0"/>
              </a:rPr>
              <a:t>k</a:t>
            </a:r>
            <a:r>
              <a:rPr lang="en-US" altLang="zh-CN" sz="2400" dirty="0">
                <a:latin typeface="Arial" panose="020B0604020202020204" pitchFamily="34" charset="0"/>
              </a:rPr>
              <a:t>)</a:t>
            </a:r>
            <a:r>
              <a:rPr lang="zh-CN" altLang="en-US" sz="2400" dirty="0">
                <a:latin typeface="Arial" panose="020B0604020202020204" pitchFamily="34" charset="0"/>
              </a:rPr>
              <a:t>进一步增加。晚期，随3期复极过程的进行，膜内电位降低，</a:t>
            </a:r>
            <a:r>
              <a:rPr lang="en-US" altLang="zh-CN" sz="2400" dirty="0">
                <a:latin typeface="Arial" panose="020B0604020202020204" pitchFamily="34" charset="0"/>
              </a:rPr>
              <a:t>I</a:t>
            </a:r>
            <a:r>
              <a:rPr lang="en-US" altLang="zh-CN" sz="2400" baseline="-30000" dirty="0">
                <a:latin typeface="Arial" panose="020B0604020202020204" pitchFamily="34" charset="0"/>
              </a:rPr>
              <a:t>k1</a:t>
            </a:r>
            <a:r>
              <a:rPr lang="zh-CN" altLang="en-US" sz="2400" dirty="0">
                <a:latin typeface="Arial" panose="020B0604020202020204" pitchFamily="34" charset="0"/>
              </a:rPr>
              <a:t>的内向整流作用小，</a:t>
            </a:r>
            <a:r>
              <a:rPr lang="en-US" altLang="zh-CN" sz="2400" dirty="0">
                <a:latin typeface="Arial" panose="020B0604020202020204" pitchFamily="34" charset="0"/>
              </a:rPr>
              <a:t>K</a:t>
            </a:r>
            <a:r>
              <a:rPr lang="en-US" altLang="zh-CN" sz="2400" baseline="30000" dirty="0">
                <a:latin typeface="Arial" panose="020B0604020202020204" pitchFamily="34" charset="0"/>
              </a:rPr>
              <a:t>+</a:t>
            </a:r>
            <a:r>
              <a:rPr lang="zh-CN" altLang="en-US" sz="2400" dirty="0">
                <a:latin typeface="Arial" panose="020B0604020202020204" pitchFamily="34" charset="0"/>
              </a:rPr>
              <a:t>的外流加快，这种正反馈的再生性循环导致膜的复极化越来越快，直至复极化过程完成。  </a:t>
            </a:r>
            <a:r>
              <a:rPr lang="zh-CN" altLang="en-US" sz="2400" b="0" dirty="0">
                <a:latin typeface="Arial" panose="020B0604020202020204" pitchFamily="34" charset="0"/>
              </a:rPr>
              <a:t> </a:t>
            </a:r>
          </a:p>
        </p:txBody>
      </p:sp>
      <p:graphicFrame>
        <p:nvGraphicFramePr>
          <p:cNvPr id="137219" name="Object 4"/>
          <p:cNvGraphicFramePr>
            <a:graphicFrameLocks noChangeAspect="1"/>
          </p:cNvGraphicFramePr>
          <p:nvPr/>
        </p:nvGraphicFramePr>
        <p:xfrm>
          <a:off x="468313" y="3933825"/>
          <a:ext cx="4038600" cy="1933575"/>
        </p:xfrm>
        <a:graphic>
          <a:graphicData uri="http://schemas.openxmlformats.org/presentationml/2006/ole">
            <mc:AlternateContent xmlns:mc="http://schemas.openxmlformats.org/markup-compatibility/2006">
              <mc:Choice xmlns:v="urn:schemas-microsoft-com:vml" Requires="v">
                <p:oleObj r:id="rId2" imgW="2071370" imgH="991870" progId="Photoshop.Image.6">
                  <p:embed/>
                </p:oleObj>
              </mc:Choice>
              <mc:Fallback>
                <p:oleObj r:id="rId2" imgW="2071370" imgH="991870" progId="Photoshop.Image.6">
                  <p:embed/>
                  <p:pic>
                    <p:nvPicPr>
                      <p:cNvPr id="137219" name="Object 4"/>
                      <p:cNvPicPr/>
                      <p:nvPr/>
                    </p:nvPicPr>
                    <p:blipFill>
                      <a:blip r:embed="rId3"/>
                      <a:stretch>
                        <a:fillRect/>
                      </a:stretch>
                    </p:blipFill>
                    <p:spPr>
                      <a:xfrm>
                        <a:off x="468313" y="3933825"/>
                        <a:ext cx="4038600" cy="1933575"/>
                      </a:xfrm>
                      <a:prstGeom prst="rect">
                        <a:avLst/>
                      </a:prstGeom>
                      <a:noFill/>
                      <a:ln w="38100">
                        <a:noFill/>
                        <a:miter/>
                      </a:ln>
                    </p:spPr>
                  </p:pic>
                </p:oleObj>
              </mc:Fallback>
            </mc:AlternateContent>
          </a:graphicData>
        </a:graphic>
      </p:graphicFrame>
      <p:sp>
        <p:nvSpPr>
          <p:cNvPr id="137220" name="Rectangle 5"/>
          <p:cNvSpPr/>
          <p:nvPr/>
        </p:nvSpPr>
        <p:spPr>
          <a:xfrm>
            <a:off x="4500563" y="3789363"/>
            <a:ext cx="4464050" cy="2305050"/>
          </a:xfrm>
          <a:prstGeom prst="rect">
            <a:avLst/>
          </a:prstGeom>
          <a:noFill/>
          <a:ln w="22225" cap="flat" cmpd="sng">
            <a:solidFill>
              <a:srgbClr val="FF00FF"/>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latin typeface="Arial" panose="020B0604020202020204" pitchFamily="34" charset="0"/>
              </a:rPr>
              <a:t>从0期开始到3期复极化完毕的这段时间，就是动作电位时程</a:t>
            </a:r>
            <a:r>
              <a:rPr lang="zh-CN" altLang="en-US" sz="2400" dirty="0">
                <a:solidFill>
                  <a:srgbClr val="FF3399"/>
                </a:solidFill>
                <a:latin typeface="Arial" panose="020B0604020202020204" pitchFamily="34" charset="0"/>
              </a:rPr>
              <a:t>(</a:t>
            </a:r>
            <a:r>
              <a:rPr lang="en-US" altLang="zh-CN" sz="2400" dirty="0">
                <a:solidFill>
                  <a:srgbClr val="FF3399"/>
                </a:solidFill>
                <a:latin typeface="Arial" panose="020B0604020202020204" pitchFamily="34" charset="0"/>
              </a:rPr>
              <a:t>action potential duration</a:t>
            </a:r>
            <a:r>
              <a:rPr lang="zh-CN" altLang="en-US" sz="2400" dirty="0">
                <a:solidFill>
                  <a:srgbClr val="FF3399"/>
                </a:solidFill>
                <a:latin typeface="Arial" panose="020B0604020202020204" pitchFamily="34" charset="0"/>
              </a:rPr>
              <a:t>，</a:t>
            </a:r>
            <a:r>
              <a:rPr lang="en-US" altLang="zh-CN" sz="2400" dirty="0">
                <a:solidFill>
                  <a:srgbClr val="FF3399"/>
                </a:solidFill>
                <a:latin typeface="Arial" panose="020B0604020202020204" pitchFamily="34" charset="0"/>
              </a:rPr>
              <a:t>APD)。</a:t>
            </a:r>
            <a:r>
              <a:rPr lang="zh-CN" altLang="en-US" sz="2400" dirty="0">
                <a:latin typeface="Arial" panose="020B0604020202020204" pitchFamily="34" charset="0"/>
              </a:rPr>
              <a:t>心室肌细胞的动作电位时程约200~300</a:t>
            </a:r>
            <a:r>
              <a:rPr lang="en-US" altLang="zh-CN" sz="2400" dirty="0">
                <a:latin typeface="Arial" panose="020B0604020202020204" pitchFamily="34" charset="0"/>
              </a:rPr>
              <a:t>ms</a:t>
            </a:r>
            <a:r>
              <a:rPr lang="en-US" altLang="zh-CN" sz="2400" dirty="0">
                <a:solidFill>
                  <a:schemeClr val="accent2"/>
                </a:solidFill>
                <a:latin typeface="Arial" panose="020B0604020202020204" pitchFamily="34" charset="0"/>
              </a:rPr>
              <a:t>。</a:t>
            </a:r>
            <a:r>
              <a:rPr lang="en-US" altLang="zh-CN" sz="1100" b="0" dirty="0">
                <a:solidFill>
                  <a:schemeClr val="accent2"/>
                </a:solidFill>
                <a:latin typeface="Arial" panose="020B0604020202020204" pitchFamily="34" charset="0"/>
              </a:rPr>
              <a:t> </a:t>
            </a:r>
          </a:p>
        </p:txBody>
      </p:sp>
      <p:sp>
        <p:nvSpPr>
          <p:cNvPr id="137221" name="Line 6"/>
          <p:cNvSpPr/>
          <p:nvPr/>
        </p:nvSpPr>
        <p:spPr>
          <a:xfrm>
            <a:off x="2124075" y="5734050"/>
            <a:ext cx="0" cy="431800"/>
          </a:xfrm>
          <a:prstGeom prst="line">
            <a:avLst/>
          </a:prstGeom>
          <a:ln w="22225" cap="flat" cmpd="sng">
            <a:solidFill>
              <a:schemeClr val="tx1"/>
            </a:solidFill>
            <a:prstDash val="solid"/>
            <a:headEnd type="none" w="med" len="med"/>
            <a:tailEnd type="none" w="med" len="med"/>
          </a:ln>
        </p:spPr>
        <p:txBody>
          <a:bodyPr/>
          <a:lstStyle/>
          <a:p>
            <a:endParaRPr lang="zh-CN" altLang="en-US"/>
          </a:p>
        </p:txBody>
      </p:sp>
      <p:sp>
        <p:nvSpPr>
          <p:cNvPr id="137222" name="Line 7"/>
          <p:cNvSpPr/>
          <p:nvPr/>
        </p:nvSpPr>
        <p:spPr>
          <a:xfrm>
            <a:off x="3419475" y="5661025"/>
            <a:ext cx="0" cy="504825"/>
          </a:xfrm>
          <a:prstGeom prst="line">
            <a:avLst/>
          </a:prstGeom>
          <a:ln w="22225" cap="flat" cmpd="sng">
            <a:solidFill>
              <a:schemeClr val="tx1"/>
            </a:solidFill>
            <a:prstDash val="solid"/>
            <a:headEnd type="none" w="med" len="med"/>
            <a:tailEnd type="none" w="med" len="med"/>
          </a:ln>
        </p:spPr>
        <p:txBody>
          <a:bodyPr/>
          <a:lstStyle/>
          <a:p>
            <a:endParaRPr lang="zh-CN" altLang="en-US"/>
          </a:p>
        </p:txBody>
      </p:sp>
      <p:sp>
        <p:nvSpPr>
          <p:cNvPr id="137223" name="Line 8"/>
          <p:cNvSpPr/>
          <p:nvPr/>
        </p:nvSpPr>
        <p:spPr>
          <a:xfrm>
            <a:off x="1835150" y="5949950"/>
            <a:ext cx="287338"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137224" name="Line 9"/>
          <p:cNvSpPr/>
          <p:nvPr/>
        </p:nvSpPr>
        <p:spPr>
          <a:xfrm flipH="1">
            <a:off x="3419475" y="6021388"/>
            <a:ext cx="360363"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137225" name="Text Box 10"/>
          <p:cNvSpPr txBox="1"/>
          <p:nvPr/>
        </p:nvSpPr>
        <p:spPr>
          <a:xfrm>
            <a:off x="2319338" y="5680075"/>
            <a:ext cx="8286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Arial" panose="020B0604020202020204" pitchFamily="34" charset="0"/>
                <a:ea typeface="宋体" panose="02010600030101010101" pitchFamily="2" charset="-122"/>
              </a:rPr>
              <a:t>APD</a:t>
            </a:r>
          </a:p>
        </p:txBody>
      </p:sp>
    </p:spTree>
    <p:extLst>
      <p:ext uri="{BB962C8B-B14F-4D97-AF65-F5344CB8AC3E}">
        <p14:creationId xmlns:p14="http://schemas.microsoft.com/office/powerpoint/2010/main" val="1920093089"/>
      </p:ext>
    </p:extLst>
  </p:cSld>
  <p:clrMapOvr>
    <a:masterClrMapping/>
  </p:clrMapOvr>
  <p:transition advClick="0"/>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p:nvPr/>
        </p:nvSpPr>
        <p:spPr>
          <a:xfrm>
            <a:off x="468313" y="333375"/>
            <a:ext cx="8362950" cy="27209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FF3399"/>
                </a:solidFill>
                <a:latin typeface="Arial" panose="020B0604020202020204" pitchFamily="34" charset="0"/>
              </a:rPr>
              <a:t>自动动去极化过程：</a:t>
            </a:r>
            <a:r>
              <a:rPr lang="en-US" altLang="zh-CN" sz="2400" dirty="0">
                <a:latin typeface="Arial" panose="020B0604020202020204" pitchFamily="34" charset="0"/>
              </a:rPr>
              <a:t>4</a:t>
            </a:r>
            <a:r>
              <a:rPr lang="zh-CN" altLang="en-US" sz="2400" dirty="0">
                <a:latin typeface="Arial" panose="020B0604020202020204" pitchFamily="34" charset="0"/>
              </a:rPr>
              <a:t>期。外向电流</a:t>
            </a:r>
            <a:r>
              <a:rPr lang="en-US" altLang="zh-CN" sz="2400" dirty="0">
                <a:latin typeface="Arial" panose="020B0604020202020204" pitchFamily="34" charset="0"/>
                <a:ea typeface="宋体" panose="02010600030101010101" pitchFamily="2" charset="-122"/>
              </a:rPr>
              <a:t>I</a:t>
            </a:r>
            <a:r>
              <a:rPr lang="en-US" altLang="zh-CN" sz="2400" baseline="-25000" dirty="0">
                <a:latin typeface="Arial" panose="020B0604020202020204" pitchFamily="34" charset="0"/>
                <a:ea typeface="宋体" panose="02010600030101010101" pitchFamily="2" charset="-122"/>
              </a:rPr>
              <a:t>k</a:t>
            </a:r>
            <a:r>
              <a:rPr lang="zh-CN" altLang="en-US" sz="2400" dirty="0">
                <a:latin typeface="Arial" panose="020B0604020202020204" pitchFamily="34" charset="0"/>
                <a:ea typeface="宋体" panose="02010600030101010101" pitchFamily="2" charset="-122"/>
              </a:rPr>
              <a:t>的减弱和内向电流</a:t>
            </a:r>
            <a:r>
              <a:rPr lang="en-US" altLang="zh-CN" sz="2400" dirty="0">
                <a:latin typeface="Arial" panose="020B0604020202020204" pitchFamily="34" charset="0"/>
                <a:ea typeface="宋体" panose="02010600030101010101" pitchFamily="2" charset="-122"/>
              </a:rPr>
              <a:t>I</a:t>
            </a:r>
            <a:r>
              <a:rPr lang="en-US" altLang="zh-CN" sz="2400" baseline="-25000" dirty="0">
                <a:latin typeface="Arial" panose="020B0604020202020204" pitchFamily="34" charset="0"/>
                <a:ea typeface="宋体" panose="02010600030101010101" pitchFamily="2" charset="-122"/>
              </a:rPr>
              <a:t>f</a:t>
            </a:r>
            <a:r>
              <a:rPr lang="zh-CN" altLang="en-US" sz="2400" dirty="0">
                <a:latin typeface="Arial" panose="020B0604020202020204" pitchFamily="34" charset="0"/>
                <a:ea typeface="宋体" panose="02010600030101010101" pitchFamily="2" charset="-122"/>
              </a:rPr>
              <a:t>的增强。</a:t>
            </a:r>
          </a:p>
          <a:p>
            <a:pPr marL="0" lvl="0" indent="0" eaLnBrk="1" hangingPunct="1">
              <a:spcBef>
                <a:spcPct val="0"/>
              </a:spcBef>
              <a:buClrTx/>
              <a:buSzTx/>
              <a:buFontTx/>
              <a:buNone/>
            </a:pPr>
            <a:r>
              <a:rPr lang="en-US" altLang="zh-CN" sz="2400" dirty="0">
                <a:solidFill>
                  <a:srgbClr val="FF3399"/>
                </a:solidFill>
                <a:latin typeface="Arial" panose="020B0604020202020204" pitchFamily="34" charset="0"/>
                <a:ea typeface="宋体" panose="02010600030101010101" pitchFamily="2" charset="-122"/>
              </a:rPr>
              <a:t>    </a:t>
            </a:r>
            <a:r>
              <a:rPr lang="en-US" altLang="zh-CN" sz="2400" dirty="0">
                <a:solidFill>
                  <a:srgbClr val="FF3300"/>
                </a:solidFill>
                <a:latin typeface="Arial" panose="020B0604020202020204" pitchFamily="34" charset="0"/>
                <a:ea typeface="宋体" panose="02010600030101010101" pitchFamily="2" charset="-122"/>
              </a:rPr>
              <a:t>I</a:t>
            </a:r>
            <a:r>
              <a:rPr lang="en-US" altLang="zh-CN" sz="2400" baseline="-30000" dirty="0">
                <a:solidFill>
                  <a:srgbClr val="FF3300"/>
                </a:solidFill>
                <a:latin typeface="Arial" panose="020B0604020202020204" pitchFamily="34" charset="0"/>
                <a:ea typeface="宋体" panose="02010600030101010101" pitchFamily="2" charset="-122"/>
              </a:rPr>
              <a:t>k</a:t>
            </a:r>
            <a:r>
              <a:rPr lang="en-US" altLang="zh-CN" sz="2400" dirty="0">
                <a:solidFill>
                  <a:srgbClr val="FF3300"/>
                </a:solidFill>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I</a:t>
            </a:r>
            <a:r>
              <a:rPr lang="en-US" altLang="zh-CN" sz="2400" baseline="-30000" dirty="0">
                <a:latin typeface="Arial" panose="020B0604020202020204" pitchFamily="34" charset="0"/>
                <a:ea typeface="宋体" panose="02010600030101010101" pitchFamily="2" charset="-122"/>
              </a:rPr>
              <a:t>k</a:t>
            </a:r>
            <a:r>
              <a:rPr lang="zh-CN" altLang="en-US" sz="2400" dirty="0">
                <a:latin typeface="Arial" panose="020B0604020202020204" pitchFamily="34" charset="0"/>
                <a:ea typeface="宋体" panose="02010600030101010101" pitchFamily="2" charset="-122"/>
              </a:rPr>
              <a:t>通道去极化时激活，以后</a:t>
            </a:r>
            <a:r>
              <a:rPr lang="en-US" altLang="zh-CN" sz="2400" dirty="0">
                <a:latin typeface="Arial" panose="020B0604020202020204" pitchFamily="34" charset="0"/>
                <a:ea typeface="宋体" panose="02010600030101010101" pitchFamily="2" charset="-122"/>
              </a:rPr>
              <a:t>K</a:t>
            </a:r>
            <a:r>
              <a:rPr lang="en-US" altLang="zh-CN" sz="2400" baseline="300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外流逐渐增强，成为窦房结细胞</a:t>
            </a:r>
            <a:r>
              <a:rPr lang="zh-CN" altLang="en-US" sz="2400" dirty="0">
                <a:solidFill>
                  <a:srgbClr val="FF3300"/>
                </a:solidFill>
                <a:latin typeface="Arial" panose="020B0604020202020204" pitchFamily="34" charset="0"/>
                <a:ea typeface="宋体" panose="02010600030101010101" pitchFamily="2" charset="-122"/>
              </a:rPr>
              <a:t>3期复极</a:t>
            </a:r>
            <a:r>
              <a:rPr lang="zh-CN" altLang="en-US" sz="2400" dirty="0">
                <a:latin typeface="Arial" panose="020B0604020202020204" pitchFamily="34" charset="0"/>
                <a:ea typeface="宋体" panose="02010600030101010101" pitchFamily="2" charset="-122"/>
              </a:rPr>
              <a:t>的主要原因。在复极化接近最大复极电位时便开始关闭</a:t>
            </a:r>
            <a:r>
              <a:rPr lang="zh-CN" altLang="en-US" sz="2400" dirty="0">
                <a:solidFill>
                  <a:srgbClr val="002060"/>
                </a:solidFill>
                <a:latin typeface="微软雅黑" panose="020B0503020204020204" pitchFamily="34" charset="-122"/>
                <a:ea typeface="微软雅黑" panose="020B0503020204020204" pitchFamily="34" charset="-122"/>
              </a:rPr>
              <a:t>。 </a:t>
            </a:r>
            <a:r>
              <a:rPr lang="en-US" altLang="zh-CN" sz="2400" dirty="0">
                <a:solidFill>
                  <a:srgbClr val="002060"/>
                </a:solidFill>
                <a:latin typeface="微软雅黑" panose="020B0503020204020204" pitchFamily="34" charset="-122"/>
                <a:ea typeface="微软雅黑" panose="020B0503020204020204" pitchFamily="34" charset="-122"/>
              </a:rPr>
              <a:t>I</a:t>
            </a:r>
            <a:r>
              <a:rPr lang="en-US" altLang="zh-CN" sz="2400" baseline="-30000" dirty="0">
                <a:solidFill>
                  <a:srgbClr val="002060"/>
                </a:solidFill>
                <a:latin typeface="微软雅黑" panose="020B0503020204020204" pitchFamily="34" charset="-122"/>
                <a:ea typeface="微软雅黑" panose="020B0503020204020204" pitchFamily="34" charset="-122"/>
              </a:rPr>
              <a:t>k</a:t>
            </a:r>
            <a:r>
              <a:rPr lang="zh-CN" altLang="en-US" sz="2400" dirty="0">
                <a:solidFill>
                  <a:srgbClr val="002060"/>
                </a:solidFill>
                <a:latin typeface="微软雅黑" panose="020B0503020204020204" pitchFamily="34" charset="-122"/>
                <a:ea typeface="微软雅黑" panose="020B0503020204020204" pitchFamily="34" charset="-122"/>
              </a:rPr>
              <a:t>通道的时间依从性关闭所造成的</a:t>
            </a:r>
            <a:r>
              <a:rPr lang="en-US" altLang="zh-CN" sz="2400" dirty="0">
                <a:solidFill>
                  <a:srgbClr val="002060"/>
                </a:solidFill>
                <a:latin typeface="微软雅黑" panose="020B0503020204020204" pitchFamily="34" charset="-122"/>
                <a:ea typeface="微软雅黑" panose="020B0503020204020204" pitchFamily="34" charset="-122"/>
              </a:rPr>
              <a:t>K</a:t>
            </a:r>
            <a:r>
              <a:rPr lang="en-US" altLang="zh-CN" sz="2400" baseline="300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外流的进行性衰减，是窦房结细胞4期自动去极化的最重要的离子基础</a:t>
            </a:r>
            <a:r>
              <a:rPr lang="zh-CN" altLang="en-US" sz="2400" dirty="0">
                <a:solidFill>
                  <a:srgbClr val="FF0000"/>
                </a:solidFill>
                <a:latin typeface="Arial" panose="020B0604020202020204" pitchFamily="34" charset="0"/>
                <a:ea typeface="宋体" panose="02010600030101010101" pitchFamily="2" charset="-122"/>
              </a:rPr>
              <a:t>。</a:t>
            </a:r>
          </a:p>
        </p:txBody>
      </p:sp>
      <p:sp>
        <p:nvSpPr>
          <p:cNvPr id="147459" name="Rectangle 5"/>
          <p:cNvSpPr/>
          <p:nvPr/>
        </p:nvSpPr>
        <p:spPr>
          <a:xfrm>
            <a:off x="4210050" y="3118643"/>
            <a:ext cx="4932362" cy="35972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I</a:t>
            </a:r>
            <a:r>
              <a:rPr lang="en-US" altLang="zh-CN" sz="2400" baseline="-30000" dirty="0">
                <a:solidFill>
                  <a:srgbClr val="FF3399"/>
                </a:solidFill>
                <a:latin typeface="Arial" panose="020B0604020202020204" pitchFamily="34" charset="0"/>
              </a:rPr>
              <a:t>f</a:t>
            </a:r>
            <a:r>
              <a:rPr lang="en-US" altLang="zh-CN" sz="2400" dirty="0">
                <a:solidFill>
                  <a:srgbClr val="FF3399"/>
                </a:solidFill>
                <a:latin typeface="Arial" panose="020B0604020202020204" pitchFamily="34" charset="0"/>
              </a:rPr>
              <a:t>：</a:t>
            </a:r>
            <a:r>
              <a:rPr lang="zh-CN" altLang="en-US" sz="2400" dirty="0">
                <a:latin typeface="Arial" panose="020B0604020202020204" pitchFamily="34" charset="0"/>
              </a:rPr>
              <a:t>进行性增强的内向离子流</a:t>
            </a:r>
            <a:r>
              <a:rPr lang="en-US" altLang="zh-CN" sz="2400" dirty="0">
                <a:latin typeface="Arial" panose="020B0604020202020204" pitchFamily="34" charset="0"/>
              </a:rPr>
              <a:t>I</a:t>
            </a:r>
            <a:r>
              <a:rPr lang="en-US" altLang="zh-CN" sz="2400" baseline="-25000" dirty="0">
                <a:latin typeface="Arial" panose="020B0604020202020204" pitchFamily="34" charset="0"/>
              </a:rPr>
              <a:t>f</a:t>
            </a:r>
            <a:r>
              <a:rPr lang="zh-CN" altLang="en-US" sz="2400" dirty="0">
                <a:latin typeface="Arial" panose="020B0604020202020204" pitchFamily="34" charset="0"/>
              </a:rPr>
              <a:t>电流。因最大电位只有</a:t>
            </a:r>
            <a:r>
              <a:rPr lang="en-US" altLang="zh-CN" sz="2400" dirty="0">
                <a:latin typeface="Arial" panose="020B0604020202020204" pitchFamily="34" charset="0"/>
              </a:rPr>
              <a:t>-70mV,</a:t>
            </a:r>
            <a:r>
              <a:rPr lang="zh-CN" altLang="en-US" sz="2400" dirty="0">
                <a:latin typeface="Arial" panose="020B0604020202020204" pitchFamily="34" charset="0"/>
              </a:rPr>
              <a:t>所以在窦房结</a:t>
            </a:r>
            <a:r>
              <a:rPr lang="en-US" altLang="zh-CN" sz="2400" dirty="0">
                <a:latin typeface="Arial" panose="020B0604020202020204" pitchFamily="34" charset="0"/>
              </a:rPr>
              <a:t>P</a:t>
            </a:r>
            <a:r>
              <a:rPr lang="zh-CN" altLang="en-US" sz="2400" dirty="0">
                <a:latin typeface="Arial" panose="020B0604020202020204" pitchFamily="34" charset="0"/>
              </a:rPr>
              <a:t>细胞</a:t>
            </a:r>
            <a:r>
              <a:rPr lang="en-US" altLang="zh-CN" sz="2400" dirty="0">
                <a:latin typeface="Arial" panose="020B0604020202020204" pitchFamily="34" charset="0"/>
              </a:rPr>
              <a:t>4</a:t>
            </a:r>
            <a:r>
              <a:rPr lang="zh-CN" altLang="en-US" sz="2400" dirty="0">
                <a:latin typeface="Arial" panose="020B0604020202020204" pitchFamily="34" charset="0"/>
              </a:rPr>
              <a:t>期自动去极化过程中作用不大。 </a:t>
            </a:r>
          </a:p>
          <a:p>
            <a:pPr marL="0" lvl="0" indent="0" eaLnBrk="1" hangingPunct="1">
              <a:spcBef>
                <a:spcPct val="0"/>
              </a:spcBef>
              <a:buClrTx/>
              <a:buSzTx/>
              <a:buFontTx/>
              <a:buNone/>
            </a:pPr>
            <a:r>
              <a:rPr lang="en-US" altLang="zh-CN" sz="2400" dirty="0">
                <a:solidFill>
                  <a:srgbClr val="FF3399"/>
                </a:solidFill>
                <a:latin typeface="Arial" panose="020B0604020202020204" pitchFamily="34" charset="0"/>
              </a:rPr>
              <a:t>   I</a:t>
            </a:r>
            <a:r>
              <a:rPr lang="en-US" altLang="zh-CN" sz="2000" baseline="-30000" dirty="0">
                <a:solidFill>
                  <a:srgbClr val="FF3399"/>
                </a:solidFill>
                <a:latin typeface="Arial" panose="020B0604020202020204" pitchFamily="34" charset="0"/>
              </a:rPr>
              <a:t>Ca</a:t>
            </a:r>
            <a:r>
              <a:rPr lang="en-US" altLang="zh-CN" sz="2000" baseline="-25000" dirty="0">
                <a:solidFill>
                  <a:srgbClr val="FF3399"/>
                </a:solidFill>
                <a:latin typeface="Arial" panose="020B0604020202020204" pitchFamily="34" charset="0"/>
              </a:rPr>
              <a:t>-T</a:t>
            </a:r>
            <a:r>
              <a:rPr lang="en-US" altLang="zh-CN" sz="2400" dirty="0">
                <a:solidFill>
                  <a:srgbClr val="FF3399"/>
                </a:solidFill>
                <a:latin typeface="Arial" panose="020B0604020202020204" pitchFamily="34" charset="0"/>
              </a:rPr>
              <a:t>：</a:t>
            </a:r>
            <a:r>
              <a:rPr lang="zh-CN" altLang="en-US" sz="2400" dirty="0">
                <a:latin typeface="Arial" panose="020B0604020202020204" pitchFamily="34" charset="0"/>
              </a:rPr>
              <a:t>当4期自动去极化到-50</a:t>
            </a:r>
            <a:r>
              <a:rPr lang="en-US" altLang="zh-CN" sz="2400" dirty="0">
                <a:latin typeface="Arial" panose="020B0604020202020204" pitchFamily="34" charset="0"/>
              </a:rPr>
              <a:t>mV</a:t>
            </a:r>
            <a:r>
              <a:rPr lang="zh-CN" altLang="en-US" sz="2400" dirty="0">
                <a:latin typeface="Arial" panose="020B0604020202020204" pitchFamily="34" charset="0"/>
              </a:rPr>
              <a:t>时，</a:t>
            </a:r>
            <a:r>
              <a:rPr lang="en-US" altLang="zh-CN" sz="2400" dirty="0">
                <a:latin typeface="Arial" panose="020B0604020202020204" pitchFamily="34" charset="0"/>
              </a:rPr>
              <a:t>T</a:t>
            </a:r>
            <a:r>
              <a:rPr lang="zh-CN" altLang="en-US" sz="2400" dirty="0">
                <a:latin typeface="Arial" panose="020B0604020202020204" pitchFamily="34" charset="0"/>
              </a:rPr>
              <a:t>型</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通道被激活开放，引起少量的</a:t>
            </a:r>
            <a:r>
              <a:rPr lang="en-US" altLang="zh-CN" sz="2400" dirty="0">
                <a:latin typeface="Arial" panose="020B0604020202020204" pitchFamily="34" charset="0"/>
              </a:rPr>
              <a:t>Ca</a:t>
            </a:r>
            <a:r>
              <a:rPr lang="en-US" altLang="zh-CN" sz="2400" baseline="30000" dirty="0">
                <a:latin typeface="Arial" panose="020B0604020202020204" pitchFamily="34" charset="0"/>
              </a:rPr>
              <a:t>2+</a:t>
            </a:r>
            <a:r>
              <a:rPr lang="zh-CN" altLang="en-US" sz="2400" dirty="0">
                <a:latin typeface="Arial" panose="020B0604020202020204" pitchFamily="34" charset="0"/>
              </a:rPr>
              <a:t>内流(</a:t>
            </a:r>
            <a:r>
              <a:rPr lang="en-US" altLang="zh-CN" sz="2400" dirty="0">
                <a:latin typeface="Arial" panose="020B0604020202020204" pitchFamily="34" charset="0"/>
              </a:rPr>
              <a:t>I</a:t>
            </a:r>
            <a:r>
              <a:rPr lang="en-US" altLang="zh-CN" sz="2400" baseline="-25000" dirty="0">
                <a:latin typeface="Arial" panose="020B0604020202020204" pitchFamily="34" charset="0"/>
              </a:rPr>
              <a:t>Ca-T</a:t>
            </a:r>
            <a:r>
              <a:rPr lang="en-US" altLang="zh-CN" sz="2400" dirty="0">
                <a:latin typeface="Arial" panose="020B0604020202020204" pitchFamily="34" charset="0"/>
              </a:rPr>
              <a:t>)</a:t>
            </a:r>
            <a:r>
              <a:rPr lang="zh-CN" altLang="en-US" sz="2400" dirty="0">
                <a:latin typeface="Arial" panose="020B0604020202020204" pitchFamily="34" charset="0"/>
              </a:rPr>
              <a:t>，</a:t>
            </a:r>
            <a:r>
              <a:rPr lang="zh-CN" altLang="en-US" sz="2400" dirty="0">
                <a:solidFill>
                  <a:srgbClr val="FF0000"/>
                </a:solidFill>
                <a:latin typeface="Arial" panose="020B0604020202020204" pitchFamily="34" charset="0"/>
              </a:rPr>
              <a:t>在自动去极化的后</a:t>
            </a:r>
            <a:r>
              <a:rPr lang="en-US" altLang="zh-CN" sz="2400" dirty="0">
                <a:solidFill>
                  <a:srgbClr val="FF0000"/>
                </a:solidFill>
                <a:latin typeface="Arial" panose="020B0604020202020204" pitchFamily="34" charset="0"/>
              </a:rPr>
              <a:t>1/3</a:t>
            </a:r>
            <a:r>
              <a:rPr lang="zh-CN" altLang="en-US" sz="2400" dirty="0">
                <a:solidFill>
                  <a:srgbClr val="FF0000"/>
                </a:solidFill>
                <a:latin typeface="Arial" panose="020B0604020202020204" pitchFamily="34" charset="0"/>
              </a:rPr>
              <a:t>时间起作用。</a:t>
            </a:r>
          </a:p>
        </p:txBody>
      </p:sp>
      <p:graphicFrame>
        <p:nvGraphicFramePr>
          <p:cNvPr id="147460" name="Object 7"/>
          <p:cNvGraphicFramePr>
            <a:graphicFrameLocks noChangeAspect="1"/>
          </p:cNvGraphicFramePr>
          <p:nvPr/>
        </p:nvGraphicFramePr>
        <p:xfrm>
          <a:off x="323850" y="3573463"/>
          <a:ext cx="3886200" cy="2687637"/>
        </p:xfrm>
        <a:graphic>
          <a:graphicData uri="http://schemas.openxmlformats.org/presentationml/2006/ole">
            <mc:AlternateContent xmlns:mc="http://schemas.openxmlformats.org/markup-compatibility/2006">
              <mc:Choice xmlns:v="urn:schemas-microsoft-com:vml" Requires="v">
                <p:oleObj r:id="rId2" imgW="6962775" imgH="4810125" progId="Paint.Picture">
                  <p:embed/>
                </p:oleObj>
              </mc:Choice>
              <mc:Fallback>
                <p:oleObj r:id="rId2" imgW="6962775" imgH="4810125" progId="Paint.Picture">
                  <p:embed/>
                  <p:pic>
                    <p:nvPicPr>
                      <p:cNvPr id="147460" name="Object 7"/>
                      <p:cNvPicPr/>
                      <p:nvPr/>
                    </p:nvPicPr>
                    <p:blipFill>
                      <a:blip r:embed="rId3"/>
                      <a:stretch>
                        <a:fillRect/>
                      </a:stretch>
                    </p:blipFill>
                    <p:spPr>
                      <a:xfrm>
                        <a:off x="323850" y="3573463"/>
                        <a:ext cx="3886200" cy="2687637"/>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715778687"/>
      </p:ext>
    </p:extLst>
  </p:cSld>
  <p:clrMapOvr>
    <a:masterClrMapping/>
  </p:clrMapOvr>
  <p:transition advClick="0"/>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0"/>
            <a:ext cx="7315200" cy="4114800"/>
          </a:xfrm>
          <a:prstGeom prst="rect">
            <a:avLst/>
          </a:prstGeom>
        </p:spPr>
      </p:pic>
    </p:spTree>
    <p:extLst>
      <p:ext uri="{BB962C8B-B14F-4D97-AF65-F5344CB8AC3E}">
        <p14:creationId xmlns:p14="http://schemas.microsoft.com/office/powerpoint/2010/main" val="338357721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23</a:t>
            </a:fld>
            <a:endParaRPr lang="en-US" altLang="zh-CN" sz="1400" b="0" dirty="0">
              <a:ea typeface="宋体" panose="02010600030101010101" pitchFamily="2" charset="-122"/>
            </a:endParaRPr>
          </a:p>
        </p:txBody>
      </p:sp>
      <p:sp>
        <p:nvSpPr>
          <p:cNvPr id="110594" name="Rectangle 2"/>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左心室</a:t>
            </a:r>
          </a:p>
        </p:txBody>
      </p:sp>
      <p:sp>
        <p:nvSpPr>
          <p:cNvPr id="110595" name="Rectangle 3"/>
          <p:cNvSpPr>
            <a:spLocks noGrp="1"/>
          </p:cNvSpPr>
          <p:nvPr>
            <p:ph type="body" sz="half" idx="1"/>
          </p:nvPr>
        </p:nvSpPr>
        <p:spPr>
          <a:xfrm>
            <a:off x="250825" y="2420938"/>
            <a:ext cx="3348038"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latin typeface="宋体" panose="02010600030101010101" pitchFamily="2" charset="-122"/>
              </a:rPr>
              <a:t>入口</a:t>
            </a:r>
            <a:r>
              <a:rPr lang="zh-CN" altLang="en-US" sz="2400" dirty="0"/>
              <a:t>：</a:t>
            </a:r>
            <a:r>
              <a:rPr lang="zh-CN" altLang="en-US" sz="2400" dirty="0">
                <a:solidFill>
                  <a:srgbClr val="0000FF"/>
                </a:solidFill>
                <a:latin typeface="宋体" panose="02010600030101010101" pitchFamily="2" charset="-122"/>
              </a:rPr>
              <a:t>左房室口</a:t>
            </a:r>
            <a:r>
              <a:rPr lang="zh-CN" altLang="en-US" sz="2400" dirty="0"/>
              <a:t> </a:t>
            </a:r>
          </a:p>
          <a:p>
            <a:pPr eaLnBrk="1" hangingPunct="1">
              <a:buClr>
                <a:schemeClr val="folHlink"/>
              </a:buClr>
              <a:buSzPct val="60000"/>
              <a:buFont typeface="Wingdings" panose="05000000000000000000" pitchFamily="2" charset="2"/>
            </a:pPr>
            <a:r>
              <a:rPr lang="zh-CN" altLang="en-US" sz="2400" dirty="0">
                <a:latin typeface="宋体" panose="02010600030101010101" pitchFamily="2" charset="-122"/>
              </a:rPr>
              <a:t>出口</a:t>
            </a:r>
            <a:r>
              <a:rPr lang="zh-CN" altLang="en-US" sz="2400" dirty="0"/>
              <a:t>：</a:t>
            </a:r>
            <a:r>
              <a:rPr lang="zh-CN" altLang="en-US" sz="2400" dirty="0">
                <a:solidFill>
                  <a:srgbClr val="0000FF"/>
                </a:solidFill>
                <a:latin typeface="宋体" panose="02010600030101010101" pitchFamily="2" charset="-122"/>
              </a:rPr>
              <a:t>主动脉口</a:t>
            </a:r>
            <a:r>
              <a:rPr lang="zh-CN" altLang="en-US" sz="2400" dirty="0"/>
              <a:t> </a:t>
            </a:r>
          </a:p>
          <a:p>
            <a:pPr eaLnBrk="1" hangingPunct="1">
              <a:buClr>
                <a:schemeClr val="folHlink"/>
              </a:buClr>
              <a:buSzPct val="60000"/>
              <a:buFont typeface="Wingdings" panose="05000000000000000000" pitchFamily="2" charset="2"/>
            </a:pPr>
            <a:r>
              <a:rPr lang="zh-CN" altLang="en-US" sz="2400" dirty="0"/>
              <a:t>结构：</a:t>
            </a:r>
          </a:p>
          <a:p>
            <a:pPr lvl="1" eaLnBrk="1" hangingPunct="1"/>
            <a:r>
              <a:rPr lang="zh-CN" altLang="en-US" sz="2400" b="1" dirty="0">
                <a:latin typeface="微软雅黑" panose="020B0503020204020204" pitchFamily="34" charset="-122"/>
                <a:ea typeface="微软雅黑" panose="020B0503020204020204" pitchFamily="34" charset="-122"/>
              </a:rPr>
              <a:t>纤维环、左房室瓣（二尖瓣）、腱索 、乳头肌</a:t>
            </a:r>
            <a:r>
              <a:rPr lang="en-US" altLang="zh-CN" sz="2400" b="1" dirty="0">
                <a:solidFill>
                  <a:schemeClr val="hlink"/>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二尖瓣复合体</a:t>
            </a:r>
          </a:p>
          <a:p>
            <a:pPr lvl="1" eaLnBrk="1" hangingPunct="1"/>
            <a:r>
              <a:rPr lang="zh-CN" altLang="en-US" sz="2400" b="1" dirty="0">
                <a:latin typeface="微软雅黑" panose="020B0503020204020204" pitchFamily="34" charset="-122"/>
                <a:ea typeface="微软雅黑" panose="020B0503020204020204" pitchFamily="34" charset="-122"/>
              </a:rPr>
              <a:t>主动脉瓣</a:t>
            </a:r>
          </a:p>
        </p:txBody>
      </p:sp>
      <p:pic>
        <p:nvPicPr>
          <p:cNvPr id="110597" name="Picture 5" descr="左心室"/>
          <p:cNvPicPr>
            <a:picLocks noChangeAspect="1"/>
          </p:cNvPicPr>
          <p:nvPr/>
        </p:nvPicPr>
        <p:blipFill>
          <a:blip r:embed="rId2">
            <a:lum bright="-12000" contrast="30000"/>
          </a:blip>
          <a:stretch>
            <a:fillRect/>
          </a:stretch>
        </p:blipFill>
        <p:spPr>
          <a:xfrm>
            <a:off x="3203575" y="0"/>
            <a:ext cx="3313113" cy="3170238"/>
          </a:xfrm>
          <a:prstGeom prst="rect">
            <a:avLst/>
          </a:prstGeom>
          <a:noFill/>
          <a:ln w="9525">
            <a:noFill/>
          </a:ln>
        </p:spPr>
      </p:pic>
      <p:pic>
        <p:nvPicPr>
          <p:cNvPr id="110598" name="Picture 6" descr="左心室1"/>
          <p:cNvPicPr>
            <a:picLocks noChangeAspect="1"/>
          </p:cNvPicPr>
          <p:nvPr/>
        </p:nvPicPr>
        <p:blipFill>
          <a:blip r:embed="rId3">
            <a:lum contrast="6000"/>
          </a:blip>
          <a:stretch>
            <a:fillRect/>
          </a:stretch>
        </p:blipFill>
        <p:spPr>
          <a:xfrm rot="2699167">
            <a:off x="3492500" y="3175000"/>
            <a:ext cx="2809875" cy="3683000"/>
          </a:xfrm>
          <a:prstGeom prst="rect">
            <a:avLst/>
          </a:prstGeom>
          <a:noFill/>
          <a:ln w="9525">
            <a:noFill/>
          </a:ln>
        </p:spPr>
      </p:pic>
      <p:sp>
        <p:nvSpPr>
          <p:cNvPr id="110599" name="Line 7"/>
          <p:cNvSpPr/>
          <p:nvPr/>
        </p:nvSpPr>
        <p:spPr>
          <a:xfrm flipV="1">
            <a:off x="4500563" y="4005263"/>
            <a:ext cx="935037" cy="1152525"/>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10600" name="Line 8"/>
          <p:cNvSpPr/>
          <p:nvPr/>
        </p:nvSpPr>
        <p:spPr>
          <a:xfrm flipH="1">
            <a:off x="4932363" y="3933825"/>
            <a:ext cx="287337" cy="360363"/>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110601" name="Line 9"/>
          <p:cNvSpPr/>
          <p:nvPr/>
        </p:nvSpPr>
        <p:spPr>
          <a:xfrm flipH="1">
            <a:off x="5292725" y="4221163"/>
            <a:ext cx="358775" cy="431800"/>
          </a:xfrm>
          <a:prstGeom prst="line">
            <a:avLst/>
          </a:prstGeom>
          <a:ln w="38100" cap="flat" cmpd="sng">
            <a:solidFill>
              <a:srgbClr val="FF0000"/>
            </a:solidFill>
            <a:prstDash val="solid"/>
            <a:headEnd type="none" w="med" len="med"/>
            <a:tailEnd type="triangle" w="med" len="med"/>
          </a:ln>
        </p:spPr>
        <p:txBody>
          <a:bodyPr/>
          <a:lstStyle/>
          <a:p>
            <a:endParaRPr lang="zh-CN" altLang="en-US"/>
          </a:p>
        </p:txBody>
      </p:sp>
      <p:sp>
        <p:nvSpPr>
          <p:cNvPr id="110602" name="Freeform 10"/>
          <p:cNvSpPr/>
          <p:nvPr/>
        </p:nvSpPr>
        <p:spPr>
          <a:xfrm>
            <a:off x="3348038" y="1339850"/>
            <a:ext cx="2376487" cy="1512888"/>
          </a:xfrm>
          <a:custGeom>
            <a:avLst/>
            <a:gdLst>
              <a:gd name="txL" fmla="*/ 0 w 1414"/>
              <a:gd name="txT" fmla="*/ 0 h 922"/>
              <a:gd name="txR" fmla="*/ 1414 w 1414"/>
              <a:gd name="txB" fmla="*/ 922 h 92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14" h="922">
                <a:moveTo>
                  <a:pt x="1134" y="106"/>
                </a:moveTo>
                <a:cubicBezTo>
                  <a:pt x="1172" y="189"/>
                  <a:pt x="1255" y="408"/>
                  <a:pt x="1270" y="514"/>
                </a:cubicBezTo>
                <a:cubicBezTo>
                  <a:pt x="1285" y="620"/>
                  <a:pt x="1414" y="688"/>
                  <a:pt x="1225" y="741"/>
                </a:cubicBezTo>
                <a:cubicBezTo>
                  <a:pt x="1036" y="794"/>
                  <a:pt x="272" y="922"/>
                  <a:pt x="136" y="831"/>
                </a:cubicBezTo>
                <a:cubicBezTo>
                  <a:pt x="0" y="740"/>
                  <a:pt x="257" y="332"/>
                  <a:pt x="408" y="196"/>
                </a:cubicBezTo>
                <a:cubicBezTo>
                  <a:pt x="559" y="60"/>
                  <a:pt x="922" y="30"/>
                  <a:pt x="1043" y="15"/>
                </a:cubicBezTo>
                <a:cubicBezTo>
                  <a:pt x="1164" y="0"/>
                  <a:pt x="1096" y="23"/>
                  <a:pt x="1134" y="106"/>
                </a:cubicBezTo>
                <a:close/>
              </a:path>
            </a:pathLst>
          </a:custGeom>
          <a:solidFill>
            <a:srgbClr val="00FF00">
              <a:alpha val="45097"/>
            </a:srgbClr>
          </a:solidFill>
          <a:ln w="9525">
            <a:noFill/>
          </a:ln>
        </p:spPr>
        <p:txBody>
          <a:bodyPr/>
          <a:lstStyle/>
          <a:p>
            <a:endParaRPr lang="zh-CN" altLang="en-US"/>
          </a:p>
        </p:txBody>
      </p:sp>
      <p:sp>
        <p:nvSpPr>
          <p:cNvPr id="110603" name="Freeform 11"/>
          <p:cNvSpPr/>
          <p:nvPr/>
        </p:nvSpPr>
        <p:spPr>
          <a:xfrm>
            <a:off x="3276600" y="4076700"/>
            <a:ext cx="2279650" cy="2005013"/>
          </a:xfrm>
          <a:custGeom>
            <a:avLst/>
            <a:gdLst>
              <a:gd name="txL" fmla="*/ 0 w 1436"/>
              <a:gd name="txT" fmla="*/ 0 h 1263"/>
              <a:gd name="txR" fmla="*/ 1436 w 1436"/>
              <a:gd name="txB" fmla="*/ 1263 h 126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36" h="1263">
                <a:moveTo>
                  <a:pt x="831" y="15"/>
                </a:moveTo>
                <a:cubicBezTo>
                  <a:pt x="740" y="0"/>
                  <a:pt x="589" y="61"/>
                  <a:pt x="468" y="197"/>
                </a:cubicBezTo>
                <a:cubicBezTo>
                  <a:pt x="347" y="333"/>
                  <a:pt x="174" y="673"/>
                  <a:pt x="106" y="832"/>
                </a:cubicBezTo>
                <a:cubicBezTo>
                  <a:pt x="38" y="991"/>
                  <a:pt x="0" y="1081"/>
                  <a:pt x="60" y="1149"/>
                </a:cubicBezTo>
                <a:cubicBezTo>
                  <a:pt x="120" y="1217"/>
                  <a:pt x="287" y="1263"/>
                  <a:pt x="468" y="1240"/>
                </a:cubicBezTo>
                <a:cubicBezTo>
                  <a:pt x="649" y="1217"/>
                  <a:pt x="990" y="1134"/>
                  <a:pt x="1149" y="1013"/>
                </a:cubicBezTo>
                <a:cubicBezTo>
                  <a:pt x="1308" y="892"/>
                  <a:pt x="1406" y="627"/>
                  <a:pt x="1421" y="514"/>
                </a:cubicBezTo>
                <a:cubicBezTo>
                  <a:pt x="1436" y="401"/>
                  <a:pt x="1308" y="371"/>
                  <a:pt x="1240" y="333"/>
                </a:cubicBezTo>
                <a:cubicBezTo>
                  <a:pt x="1172" y="295"/>
                  <a:pt x="1073" y="340"/>
                  <a:pt x="1013" y="287"/>
                </a:cubicBezTo>
                <a:cubicBezTo>
                  <a:pt x="953" y="234"/>
                  <a:pt x="922" y="30"/>
                  <a:pt x="831" y="15"/>
                </a:cubicBezTo>
                <a:close/>
              </a:path>
            </a:pathLst>
          </a:custGeom>
          <a:solidFill>
            <a:srgbClr val="00FF00">
              <a:alpha val="45097"/>
            </a:srgbClr>
          </a:solidFill>
          <a:ln w="9525">
            <a:noFill/>
          </a:ln>
        </p:spPr>
        <p:txBody>
          <a:bodyPr/>
          <a:lstStyle/>
          <a:p>
            <a:endParaRPr lang="zh-CN" altLang="en-US"/>
          </a:p>
        </p:txBody>
      </p:sp>
      <p:sp>
        <p:nvSpPr>
          <p:cNvPr id="110616" name="Oval 24"/>
          <p:cNvSpPr/>
          <p:nvPr/>
        </p:nvSpPr>
        <p:spPr>
          <a:xfrm rot="4842802">
            <a:off x="4573588" y="1768475"/>
            <a:ext cx="1074737" cy="504825"/>
          </a:xfrm>
          <a:prstGeom prst="ellipse">
            <a:avLst/>
          </a:prstGeom>
          <a:solidFill>
            <a:srgbClr val="00FF00">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10617" name="Oval 25"/>
          <p:cNvSpPr/>
          <p:nvPr/>
        </p:nvSpPr>
        <p:spPr>
          <a:xfrm rot="2555395">
            <a:off x="4284663" y="4437063"/>
            <a:ext cx="1290637" cy="576262"/>
          </a:xfrm>
          <a:prstGeom prst="ellipse">
            <a:avLst/>
          </a:prstGeom>
          <a:solidFill>
            <a:srgbClr val="00FFFF">
              <a:alpha val="38823"/>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110619" name="Freeform 27"/>
          <p:cNvSpPr/>
          <p:nvPr/>
        </p:nvSpPr>
        <p:spPr>
          <a:xfrm rot="7136721">
            <a:off x="4818063" y="1609725"/>
            <a:ext cx="720725" cy="649288"/>
          </a:xfrm>
          <a:custGeom>
            <a:avLst/>
            <a:gdLst>
              <a:gd name="txL" fmla="*/ 0 w 454"/>
              <a:gd name="txT" fmla="*/ 0 h 363"/>
              <a:gd name="txR" fmla="*/ 454 w 454"/>
              <a:gd name="txB" fmla="*/ 363 h 363"/>
            </a:gdLst>
            <a:ahLst/>
            <a:cxnLst>
              <a:cxn ang="0">
                <a:pos x="2147483646" y="2147483646"/>
              </a:cxn>
              <a:cxn ang="0">
                <a:pos x="2147483646" y="2147483646"/>
              </a:cxn>
              <a:cxn ang="0">
                <a:pos x="2147483646" y="2147483646"/>
              </a:cxn>
              <a:cxn ang="0">
                <a:pos x="2147483646" y="2147483646"/>
              </a:cxn>
              <a:cxn ang="0">
                <a:pos x="2147483646" y="2147483646"/>
              </a:cxn>
            </a:cxnLst>
            <a:rect l="txL" t="txT" r="txR" b="txB"/>
            <a:pathLst>
              <a:path w="454" h="363">
                <a:moveTo>
                  <a:pt x="23" y="340"/>
                </a:moveTo>
                <a:cubicBezTo>
                  <a:pt x="0" y="317"/>
                  <a:pt x="91" y="166"/>
                  <a:pt x="159" y="113"/>
                </a:cubicBezTo>
                <a:cubicBezTo>
                  <a:pt x="227" y="60"/>
                  <a:pt x="408" y="0"/>
                  <a:pt x="431" y="23"/>
                </a:cubicBezTo>
                <a:cubicBezTo>
                  <a:pt x="454" y="46"/>
                  <a:pt x="363" y="189"/>
                  <a:pt x="295" y="249"/>
                </a:cubicBezTo>
                <a:cubicBezTo>
                  <a:pt x="227" y="309"/>
                  <a:pt x="46" y="363"/>
                  <a:pt x="23" y="340"/>
                </a:cubicBezTo>
                <a:close/>
              </a:path>
            </a:pathLst>
          </a:custGeom>
          <a:solidFill>
            <a:srgbClr val="00FFFF">
              <a:alpha val="47058"/>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10620" name="AutoShape 28"/>
          <p:cNvSpPr/>
          <p:nvPr/>
        </p:nvSpPr>
        <p:spPr>
          <a:xfrm rot="-5680214">
            <a:off x="3921125" y="1408113"/>
            <a:ext cx="357188" cy="650875"/>
          </a:xfrm>
          <a:custGeom>
            <a:avLst/>
            <a:gdLst>
              <a:gd name="txL" fmla="*/ 4500 w 21600"/>
              <a:gd name="txT" fmla="*/ 4500 h 21600"/>
              <a:gd name="txR" fmla="*/ 17100 w 21600"/>
              <a:gd name="txB" fmla="*/ 17100 h 21600"/>
            </a:gdLst>
            <a:ahLst/>
            <a:cxnLst>
              <a:cxn ang="0">
                <a:pos x="2147483646" y="2147483646"/>
              </a:cxn>
              <a:cxn ang="0">
                <a:pos x="2147483646" y="2147483646"/>
              </a:cxn>
              <a:cxn ang="0">
                <a:pos x="2147483646" y="2147483646"/>
              </a:cxn>
              <a:cxn ang="0">
                <a:pos x="2147483646" y="0"/>
              </a:cxn>
            </a:cxnLst>
            <a:rect l="txL" t="txT" r="txR" b="txB"/>
            <a:pathLst>
              <a:path w="21600" h="21600">
                <a:moveTo>
                  <a:pt x="0" y="0"/>
                </a:moveTo>
                <a:lnTo>
                  <a:pt x="5400" y="21600"/>
                </a:lnTo>
                <a:lnTo>
                  <a:pt x="16200" y="21600"/>
                </a:lnTo>
                <a:lnTo>
                  <a:pt x="21600" y="0"/>
                </a:lnTo>
                <a:lnTo>
                  <a:pt x="0" y="0"/>
                </a:lnTo>
                <a:close/>
              </a:path>
            </a:pathLst>
          </a:custGeom>
          <a:solidFill>
            <a:srgbClr val="FF00FF">
              <a:alpha val="38823"/>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
        <p:nvSpPr>
          <p:cNvPr id="110621" name="Line 29"/>
          <p:cNvSpPr/>
          <p:nvPr/>
        </p:nvSpPr>
        <p:spPr>
          <a:xfrm>
            <a:off x="4427538" y="1628775"/>
            <a:ext cx="576262" cy="0"/>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10622" name="Line 30"/>
          <p:cNvSpPr/>
          <p:nvPr/>
        </p:nvSpPr>
        <p:spPr>
          <a:xfrm>
            <a:off x="4427538" y="1628775"/>
            <a:ext cx="576262" cy="144463"/>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10623" name="Line 31"/>
          <p:cNvSpPr/>
          <p:nvPr/>
        </p:nvSpPr>
        <p:spPr>
          <a:xfrm>
            <a:off x="4427538" y="1700213"/>
            <a:ext cx="576262" cy="215900"/>
          </a:xfrm>
          <a:prstGeom prst="line">
            <a:avLst/>
          </a:prstGeom>
          <a:ln w="38100" cap="flat" cmpd="sng">
            <a:solidFill>
              <a:srgbClr val="00FF00"/>
            </a:solidFill>
            <a:prstDash val="solid"/>
            <a:miter/>
            <a:headEnd type="none" w="med" len="med"/>
            <a:tailEnd type="none" w="med" len="med"/>
          </a:ln>
        </p:spPr>
        <p:txBody>
          <a:bodyPr/>
          <a:lstStyle/>
          <a:p>
            <a:endParaRPr lang="zh-CN" altLang="en-US"/>
          </a:p>
        </p:txBody>
      </p:sp>
      <p:sp>
        <p:nvSpPr>
          <p:cNvPr id="110624" name="Oval 32"/>
          <p:cNvSpPr/>
          <p:nvPr/>
        </p:nvSpPr>
        <p:spPr>
          <a:xfrm rot="-6093710">
            <a:off x="4573588" y="1768475"/>
            <a:ext cx="1079500" cy="509588"/>
          </a:xfrm>
          <a:prstGeom prst="ellipse">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pic>
        <p:nvPicPr>
          <p:cNvPr id="110625" name="Picture 33" descr="纤维环"/>
          <p:cNvPicPr>
            <a:picLocks noChangeAspect="1"/>
          </p:cNvPicPr>
          <p:nvPr/>
        </p:nvPicPr>
        <p:blipFill>
          <a:blip r:embed="rId4">
            <a:lum bright="-6000" contrast="30000"/>
          </a:blip>
          <a:stretch>
            <a:fillRect/>
          </a:stretch>
        </p:blipFill>
        <p:spPr>
          <a:xfrm>
            <a:off x="6227763" y="1268413"/>
            <a:ext cx="2641600" cy="5210175"/>
          </a:xfrm>
          <a:prstGeom prst="rect">
            <a:avLst/>
          </a:prstGeom>
          <a:noFill/>
          <a:ln w="9525">
            <a:noFill/>
          </a:ln>
        </p:spPr>
      </p:pic>
      <p:sp>
        <p:nvSpPr>
          <p:cNvPr id="110626" name="Freeform 34"/>
          <p:cNvSpPr/>
          <p:nvPr/>
        </p:nvSpPr>
        <p:spPr>
          <a:xfrm>
            <a:off x="6443663" y="2276475"/>
            <a:ext cx="1081087" cy="1009650"/>
          </a:xfrm>
          <a:custGeom>
            <a:avLst/>
            <a:gdLst>
              <a:gd name="txL" fmla="*/ 0 w 688"/>
              <a:gd name="txT" fmla="*/ 0 h 756"/>
              <a:gd name="txR" fmla="*/ 688 w 688"/>
              <a:gd name="txB" fmla="*/ 756 h 756"/>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txL" t="txT" r="txR" b="txB"/>
            <a:pathLst>
              <a:path w="688" h="756">
                <a:moveTo>
                  <a:pt x="272" y="45"/>
                </a:moveTo>
                <a:cubicBezTo>
                  <a:pt x="212" y="60"/>
                  <a:pt x="135" y="46"/>
                  <a:pt x="90" y="91"/>
                </a:cubicBezTo>
                <a:cubicBezTo>
                  <a:pt x="45" y="136"/>
                  <a:pt x="0" y="234"/>
                  <a:pt x="0" y="317"/>
                </a:cubicBezTo>
                <a:cubicBezTo>
                  <a:pt x="0" y="400"/>
                  <a:pt x="52" y="522"/>
                  <a:pt x="90" y="590"/>
                </a:cubicBezTo>
                <a:cubicBezTo>
                  <a:pt x="128" y="658"/>
                  <a:pt x="165" y="703"/>
                  <a:pt x="226" y="726"/>
                </a:cubicBezTo>
                <a:cubicBezTo>
                  <a:pt x="287" y="749"/>
                  <a:pt x="385" y="756"/>
                  <a:pt x="453" y="726"/>
                </a:cubicBezTo>
                <a:cubicBezTo>
                  <a:pt x="521" y="696"/>
                  <a:pt x="597" y="627"/>
                  <a:pt x="635" y="544"/>
                </a:cubicBezTo>
                <a:cubicBezTo>
                  <a:pt x="673" y="461"/>
                  <a:pt x="688" y="310"/>
                  <a:pt x="680" y="227"/>
                </a:cubicBezTo>
                <a:cubicBezTo>
                  <a:pt x="672" y="144"/>
                  <a:pt x="627" y="83"/>
                  <a:pt x="589" y="45"/>
                </a:cubicBezTo>
                <a:cubicBezTo>
                  <a:pt x="551" y="7"/>
                  <a:pt x="506" y="0"/>
                  <a:pt x="453" y="0"/>
                </a:cubicBezTo>
                <a:cubicBezTo>
                  <a:pt x="400" y="0"/>
                  <a:pt x="332" y="30"/>
                  <a:pt x="272" y="45"/>
                </a:cubicBezTo>
                <a:close/>
              </a:path>
            </a:pathLst>
          </a:custGeom>
          <a:noFill/>
          <a:ln w="50800"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10627" name="Freeform 35"/>
          <p:cNvSpPr/>
          <p:nvPr/>
        </p:nvSpPr>
        <p:spPr>
          <a:xfrm>
            <a:off x="7380288" y="1916113"/>
            <a:ext cx="647700" cy="504825"/>
          </a:xfrm>
          <a:custGeom>
            <a:avLst/>
            <a:gdLst>
              <a:gd name="txL" fmla="*/ 0 w 423"/>
              <a:gd name="txT" fmla="*/ 0 h 378"/>
              <a:gd name="txR" fmla="*/ 423 w 423"/>
              <a:gd name="txB" fmla="*/ 378 h 378"/>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23" h="378">
                <a:moveTo>
                  <a:pt x="227" y="15"/>
                </a:moveTo>
                <a:cubicBezTo>
                  <a:pt x="182" y="30"/>
                  <a:pt x="83" y="76"/>
                  <a:pt x="45" y="106"/>
                </a:cubicBezTo>
                <a:cubicBezTo>
                  <a:pt x="7" y="136"/>
                  <a:pt x="0" y="159"/>
                  <a:pt x="0" y="197"/>
                </a:cubicBezTo>
                <a:cubicBezTo>
                  <a:pt x="0" y="235"/>
                  <a:pt x="7" y="303"/>
                  <a:pt x="45" y="333"/>
                </a:cubicBezTo>
                <a:cubicBezTo>
                  <a:pt x="83" y="363"/>
                  <a:pt x="182" y="378"/>
                  <a:pt x="227" y="378"/>
                </a:cubicBezTo>
                <a:cubicBezTo>
                  <a:pt x="272" y="378"/>
                  <a:pt x="303" y="356"/>
                  <a:pt x="318" y="333"/>
                </a:cubicBezTo>
                <a:cubicBezTo>
                  <a:pt x="333" y="310"/>
                  <a:pt x="303" y="265"/>
                  <a:pt x="318" y="242"/>
                </a:cubicBezTo>
                <a:cubicBezTo>
                  <a:pt x="333" y="219"/>
                  <a:pt x="393" y="220"/>
                  <a:pt x="408" y="197"/>
                </a:cubicBezTo>
                <a:cubicBezTo>
                  <a:pt x="423" y="174"/>
                  <a:pt x="423" y="136"/>
                  <a:pt x="408" y="106"/>
                </a:cubicBezTo>
                <a:cubicBezTo>
                  <a:pt x="393" y="76"/>
                  <a:pt x="348" y="30"/>
                  <a:pt x="318" y="15"/>
                </a:cubicBezTo>
                <a:cubicBezTo>
                  <a:pt x="288" y="0"/>
                  <a:pt x="272" y="0"/>
                  <a:pt x="227" y="15"/>
                </a:cubicBezTo>
                <a:close/>
              </a:path>
            </a:pathLst>
          </a:custGeom>
          <a:noFill/>
          <a:ln w="63500" cap="flat" cmpd="sng">
            <a:solidFill>
              <a:srgbClr val="FF00FF">
                <a:alpha val="100000"/>
              </a:srgbClr>
            </a:solidFill>
            <a:prstDash val="solid"/>
            <a:miter lim="800000"/>
            <a:headEnd type="none" w="med" len="med"/>
            <a:tailEnd type="none" w="med" len="med"/>
          </a:ln>
        </p:spPr>
        <p:txBody>
          <a:bodyPr/>
          <a:lstStyle/>
          <a:p>
            <a:endParaRPr lang="zh-CN" altLang="en-US"/>
          </a:p>
        </p:txBody>
      </p:sp>
      <p:sp>
        <p:nvSpPr>
          <p:cNvPr id="110628" name="Freeform 36"/>
          <p:cNvSpPr/>
          <p:nvPr/>
        </p:nvSpPr>
        <p:spPr>
          <a:xfrm>
            <a:off x="6732588" y="5157788"/>
            <a:ext cx="863600" cy="958850"/>
          </a:xfrm>
          <a:custGeom>
            <a:avLst/>
            <a:gdLst>
              <a:gd name="txL" fmla="*/ 0 w 522"/>
              <a:gd name="txT" fmla="*/ 0 h 611"/>
              <a:gd name="txR" fmla="*/ 522 w 522"/>
              <a:gd name="txB" fmla="*/ 611 h 6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22" h="611">
                <a:moveTo>
                  <a:pt x="341" y="15"/>
                </a:moveTo>
                <a:cubicBezTo>
                  <a:pt x="303" y="8"/>
                  <a:pt x="250" y="0"/>
                  <a:pt x="205" y="15"/>
                </a:cubicBezTo>
                <a:cubicBezTo>
                  <a:pt x="160" y="30"/>
                  <a:pt x="99" y="67"/>
                  <a:pt x="69" y="105"/>
                </a:cubicBezTo>
                <a:cubicBezTo>
                  <a:pt x="39" y="143"/>
                  <a:pt x="31" y="189"/>
                  <a:pt x="23" y="242"/>
                </a:cubicBezTo>
                <a:cubicBezTo>
                  <a:pt x="15" y="295"/>
                  <a:pt x="0" y="370"/>
                  <a:pt x="23" y="423"/>
                </a:cubicBezTo>
                <a:cubicBezTo>
                  <a:pt x="46" y="476"/>
                  <a:pt x="115" y="529"/>
                  <a:pt x="160" y="559"/>
                </a:cubicBezTo>
                <a:cubicBezTo>
                  <a:pt x="205" y="589"/>
                  <a:pt x="243" y="611"/>
                  <a:pt x="296" y="604"/>
                </a:cubicBezTo>
                <a:cubicBezTo>
                  <a:pt x="349" y="597"/>
                  <a:pt x="439" y="559"/>
                  <a:pt x="477" y="514"/>
                </a:cubicBezTo>
                <a:cubicBezTo>
                  <a:pt x="515" y="469"/>
                  <a:pt x="522" y="392"/>
                  <a:pt x="522" y="332"/>
                </a:cubicBezTo>
                <a:cubicBezTo>
                  <a:pt x="522" y="272"/>
                  <a:pt x="492" y="196"/>
                  <a:pt x="477" y="151"/>
                </a:cubicBezTo>
                <a:cubicBezTo>
                  <a:pt x="462" y="106"/>
                  <a:pt x="455" y="83"/>
                  <a:pt x="432" y="60"/>
                </a:cubicBezTo>
                <a:cubicBezTo>
                  <a:pt x="409" y="37"/>
                  <a:pt x="379" y="22"/>
                  <a:pt x="341" y="15"/>
                </a:cubicBezTo>
                <a:close/>
              </a:path>
            </a:pathLst>
          </a:custGeom>
          <a:noFill/>
          <a:ln w="63500"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10629" name="Freeform 37"/>
          <p:cNvSpPr/>
          <p:nvPr/>
        </p:nvSpPr>
        <p:spPr>
          <a:xfrm>
            <a:off x="7451725" y="4868863"/>
            <a:ext cx="576263" cy="528637"/>
          </a:xfrm>
          <a:custGeom>
            <a:avLst/>
            <a:gdLst>
              <a:gd name="txL" fmla="*/ 0 w 416"/>
              <a:gd name="txT" fmla="*/ 0 h 378"/>
              <a:gd name="txR" fmla="*/ 416 w 416"/>
              <a:gd name="txB" fmla="*/ 378 h 37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16" h="378">
                <a:moveTo>
                  <a:pt x="166" y="15"/>
                </a:moveTo>
                <a:cubicBezTo>
                  <a:pt x="136" y="22"/>
                  <a:pt x="98" y="30"/>
                  <a:pt x="75" y="60"/>
                </a:cubicBezTo>
                <a:cubicBezTo>
                  <a:pt x="52" y="90"/>
                  <a:pt x="37" y="158"/>
                  <a:pt x="30" y="196"/>
                </a:cubicBezTo>
                <a:cubicBezTo>
                  <a:pt x="23" y="234"/>
                  <a:pt x="0" y="257"/>
                  <a:pt x="30" y="287"/>
                </a:cubicBezTo>
                <a:cubicBezTo>
                  <a:pt x="60" y="317"/>
                  <a:pt x="166" y="378"/>
                  <a:pt x="211" y="378"/>
                </a:cubicBezTo>
                <a:cubicBezTo>
                  <a:pt x="256" y="378"/>
                  <a:pt x="272" y="317"/>
                  <a:pt x="302" y="287"/>
                </a:cubicBezTo>
                <a:cubicBezTo>
                  <a:pt x="332" y="257"/>
                  <a:pt x="378" y="226"/>
                  <a:pt x="393" y="196"/>
                </a:cubicBezTo>
                <a:cubicBezTo>
                  <a:pt x="408" y="166"/>
                  <a:pt x="416" y="136"/>
                  <a:pt x="393" y="106"/>
                </a:cubicBezTo>
                <a:cubicBezTo>
                  <a:pt x="370" y="76"/>
                  <a:pt x="295" y="30"/>
                  <a:pt x="257" y="15"/>
                </a:cubicBezTo>
                <a:cubicBezTo>
                  <a:pt x="219" y="0"/>
                  <a:pt x="196" y="8"/>
                  <a:pt x="166" y="15"/>
                </a:cubicBezTo>
                <a:close/>
              </a:path>
            </a:pathLst>
          </a:custGeom>
          <a:noFill/>
          <a:ln w="63500" cap="flat" cmpd="sng">
            <a:solidFill>
              <a:srgbClr val="FF00FF">
                <a:alpha val="100000"/>
              </a:srgbClr>
            </a:solidFill>
            <a:prstDash val="solid"/>
            <a:miter lim="800000"/>
            <a:headEnd type="none" w="med" len="med"/>
            <a:tailEnd type="none" w="med" len="med"/>
          </a:ln>
        </p:spPr>
        <p:txBody>
          <a:bodyPr/>
          <a:lstStyle/>
          <a:p>
            <a:endParaRPr lang="zh-CN" altLang="en-US"/>
          </a:p>
        </p:txBody>
      </p:sp>
      <p:sp>
        <p:nvSpPr>
          <p:cNvPr id="110630" name="Freeform 38"/>
          <p:cNvSpPr/>
          <p:nvPr/>
        </p:nvSpPr>
        <p:spPr>
          <a:xfrm>
            <a:off x="7559675" y="2276475"/>
            <a:ext cx="1020763" cy="1128713"/>
          </a:xfrm>
          <a:custGeom>
            <a:avLst/>
            <a:gdLst>
              <a:gd name="txL" fmla="*/ 0 w 643"/>
              <a:gd name="txT" fmla="*/ 0 h 711"/>
              <a:gd name="txR" fmla="*/ 643 w 643"/>
              <a:gd name="txB" fmla="*/ 711 h 71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txL" t="txT" r="txR" b="txB"/>
            <a:pathLst>
              <a:path w="643" h="711">
                <a:moveTo>
                  <a:pt x="114" y="136"/>
                </a:moveTo>
                <a:cubicBezTo>
                  <a:pt x="61" y="174"/>
                  <a:pt x="38" y="174"/>
                  <a:pt x="23" y="227"/>
                </a:cubicBezTo>
                <a:cubicBezTo>
                  <a:pt x="8" y="280"/>
                  <a:pt x="0" y="386"/>
                  <a:pt x="23" y="454"/>
                </a:cubicBezTo>
                <a:cubicBezTo>
                  <a:pt x="46" y="522"/>
                  <a:pt x="99" y="597"/>
                  <a:pt x="159" y="635"/>
                </a:cubicBezTo>
                <a:cubicBezTo>
                  <a:pt x="219" y="673"/>
                  <a:pt x="310" y="711"/>
                  <a:pt x="386" y="681"/>
                </a:cubicBezTo>
                <a:cubicBezTo>
                  <a:pt x="462" y="651"/>
                  <a:pt x="583" y="552"/>
                  <a:pt x="613" y="454"/>
                </a:cubicBezTo>
                <a:cubicBezTo>
                  <a:pt x="643" y="356"/>
                  <a:pt x="612" y="167"/>
                  <a:pt x="567" y="91"/>
                </a:cubicBezTo>
                <a:cubicBezTo>
                  <a:pt x="522" y="15"/>
                  <a:pt x="409" y="0"/>
                  <a:pt x="341" y="0"/>
                </a:cubicBezTo>
                <a:cubicBezTo>
                  <a:pt x="273" y="0"/>
                  <a:pt x="167" y="98"/>
                  <a:pt x="114" y="136"/>
                </a:cubicBezTo>
                <a:close/>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10631" name="Freeform 39"/>
          <p:cNvSpPr/>
          <p:nvPr/>
        </p:nvSpPr>
        <p:spPr>
          <a:xfrm>
            <a:off x="7667625" y="5264150"/>
            <a:ext cx="744538" cy="828675"/>
          </a:xfrm>
          <a:custGeom>
            <a:avLst/>
            <a:gdLst>
              <a:gd name="txL" fmla="*/ 0 w 469"/>
              <a:gd name="txT" fmla="*/ 0 h 522"/>
              <a:gd name="txR" fmla="*/ 469 w 469"/>
              <a:gd name="txB" fmla="*/ 522 h 522"/>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69" h="522">
                <a:moveTo>
                  <a:pt x="46" y="159"/>
                </a:moveTo>
                <a:cubicBezTo>
                  <a:pt x="31" y="189"/>
                  <a:pt x="0" y="205"/>
                  <a:pt x="0" y="250"/>
                </a:cubicBezTo>
                <a:cubicBezTo>
                  <a:pt x="0" y="295"/>
                  <a:pt x="8" y="387"/>
                  <a:pt x="46" y="432"/>
                </a:cubicBezTo>
                <a:cubicBezTo>
                  <a:pt x="84" y="477"/>
                  <a:pt x="167" y="522"/>
                  <a:pt x="227" y="522"/>
                </a:cubicBezTo>
                <a:cubicBezTo>
                  <a:pt x="287" y="522"/>
                  <a:pt x="371" y="485"/>
                  <a:pt x="409" y="432"/>
                </a:cubicBezTo>
                <a:cubicBezTo>
                  <a:pt x="447" y="379"/>
                  <a:pt x="469" y="273"/>
                  <a:pt x="454" y="205"/>
                </a:cubicBezTo>
                <a:cubicBezTo>
                  <a:pt x="439" y="137"/>
                  <a:pt x="378" y="46"/>
                  <a:pt x="318" y="23"/>
                </a:cubicBezTo>
                <a:cubicBezTo>
                  <a:pt x="258" y="0"/>
                  <a:pt x="144" y="46"/>
                  <a:pt x="91" y="69"/>
                </a:cubicBezTo>
                <a:cubicBezTo>
                  <a:pt x="38" y="92"/>
                  <a:pt x="61" y="129"/>
                  <a:pt x="46" y="159"/>
                </a:cubicBezTo>
                <a:close/>
              </a:path>
            </a:pathLst>
          </a:custGeom>
          <a:noFill/>
          <a:ln w="63500" cap="flat" cmpd="sng">
            <a:solidFill>
              <a:srgbClr val="00FF00">
                <a:alpha val="100000"/>
              </a:srgbClr>
            </a:solidFill>
            <a:prstDash val="solid"/>
            <a:miter lim="800000"/>
            <a:headEnd type="none" w="med" len="med"/>
            <a:tailEnd type="none" w="med" len="med"/>
          </a:ln>
        </p:spPr>
        <p:txBody>
          <a:bodyPr/>
          <a:lstStyle/>
          <a:p>
            <a:endParaRPr lang="zh-CN" altLang="en-US"/>
          </a:p>
        </p:txBody>
      </p:sp>
      <p:sp>
        <p:nvSpPr>
          <p:cNvPr id="110632" name="Freeform 40"/>
          <p:cNvSpPr/>
          <p:nvPr/>
        </p:nvSpPr>
        <p:spPr>
          <a:xfrm>
            <a:off x="7596188" y="1231900"/>
            <a:ext cx="647700" cy="684213"/>
          </a:xfrm>
          <a:custGeom>
            <a:avLst/>
            <a:gdLst>
              <a:gd name="txL" fmla="*/ 0 w 507"/>
              <a:gd name="txT" fmla="*/ 0 h 492"/>
              <a:gd name="txR" fmla="*/ 507 w 507"/>
              <a:gd name="txB" fmla="*/ 492 h 492"/>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07" h="492">
                <a:moveTo>
                  <a:pt x="136" y="23"/>
                </a:moveTo>
                <a:cubicBezTo>
                  <a:pt x="76" y="46"/>
                  <a:pt x="0" y="152"/>
                  <a:pt x="0" y="205"/>
                </a:cubicBezTo>
                <a:cubicBezTo>
                  <a:pt x="0" y="258"/>
                  <a:pt x="83" y="296"/>
                  <a:pt x="136" y="341"/>
                </a:cubicBezTo>
                <a:cubicBezTo>
                  <a:pt x="189" y="386"/>
                  <a:pt x="257" y="492"/>
                  <a:pt x="317" y="477"/>
                </a:cubicBezTo>
                <a:cubicBezTo>
                  <a:pt x="377" y="462"/>
                  <a:pt x="491" y="318"/>
                  <a:pt x="499" y="250"/>
                </a:cubicBezTo>
                <a:cubicBezTo>
                  <a:pt x="507" y="182"/>
                  <a:pt x="423" y="107"/>
                  <a:pt x="363" y="69"/>
                </a:cubicBezTo>
                <a:cubicBezTo>
                  <a:pt x="303" y="31"/>
                  <a:pt x="196" y="0"/>
                  <a:pt x="136" y="23"/>
                </a:cubicBezTo>
                <a:close/>
              </a:path>
            </a:pathLst>
          </a:custGeom>
          <a:noFill/>
          <a:ln w="63500" cap="flat" cmpd="sng">
            <a:solidFill>
              <a:schemeClr val="hlink">
                <a:alpha val="100000"/>
              </a:schemeClr>
            </a:solidFill>
            <a:prstDash val="solid"/>
            <a:miter lim="800000"/>
            <a:headEnd type="none" w="med" len="med"/>
            <a:tailEnd type="none" w="med" len="med"/>
          </a:ln>
        </p:spPr>
        <p:txBody>
          <a:bodyPr/>
          <a:lstStyle/>
          <a:p>
            <a:endParaRPr lang="zh-CN" altLang="en-US"/>
          </a:p>
        </p:txBody>
      </p:sp>
      <p:sp>
        <p:nvSpPr>
          <p:cNvPr id="110633" name="Freeform 41"/>
          <p:cNvSpPr/>
          <p:nvPr/>
        </p:nvSpPr>
        <p:spPr>
          <a:xfrm>
            <a:off x="7596188" y="4365625"/>
            <a:ext cx="647700" cy="541338"/>
          </a:xfrm>
          <a:custGeom>
            <a:avLst/>
            <a:gdLst>
              <a:gd name="txL" fmla="*/ 0 w 438"/>
              <a:gd name="txT" fmla="*/ 0 h 439"/>
              <a:gd name="txR" fmla="*/ 438 w 438"/>
              <a:gd name="txB" fmla="*/ 439 h 43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38" h="439">
                <a:moveTo>
                  <a:pt x="159" y="7"/>
                </a:moveTo>
                <a:cubicBezTo>
                  <a:pt x="121" y="14"/>
                  <a:pt x="46" y="105"/>
                  <a:pt x="23" y="143"/>
                </a:cubicBezTo>
                <a:cubicBezTo>
                  <a:pt x="0" y="181"/>
                  <a:pt x="16" y="204"/>
                  <a:pt x="23" y="234"/>
                </a:cubicBezTo>
                <a:cubicBezTo>
                  <a:pt x="30" y="264"/>
                  <a:pt x="23" y="295"/>
                  <a:pt x="68" y="325"/>
                </a:cubicBezTo>
                <a:cubicBezTo>
                  <a:pt x="113" y="355"/>
                  <a:pt x="234" y="439"/>
                  <a:pt x="295" y="416"/>
                </a:cubicBezTo>
                <a:cubicBezTo>
                  <a:pt x="356" y="393"/>
                  <a:pt x="438" y="242"/>
                  <a:pt x="431" y="189"/>
                </a:cubicBezTo>
                <a:cubicBezTo>
                  <a:pt x="424" y="136"/>
                  <a:pt x="295" y="128"/>
                  <a:pt x="250" y="98"/>
                </a:cubicBezTo>
                <a:cubicBezTo>
                  <a:pt x="205" y="68"/>
                  <a:pt x="197" y="0"/>
                  <a:pt x="159" y="7"/>
                </a:cubicBezTo>
                <a:close/>
              </a:path>
            </a:pathLst>
          </a:custGeom>
          <a:noFill/>
          <a:ln w="63500" cap="flat" cmpd="sng">
            <a:solidFill>
              <a:schemeClr val="hlink">
                <a:alpha val="100000"/>
              </a:scheme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wipe(left)">
                                      <p:cBhvr>
                                        <p:cTn id="7" dur="500"/>
                                        <p:tgtEl>
                                          <p:spTgt spid="1105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0597"/>
                                        </p:tgtEl>
                                        <p:attrNameLst>
                                          <p:attrName>style.visibility</p:attrName>
                                        </p:attrNameLst>
                                      </p:cBhvr>
                                      <p:to>
                                        <p:strVal val="visible"/>
                                      </p:to>
                                    </p:set>
                                    <p:animEffect transition="in" filter="blinds(horizontal)">
                                      <p:cBhvr>
                                        <p:cTn id="12" dur="500"/>
                                        <p:tgtEl>
                                          <p:spTgt spid="1105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0602"/>
                                        </p:tgtEl>
                                        <p:attrNameLst>
                                          <p:attrName>style.visibility</p:attrName>
                                        </p:attrNameLst>
                                      </p:cBhvr>
                                      <p:to>
                                        <p:strVal val="visible"/>
                                      </p:to>
                                    </p:set>
                                    <p:animEffect transition="in" filter="wipe(down)">
                                      <p:cBhvr>
                                        <p:cTn id="17" dur="500"/>
                                        <p:tgtEl>
                                          <p:spTgt spid="11060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110602"/>
                                        </p:tgtEl>
                                      </p:cBhvr>
                                    </p:animEffect>
                                    <p:set>
                                      <p:cBhvr>
                                        <p:cTn id="22" dur="1" fill="hold">
                                          <p:stCondLst>
                                            <p:cond delay="499"/>
                                          </p:stCondLst>
                                        </p:cTn>
                                        <p:tgtEl>
                                          <p:spTgt spid="11060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0595">
                                            <p:txEl>
                                              <p:pRg st="0" end="0"/>
                                            </p:txEl>
                                          </p:spTgt>
                                        </p:tgtEl>
                                        <p:attrNameLst>
                                          <p:attrName>style.visibility</p:attrName>
                                        </p:attrNameLst>
                                      </p:cBhvr>
                                      <p:to>
                                        <p:strVal val="visible"/>
                                      </p:to>
                                    </p:set>
                                    <p:animEffect transition="in" filter="wipe(left)">
                                      <p:cBhvr>
                                        <p:cTn id="27" dur="500"/>
                                        <p:tgtEl>
                                          <p:spTgt spid="11059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0616"/>
                                        </p:tgtEl>
                                        <p:attrNameLst>
                                          <p:attrName>style.visibility</p:attrName>
                                        </p:attrNameLst>
                                      </p:cBhvr>
                                      <p:to>
                                        <p:strVal val="visible"/>
                                      </p:to>
                                    </p:set>
                                    <p:animEffect transition="in" filter="wipe(down)">
                                      <p:cBhvr>
                                        <p:cTn id="32" dur="500"/>
                                        <p:tgtEl>
                                          <p:spTgt spid="1106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1" nodeType="clickEffect">
                                  <p:stCondLst>
                                    <p:cond delay="0"/>
                                  </p:stCondLst>
                                  <p:childTnLst>
                                    <p:animEffect transition="out" filter="wipe(down)">
                                      <p:cBhvr>
                                        <p:cTn id="36" dur="500"/>
                                        <p:tgtEl>
                                          <p:spTgt spid="110616"/>
                                        </p:tgtEl>
                                      </p:cBhvr>
                                    </p:animEffect>
                                    <p:set>
                                      <p:cBhvr>
                                        <p:cTn id="37" dur="1" fill="hold">
                                          <p:stCondLst>
                                            <p:cond delay="499"/>
                                          </p:stCondLst>
                                        </p:cTn>
                                        <p:tgtEl>
                                          <p:spTgt spid="1106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10598"/>
                                        </p:tgtEl>
                                        <p:attrNameLst>
                                          <p:attrName>style.visibility</p:attrName>
                                        </p:attrNameLst>
                                      </p:cBhvr>
                                      <p:to>
                                        <p:strVal val="visible"/>
                                      </p:to>
                                    </p:set>
                                    <p:animEffect transition="in" filter="blinds(horizontal)">
                                      <p:cBhvr>
                                        <p:cTn id="42" dur="500"/>
                                        <p:tgtEl>
                                          <p:spTgt spid="1105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10603"/>
                                        </p:tgtEl>
                                        <p:attrNameLst>
                                          <p:attrName>style.visibility</p:attrName>
                                        </p:attrNameLst>
                                      </p:cBhvr>
                                      <p:to>
                                        <p:strVal val="visible"/>
                                      </p:to>
                                    </p:set>
                                    <p:animEffect transition="in" filter="wipe(up)">
                                      <p:cBhvr>
                                        <p:cTn id="47" dur="500"/>
                                        <p:tgtEl>
                                          <p:spTgt spid="11060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nodeType="clickEffect">
                                  <p:stCondLst>
                                    <p:cond delay="0"/>
                                  </p:stCondLst>
                                  <p:childTnLst>
                                    <p:animEffect transition="out" filter="wipe(down)">
                                      <p:cBhvr>
                                        <p:cTn id="51" dur="500"/>
                                        <p:tgtEl>
                                          <p:spTgt spid="110603"/>
                                        </p:tgtEl>
                                      </p:cBhvr>
                                    </p:animEffect>
                                    <p:set>
                                      <p:cBhvr>
                                        <p:cTn id="52" dur="1" fill="hold">
                                          <p:stCondLst>
                                            <p:cond delay="499"/>
                                          </p:stCondLst>
                                        </p:cTn>
                                        <p:tgtEl>
                                          <p:spTgt spid="11060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0595">
                                            <p:txEl>
                                              <p:pRg st="1" end="1"/>
                                            </p:txEl>
                                          </p:spTgt>
                                        </p:tgtEl>
                                        <p:attrNameLst>
                                          <p:attrName>style.visibility</p:attrName>
                                        </p:attrNameLst>
                                      </p:cBhvr>
                                      <p:to>
                                        <p:strVal val="visible"/>
                                      </p:to>
                                    </p:set>
                                    <p:animEffect transition="in" filter="wipe(left)">
                                      <p:cBhvr>
                                        <p:cTn id="57" dur="500"/>
                                        <p:tgtEl>
                                          <p:spTgt spid="110595">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10617"/>
                                        </p:tgtEl>
                                        <p:attrNameLst>
                                          <p:attrName>style.visibility</p:attrName>
                                        </p:attrNameLst>
                                      </p:cBhvr>
                                      <p:to>
                                        <p:strVal val="visible"/>
                                      </p:to>
                                    </p:set>
                                    <p:animEffect transition="in" filter="wipe(down)">
                                      <p:cBhvr>
                                        <p:cTn id="62" dur="500"/>
                                        <p:tgtEl>
                                          <p:spTgt spid="1106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xit" presetSubtype="4" fill="hold" grpId="1" nodeType="clickEffect">
                                  <p:stCondLst>
                                    <p:cond delay="0"/>
                                  </p:stCondLst>
                                  <p:childTnLst>
                                    <p:animEffect transition="out" filter="wipe(down)">
                                      <p:cBhvr>
                                        <p:cTn id="66" dur="500"/>
                                        <p:tgtEl>
                                          <p:spTgt spid="110617"/>
                                        </p:tgtEl>
                                      </p:cBhvr>
                                    </p:animEffect>
                                    <p:set>
                                      <p:cBhvr>
                                        <p:cTn id="67" dur="1" fill="hold">
                                          <p:stCondLst>
                                            <p:cond delay="499"/>
                                          </p:stCondLst>
                                        </p:cTn>
                                        <p:tgtEl>
                                          <p:spTgt spid="11061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10595">
                                            <p:txEl>
                                              <p:pRg st="2" end="2"/>
                                            </p:txEl>
                                          </p:spTgt>
                                        </p:tgtEl>
                                        <p:attrNameLst>
                                          <p:attrName>style.visibility</p:attrName>
                                        </p:attrNameLst>
                                      </p:cBhvr>
                                      <p:to>
                                        <p:strVal val="visible"/>
                                      </p:to>
                                    </p:set>
                                    <p:animEffect transition="in" filter="wipe(left)">
                                      <p:cBhvr>
                                        <p:cTn id="72" dur="500"/>
                                        <p:tgtEl>
                                          <p:spTgt spid="110595">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10595">
                                            <p:txEl>
                                              <p:pRg st="3" end="3"/>
                                            </p:txEl>
                                          </p:spTgt>
                                        </p:tgtEl>
                                        <p:attrNameLst>
                                          <p:attrName>style.visibility</p:attrName>
                                        </p:attrNameLst>
                                      </p:cBhvr>
                                      <p:to>
                                        <p:strVal val="visible"/>
                                      </p:to>
                                    </p:set>
                                    <p:animEffect transition="in" filter="wipe(left)">
                                      <p:cBhvr>
                                        <p:cTn id="77" dur="500"/>
                                        <p:tgtEl>
                                          <p:spTgt spid="110595">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10624"/>
                                        </p:tgtEl>
                                        <p:attrNameLst>
                                          <p:attrName>style.visibility</p:attrName>
                                        </p:attrNameLst>
                                      </p:cBhvr>
                                      <p:to>
                                        <p:strVal val="visible"/>
                                      </p:to>
                                    </p:set>
                                    <p:animEffect transition="in" filter="wipe(down)">
                                      <p:cBhvr>
                                        <p:cTn id="82" dur="500"/>
                                        <p:tgtEl>
                                          <p:spTgt spid="11062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10619"/>
                                        </p:tgtEl>
                                        <p:attrNameLst>
                                          <p:attrName>style.visibility</p:attrName>
                                        </p:attrNameLst>
                                      </p:cBhvr>
                                      <p:to>
                                        <p:strVal val="visible"/>
                                      </p:to>
                                    </p:set>
                                    <p:animEffect transition="in" filter="wipe(down)">
                                      <p:cBhvr>
                                        <p:cTn id="87" dur="500"/>
                                        <p:tgtEl>
                                          <p:spTgt spid="11061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110623"/>
                                        </p:tgtEl>
                                        <p:attrNameLst>
                                          <p:attrName>style.visibility</p:attrName>
                                        </p:attrNameLst>
                                      </p:cBhvr>
                                      <p:to>
                                        <p:strVal val="visible"/>
                                      </p:to>
                                    </p:set>
                                    <p:animEffect transition="in" filter="wipe(right)">
                                      <p:cBhvr>
                                        <p:cTn id="92" dur="500"/>
                                        <p:tgtEl>
                                          <p:spTgt spid="110623"/>
                                        </p:tgtEl>
                                      </p:cBhvr>
                                    </p:animEffect>
                                  </p:childTnLst>
                                </p:cTn>
                              </p:par>
                              <p:par>
                                <p:cTn id="93" presetID="22" presetClass="entr" presetSubtype="2" fill="hold" nodeType="withEffect">
                                  <p:stCondLst>
                                    <p:cond delay="0"/>
                                  </p:stCondLst>
                                  <p:childTnLst>
                                    <p:set>
                                      <p:cBhvr>
                                        <p:cTn id="94" dur="1" fill="hold">
                                          <p:stCondLst>
                                            <p:cond delay="0"/>
                                          </p:stCondLst>
                                        </p:cTn>
                                        <p:tgtEl>
                                          <p:spTgt spid="110622"/>
                                        </p:tgtEl>
                                        <p:attrNameLst>
                                          <p:attrName>style.visibility</p:attrName>
                                        </p:attrNameLst>
                                      </p:cBhvr>
                                      <p:to>
                                        <p:strVal val="visible"/>
                                      </p:to>
                                    </p:set>
                                    <p:animEffect transition="in" filter="wipe(right)">
                                      <p:cBhvr>
                                        <p:cTn id="95" dur="500"/>
                                        <p:tgtEl>
                                          <p:spTgt spid="110622"/>
                                        </p:tgtEl>
                                      </p:cBhvr>
                                    </p:animEffect>
                                  </p:childTnLst>
                                </p:cTn>
                              </p:par>
                              <p:par>
                                <p:cTn id="96" presetID="22" presetClass="entr" presetSubtype="2" fill="hold" nodeType="withEffect">
                                  <p:stCondLst>
                                    <p:cond delay="0"/>
                                  </p:stCondLst>
                                  <p:childTnLst>
                                    <p:set>
                                      <p:cBhvr>
                                        <p:cTn id="97" dur="1" fill="hold">
                                          <p:stCondLst>
                                            <p:cond delay="0"/>
                                          </p:stCondLst>
                                        </p:cTn>
                                        <p:tgtEl>
                                          <p:spTgt spid="110621"/>
                                        </p:tgtEl>
                                        <p:attrNameLst>
                                          <p:attrName>style.visibility</p:attrName>
                                        </p:attrNameLst>
                                      </p:cBhvr>
                                      <p:to>
                                        <p:strVal val="visible"/>
                                      </p:to>
                                    </p:set>
                                    <p:animEffect transition="in" filter="wipe(right)">
                                      <p:cBhvr>
                                        <p:cTn id="98" dur="500"/>
                                        <p:tgtEl>
                                          <p:spTgt spid="11062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10620"/>
                                        </p:tgtEl>
                                        <p:attrNameLst>
                                          <p:attrName>style.visibility</p:attrName>
                                        </p:attrNameLst>
                                      </p:cBhvr>
                                      <p:to>
                                        <p:strVal val="visible"/>
                                      </p:to>
                                    </p:set>
                                    <p:animEffect transition="in" filter="wipe(left)">
                                      <p:cBhvr>
                                        <p:cTn id="103" dur="500"/>
                                        <p:tgtEl>
                                          <p:spTgt spid="11062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10595">
                                            <p:txEl>
                                              <p:pRg st="4" end="4"/>
                                            </p:txEl>
                                          </p:spTgt>
                                        </p:tgtEl>
                                        <p:attrNameLst>
                                          <p:attrName>style.visibility</p:attrName>
                                        </p:attrNameLst>
                                      </p:cBhvr>
                                      <p:to>
                                        <p:strVal val="visible"/>
                                      </p:to>
                                    </p:set>
                                    <p:animEffect transition="in" filter="wipe(left)">
                                      <p:cBhvr>
                                        <p:cTn id="108" dur="500"/>
                                        <p:tgtEl>
                                          <p:spTgt spid="110595">
                                            <p:txEl>
                                              <p:pRg st="4" end="4"/>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110599"/>
                                        </p:tgtEl>
                                        <p:attrNameLst>
                                          <p:attrName>style.visibility</p:attrName>
                                        </p:attrNameLst>
                                      </p:cBhvr>
                                      <p:to>
                                        <p:strVal val="visible"/>
                                      </p:to>
                                    </p:set>
                                    <p:animEffect transition="in" filter="wipe(down)">
                                      <p:cBhvr>
                                        <p:cTn id="113" dur="500"/>
                                        <p:tgtEl>
                                          <p:spTgt spid="11059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110600"/>
                                        </p:tgtEl>
                                        <p:attrNameLst>
                                          <p:attrName>style.visibility</p:attrName>
                                        </p:attrNameLst>
                                      </p:cBhvr>
                                      <p:to>
                                        <p:strVal val="visible"/>
                                      </p:to>
                                    </p:set>
                                    <p:animEffect transition="in" filter="wipe(up)">
                                      <p:cBhvr>
                                        <p:cTn id="118" dur="500"/>
                                        <p:tgtEl>
                                          <p:spTgt spid="110600"/>
                                        </p:tgtEl>
                                      </p:cBhvr>
                                    </p:animEffect>
                                  </p:childTnLst>
                                </p:cTn>
                              </p:par>
                              <p:par>
                                <p:cTn id="119" presetID="22" presetClass="entr" presetSubtype="1" fill="hold" nodeType="withEffect">
                                  <p:stCondLst>
                                    <p:cond delay="0"/>
                                  </p:stCondLst>
                                  <p:childTnLst>
                                    <p:set>
                                      <p:cBhvr>
                                        <p:cTn id="120" dur="1" fill="hold">
                                          <p:stCondLst>
                                            <p:cond delay="0"/>
                                          </p:stCondLst>
                                        </p:cTn>
                                        <p:tgtEl>
                                          <p:spTgt spid="110601"/>
                                        </p:tgtEl>
                                        <p:attrNameLst>
                                          <p:attrName>style.visibility</p:attrName>
                                        </p:attrNameLst>
                                      </p:cBhvr>
                                      <p:to>
                                        <p:strVal val="visible"/>
                                      </p:to>
                                    </p:set>
                                    <p:animEffect transition="in" filter="wipe(up)">
                                      <p:cBhvr>
                                        <p:cTn id="121" dur="500"/>
                                        <p:tgtEl>
                                          <p:spTgt spid="110601"/>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nodeType="clickEffect">
                                  <p:stCondLst>
                                    <p:cond delay="0"/>
                                  </p:stCondLst>
                                  <p:childTnLst>
                                    <p:set>
                                      <p:cBhvr>
                                        <p:cTn id="125" dur="1" fill="hold">
                                          <p:stCondLst>
                                            <p:cond delay="0"/>
                                          </p:stCondLst>
                                        </p:cTn>
                                        <p:tgtEl>
                                          <p:spTgt spid="110625"/>
                                        </p:tgtEl>
                                        <p:attrNameLst>
                                          <p:attrName>style.visibility</p:attrName>
                                        </p:attrNameLst>
                                      </p:cBhvr>
                                      <p:to>
                                        <p:strVal val="visible"/>
                                      </p:to>
                                    </p:set>
                                    <p:animEffect transition="in" filter="blinds(horizontal)">
                                      <p:cBhvr>
                                        <p:cTn id="126" dur="500"/>
                                        <p:tgtEl>
                                          <p:spTgt spid="11062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10626"/>
                                        </p:tgtEl>
                                        <p:attrNameLst>
                                          <p:attrName>style.visibility</p:attrName>
                                        </p:attrNameLst>
                                      </p:cBhvr>
                                      <p:to>
                                        <p:strVal val="visible"/>
                                      </p:to>
                                    </p:set>
                                    <p:animEffect transition="in" filter="wipe(down)">
                                      <p:cBhvr>
                                        <p:cTn id="131" dur="500"/>
                                        <p:tgtEl>
                                          <p:spTgt spid="110626"/>
                                        </p:tgtEl>
                                      </p:cBhvr>
                                    </p:animEffect>
                                  </p:childTnLst>
                                </p:cTn>
                              </p:par>
                              <p:par>
                                <p:cTn id="132" presetID="22" presetClass="entr" presetSubtype="4" fill="hold" nodeType="withEffect">
                                  <p:stCondLst>
                                    <p:cond delay="0"/>
                                  </p:stCondLst>
                                  <p:childTnLst>
                                    <p:set>
                                      <p:cBhvr>
                                        <p:cTn id="133" dur="1" fill="hold">
                                          <p:stCondLst>
                                            <p:cond delay="0"/>
                                          </p:stCondLst>
                                        </p:cTn>
                                        <p:tgtEl>
                                          <p:spTgt spid="110628"/>
                                        </p:tgtEl>
                                        <p:attrNameLst>
                                          <p:attrName>style.visibility</p:attrName>
                                        </p:attrNameLst>
                                      </p:cBhvr>
                                      <p:to>
                                        <p:strVal val="visible"/>
                                      </p:to>
                                    </p:set>
                                    <p:animEffect transition="in" filter="wipe(down)">
                                      <p:cBhvr>
                                        <p:cTn id="134" dur="500"/>
                                        <p:tgtEl>
                                          <p:spTgt spid="11062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10627"/>
                                        </p:tgtEl>
                                        <p:attrNameLst>
                                          <p:attrName>style.visibility</p:attrName>
                                        </p:attrNameLst>
                                      </p:cBhvr>
                                      <p:to>
                                        <p:strVal val="visible"/>
                                      </p:to>
                                    </p:set>
                                    <p:animEffect transition="in" filter="wipe(down)">
                                      <p:cBhvr>
                                        <p:cTn id="139" dur="500"/>
                                        <p:tgtEl>
                                          <p:spTgt spid="110627"/>
                                        </p:tgtEl>
                                      </p:cBhvr>
                                    </p:animEffect>
                                  </p:childTnLst>
                                </p:cTn>
                              </p:par>
                              <p:par>
                                <p:cTn id="140" presetID="22" presetClass="entr" presetSubtype="4" fill="hold" nodeType="withEffect">
                                  <p:stCondLst>
                                    <p:cond delay="0"/>
                                  </p:stCondLst>
                                  <p:childTnLst>
                                    <p:set>
                                      <p:cBhvr>
                                        <p:cTn id="141" dur="1" fill="hold">
                                          <p:stCondLst>
                                            <p:cond delay="0"/>
                                          </p:stCondLst>
                                        </p:cTn>
                                        <p:tgtEl>
                                          <p:spTgt spid="110629"/>
                                        </p:tgtEl>
                                        <p:attrNameLst>
                                          <p:attrName>style.visibility</p:attrName>
                                        </p:attrNameLst>
                                      </p:cBhvr>
                                      <p:to>
                                        <p:strVal val="visible"/>
                                      </p:to>
                                    </p:set>
                                    <p:animEffect transition="in" filter="wipe(down)">
                                      <p:cBhvr>
                                        <p:cTn id="142" dur="500"/>
                                        <p:tgtEl>
                                          <p:spTgt spid="11062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110630"/>
                                        </p:tgtEl>
                                        <p:attrNameLst>
                                          <p:attrName>style.visibility</p:attrName>
                                        </p:attrNameLst>
                                      </p:cBhvr>
                                      <p:to>
                                        <p:strVal val="visible"/>
                                      </p:to>
                                    </p:set>
                                    <p:animEffect transition="in" filter="wipe(down)">
                                      <p:cBhvr>
                                        <p:cTn id="147" dur="500"/>
                                        <p:tgtEl>
                                          <p:spTgt spid="110630"/>
                                        </p:tgtEl>
                                      </p:cBhvr>
                                    </p:animEffect>
                                  </p:childTnLst>
                                </p:cTn>
                              </p:par>
                              <p:par>
                                <p:cTn id="148" presetID="22" presetClass="entr" presetSubtype="4" fill="hold" nodeType="withEffect">
                                  <p:stCondLst>
                                    <p:cond delay="0"/>
                                  </p:stCondLst>
                                  <p:childTnLst>
                                    <p:set>
                                      <p:cBhvr>
                                        <p:cTn id="149" dur="1" fill="hold">
                                          <p:stCondLst>
                                            <p:cond delay="0"/>
                                          </p:stCondLst>
                                        </p:cTn>
                                        <p:tgtEl>
                                          <p:spTgt spid="110631"/>
                                        </p:tgtEl>
                                        <p:attrNameLst>
                                          <p:attrName>style.visibility</p:attrName>
                                        </p:attrNameLst>
                                      </p:cBhvr>
                                      <p:to>
                                        <p:strVal val="visible"/>
                                      </p:to>
                                    </p:set>
                                    <p:animEffect transition="in" filter="wipe(down)">
                                      <p:cBhvr>
                                        <p:cTn id="150" dur="500"/>
                                        <p:tgtEl>
                                          <p:spTgt spid="110631"/>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10632"/>
                                        </p:tgtEl>
                                        <p:attrNameLst>
                                          <p:attrName>style.visibility</p:attrName>
                                        </p:attrNameLst>
                                      </p:cBhvr>
                                      <p:to>
                                        <p:strVal val="visible"/>
                                      </p:to>
                                    </p:set>
                                    <p:animEffect transition="in" filter="wipe(down)">
                                      <p:cBhvr>
                                        <p:cTn id="155" dur="500"/>
                                        <p:tgtEl>
                                          <p:spTgt spid="110632"/>
                                        </p:tgtEl>
                                      </p:cBhvr>
                                    </p:animEffect>
                                  </p:childTnLst>
                                </p:cTn>
                              </p:par>
                              <p:par>
                                <p:cTn id="156" presetID="22" presetClass="entr" presetSubtype="4" fill="hold" nodeType="withEffect">
                                  <p:stCondLst>
                                    <p:cond delay="0"/>
                                  </p:stCondLst>
                                  <p:childTnLst>
                                    <p:set>
                                      <p:cBhvr>
                                        <p:cTn id="157" dur="1" fill="hold">
                                          <p:stCondLst>
                                            <p:cond delay="0"/>
                                          </p:stCondLst>
                                        </p:cTn>
                                        <p:tgtEl>
                                          <p:spTgt spid="110633"/>
                                        </p:tgtEl>
                                        <p:attrNameLst>
                                          <p:attrName>style.visibility</p:attrName>
                                        </p:attrNameLst>
                                      </p:cBhvr>
                                      <p:to>
                                        <p:strVal val="visible"/>
                                      </p:to>
                                    </p:set>
                                    <p:animEffect transition="in" filter="wipe(down)">
                                      <p:cBhvr>
                                        <p:cTn id="158" dur="500"/>
                                        <p:tgtEl>
                                          <p:spTgt spid="110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595" grpId="0" build="p" bldLvl="5"/>
      <p:bldP spid="110616" grpId="0" animBg="1"/>
      <p:bldP spid="110616" grpId="1" animBg="1"/>
      <p:bldP spid="110617" grpId="0" animBg="1"/>
      <p:bldP spid="110617" grpId="1" animBg="1"/>
      <p:bldP spid="110624"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3"/>
          <p:cNvSpPr/>
          <p:nvPr/>
        </p:nvSpPr>
        <p:spPr>
          <a:xfrm>
            <a:off x="323850" y="549275"/>
            <a:ext cx="8280400" cy="5832475"/>
          </a:xfrm>
          <a:prstGeom prst="rect">
            <a:avLst/>
          </a:prstGeom>
          <a:noFill/>
          <a:ln w="9525">
            <a:noFill/>
          </a:ln>
        </p:spPr>
        <p:txBody>
          <a:bodyPr lIns="92075" tIns="46038" rIns="92075" bIns="46038"/>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342900" lvl="0" indent="-342900">
              <a:lnSpc>
                <a:spcPct val="125000"/>
              </a:lnSpc>
              <a:spcBef>
                <a:spcPct val="0"/>
              </a:spcBef>
              <a:buClrTx/>
              <a:buSzTx/>
              <a:buFontTx/>
              <a:buNone/>
            </a:pPr>
            <a:r>
              <a:rPr lang="zh-CN" altLang="en-US" dirty="0">
                <a:solidFill>
                  <a:srgbClr val="0000CC"/>
                </a:solidFill>
                <a:latin typeface="楷体_GB2312" pitchFamily="1" charset="-122"/>
              </a:rPr>
              <a:t>（一）第</a:t>
            </a:r>
            <a:r>
              <a:rPr lang="zh-CN" altLang="en-US" dirty="0">
                <a:solidFill>
                  <a:srgbClr val="FF3300"/>
                </a:solidFill>
                <a:latin typeface="楷体_GB2312" pitchFamily="1" charset="-122"/>
              </a:rPr>
              <a:t>一</a:t>
            </a:r>
            <a:r>
              <a:rPr lang="zh-CN" altLang="en-US" dirty="0">
                <a:solidFill>
                  <a:srgbClr val="0000CC"/>
                </a:solidFill>
                <a:latin typeface="楷体_GB2312" pitchFamily="1" charset="-122"/>
              </a:rPr>
              <a:t>心音</a:t>
            </a:r>
            <a:r>
              <a:rPr lang="en-US" altLang="zh-CN" dirty="0">
                <a:solidFill>
                  <a:srgbClr val="0000CC"/>
                </a:solidFill>
                <a:latin typeface="楷体_GB2312" pitchFamily="1" charset="-122"/>
              </a:rPr>
              <a:t>-first heart sound</a:t>
            </a:r>
          </a:p>
          <a:p>
            <a:pPr marL="342900" lvl="0" indent="-342900">
              <a:lnSpc>
                <a:spcPct val="125000"/>
              </a:lnSpc>
              <a:spcBef>
                <a:spcPct val="0"/>
              </a:spcBef>
              <a:buClrTx/>
              <a:buSzTx/>
              <a:buFontTx/>
              <a:buNone/>
            </a:pPr>
            <a:r>
              <a:rPr lang="en-US" altLang="zh-CN" dirty="0">
                <a:solidFill>
                  <a:srgbClr val="0000CC"/>
                </a:solidFill>
                <a:latin typeface="楷体_GB2312" pitchFamily="1" charset="-122"/>
              </a:rPr>
              <a:t>      </a:t>
            </a:r>
            <a:r>
              <a:rPr lang="zh-CN" altLang="en-US" dirty="0">
                <a:solidFill>
                  <a:srgbClr val="0000CC"/>
                </a:solidFill>
                <a:latin typeface="楷体_GB2312" pitchFamily="1" charset="-122"/>
              </a:rPr>
              <a:t>标志</a:t>
            </a:r>
            <a:r>
              <a:rPr lang="zh-CN" altLang="en-US" dirty="0">
                <a:solidFill>
                  <a:srgbClr val="FF3300"/>
                </a:solidFill>
                <a:latin typeface="楷体_GB2312" pitchFamily="1" charset="-122"/>
              </a:rPr>
              <a:t>心室收缩</a:t>
            </a:r>
            <a:r>
              <a:rPr lang="zh-CN" altLang="en-US" dirty="0">
                <a:solidFill>
                  <a:srgbClr val="0000CC"/>
                </a:solidFill>
                <a:latin typeface="楷体_GB2312" pitchFamily="1" charset="-122"/>
              </a:rPr>
              <a:t>的开始</a:t>
            </a:r>
          </a:p>
          <a:p>
            <a:pPr marL="342900" lvl="0" indent="-342900">
              <a:lnSpc>
                <a:spcPct val="125000"/>
              </a:lnSpc>
              <a:spcBef>
                <a:spcPct val="0"/>
              </a:spcBef>
              <a:buClrTx/>
              <a:buSzTx/>
              <a:buFontTx/>
              <a:buNone/>
            </a:pPr>
            <a:r>
              <a:rPr lang="zh-CN" altLang="en-US" dirty="0">
                <a:solidFill>
                  <a:srgbClr val="0000CC"/>
                </a:solidFill>
                <a:latin typeface="楷体_GB2312" pitchFamily="1" charset="-122"/>
              </a:rPr>
              <a:t>（二）第</a:t>
            </a:r>
            <a:r>
              <a:rPr lang="zh-CN" altLang="en-US" dirty="0">
                <a:solidFill>
                  <a:srgbClr val="FF3300"/>
                </a:solidFill>
                <a:latin typeface="楷体_GB2312" pitchFamily="1" charset="-122"/>
              </a:rPr>
              <a:t>二</a:t>
            </a:r>
            <a:r>
              <a:rPr lang="zh-CN" altLang="en-US" dirty="0">
                <a:solidFill>
                  <a:srgbClr val="0000CC"/>
                </a:solidFill>
                <a:latin typeface="楷体_GB2312" pitchFamily="1" charset="-122"/>
              </a:rPr>
              <a:t>心音</a:t>
            </a:r>
            <a:r>
              <a:rPr lang="en-US" altLang="zh-CN" dirty="0">
                <a:solidFill>
                  <a:srgbClr val="0000CC"/>
                </a:solidFill>
                <a:latin typeface="楷体_GB2312" pitchFamily="1" charset="-122"/>
              </a:rPr>
              <a:t>-second heart sound</a:t>
            </a:r>
          </a:p>
          <a:p>
            <a:pPr marL="342900" lvl="0" indent="-342900">
              <a:lnSpc>
                <a:spcPct val="125000"/>
              </a:lnSpc>
              <a:spcBef>
                <a:spcPct val="0"/>
              </a:spcBef>
              <a:buClrTx/>
              <a:buSzTx/>
              <a:buFontTx/>
              <a:buNone/>
            </a:pPr>
            <a:r>
              <a:rPr lang="en-US" altLang="zh-CN" dirty="0">
                <a:solidFill>
                  <a:srgbClr val="0000CC"/>
                </a:solidFill>
                <a:latin typeface="楷体_GB2312" pitchFamily="1" charset="-122"/>
              </a:rPr>
              <a:t>      </a:t>
            </a:r>
            <a:r>
              <a:rPr lang="zh-CN" altLang="en-US" dirty="0">
                <a:solidFill>
                  <a:srgbClr val="0000CC"/>
                </a:solidFill>
                <a:latin typeface="楷体_GB2312" pitchFamily="1" charset="-122"/>
              </a:rPr>
              <a:t>标志</a:t>
            </a:r>
            <a:r>
              <a:rPr lang="zh-CN" altLang="en-US" dirty="0">
                <a:solidFill>
                  <a:srgbClr val="FF3300"/>
                </a:solidFill>
                <a:latin typeface="楷体_GB2312" pitchFamily="1" charset="-122"/>
              </a:rPr>
              <a:t>心室舒张</a:t>
            </a:r>
            <a:r>
              <a:rPr lang="zh-CN" altLang="en-US" dirty="0">
                <a:solidFill>
                  <a:srgbClr val="0000CC"/>
                </a:solidFill>
                <a:latin typeface="楷体_GB2312" pitchFamily="1" charset="-122"/>
              </a:rPr>
              <a:t>的开始</a:t>
            </a:r>
          </a:p>
          <a:p>
            <a:pPr marL="342900" lvl="0" indent="-342900">
              <a:lnSpc>
                <a:spcPct val="125000"/>
              </a:lnSpc>
              <a:spcBef>
                <a:spcPct val="0"/>
              </a:spcBef>
              <a:buClrTx/>
              <a:buSzTx/>
              <a:buFontTx/>
              <a:buNone/>
            </a:pPr>
            <a:r>
              <a:rPr lang="zh-CN" altLang="en-US" dirty="0">
                <a:solidFill>
                  <a:srgbClr val="0000CC"/>
                </a:solidFill>
                <a:latin typeface="楷体_GB2312" pitchFamily="1" charset="-122"/>
              </a:rPr>
              <a:t>（三）第</a:t>
            </a:r>
            <a:r>
              <a:rPr lang="zh-CN" altLang="en-US" dirty="0">
                <a:solidFill>
                  <a:srgbClr val="FF3300"/>
                </a:solidFill>
                <a:latin typeface="楷体_GB2312" pitchFamily="1" charset="-122"/>
              </a:rPr>
              <a:t>三</a:t>
            </a:r>
            <a:r>
              <a:rPr lang="zh-CN" altLang="en-US" dirty="0">
                <a:solidFill>
                  <a:srgbClr val="0000CC"/>
                </a:solidFill>
                <a:latin typeface="楷体_GB2312" pitchFamily="1" charset="-122"/>
              </a:rPr>
              <a:t>心音</a:t>
            </a:r>
            <a:r>
              <a:rPr lang="en-US" altLang="zh-CN" dirty="0">
                <a:solidFill>
                  <a:srgbClr val="0000CC"/>
                </a:solidFill>
                <a:latin typeface="楷体_GB2312" pitchFamily="1" charset="-122"/>
              </a:rPr>
              <a:t>-third heart sound</a:t>
            </a:r>
          </a:p>
          <a:p>
            <a:pPr marL="342900" lvl="0" indent="-342900">
              <a:lnSpc>
                <a:spcPct val="125000"/>
              </a:lnSpc>
              <a:spcBef>
                <a:spcPct val="0"/>
              </a:spcBef>
              <a:buClrTx/>
              <a:buSzTx/>
              <a:buFontTx/>
              <a:buNone/>
            </a:pPr>
            <a:r>
              <a:rPr lang="en-US" altLang="zh-CN" dirty="0">
                <a:solidFill>
                  <a:srgbClr val="0000CC"/>
                </a:solidFill>
                <a:latin typeface="楷体_GB2312" pitchFamily="1" charset="-122"/>
              </a:rPr>
              <a:t>      </a:t>
            </a:r>
            <a:r>
              <a:rPr lang="zh-CN" altLang="en-US" dirty="0">
                <a:solidFill>
                  <a:srgbClr val="0000CC"/>
                </a:solidFill>
                <a:latin typeface="楷体_GB2312" pitchFamily="1" charset="-122"/>
              </a:rPr>
              <a:t>快速充盈末期，是血液从</a:t>
            </a:r>
            <a:r>
              <a:rPr lang="zh-CN" altLang="en-US" dirty="0">
                <a:solidFill>
                  <a:srgbClr val="FF3300"/>
                </a:solidFill>
                <a:latin typeface="楷体_GB2312" pitchFamily="1" charset="-122"/>
              </a:rPr>
              <a:t>心房流入心室</a:t>
            </a:r>
            <a:r>
              <a:rPr lang="zh-CN" altLang="en-US" dirty="0">
                <a:solidFill>
                  <a:srgbClr val="0000CC"/>
                </a:solidFill>
                <a:latin typeface="楷体_GB2312" pitchFamily="1" charset="-122"/>
              </a:rPr>
              <a:t>引起</a:t>
            </a:r>
          </a:p>
          <a:p>
            <a:pPr marL="342900" lvl="0" indent="-342900">
              <a:lnSpc>
                <a:spcPct val="125000"/>
              </a:lnSpc>
              <a:spcBef>
                <a:spcPct val="0"/>
              </a:spcBef>
              <a:buClrTx/>
              <a:buSzTx/>
              <a:buFontTx/>
              <a:buNone/>
            </a:pPr>
            <a:r>
              <a:rPr lang="zh-CN" altLang="en-US" dirty="0">
                <a:solidFill>
                  <a:srgbClr val="0000CC"/>
                </a:solidFill>
                <a:latin typeface="楷体_GB2312" pitchFamily="1" charset="-122"/>
              </a:rPr>
              <a:t>（四）第</a:t>
            </a:r>
            <a:r>
              <a:rPr lang="zh-CN" altLang="en-US" dirty="0">
                <a:solidFill>
                  <a:srgbClr val="FF3300"/>
                </a:solidFill>
                <a:latin typeface="楷体_GB2312" pitchFamily="1" charset="-122"/>
              </a:rPr>
              <a:t>四</a:t>
            </a:r>
            <a:r>
              <a:rPr lang="zh-CN" altLang="en-US" dirty="0">
                <a:solidFill>
                  <a:srgbClr val="0000CC"/>
                </a:solidFill>
                <a:latin typeface="楷体_GB2312" pitchFamily="1" charset="-122"/>
              </a:rPr>
              <a:t>心音</a:t>
            </a:r>
            <a:r>
              <a:rPr lang="en-US" altLang="zh-CN" dirty="0">
                <a:solidFill>
                  <a:srgbClr val="0000CC"/>
                </a:solidFill>
                <a:latin typeface="楷体_GB2312" pitchFamily="1" charset="-122"/>
              </a:rPr>
              <a:t>-forth heart sound</a:t>
            </a:r>
          </a:p>
          <a:p>
            <a:pPr marL="342900" lvl="0" indent="-342900">
              <a:lnSpc>
                <a:spcPct val="125000"/>
              </a:lnSpc>
              <a:spcBef>
                <a:spcPct val="0"/>
              </a:spcBef>
              <a:buClrTx/>
              <a:buSzTx/>
              <a:buFontTx/>
              <a:buNone/>
            </a:pPr>
            <a:r>
              <a:rPr lang="en-US" altLang="zh-CN" dirty="0">
                <a:solidFill>
                  <a:srgbClr val="0000CC"/>
                </a:solidFill>
                <a:latin typeface="楷体_GB2312" pitchFamily="1" charset="-122"/>
              </a:rPr>
              <a:t>      </a:t>
            </a:r>
            <a:r>
              <a:rPr lang="zh-CN" altLang="en-US" dirty="0">
                <a:solidFill>
                  <a:srgbClr val="0000CC"/>
                </a:solidFill>
                <a:latin typeface="楷体_GB2312" pitchFamily="1" charset="-122"/>
              </a:rPr>
              <a:t>由</a:t>
            </a:r>
            <a:r>
              <a:rPr lang="zh-CN" altLang="en-US" dirty="0">
                <a:solidFill>
                  <a:srgbClr val="FF3300"/>
                </a:solidFill>
                <a:latin typeface="楷体_GB2312" pitchFamily="1" charset="-122"/>
              </a:rPr>
              <a:t>心房收缩</a:t>
            </a:r>
            <a:r>
              <a:rPr lang="zh-CN" altLang="en-US" dirty="0">
                <a:solidFill>
                  <a:srgbClr val="0000CC"/>
                </a:solidFill>
                <a:latin typeface="楷体_GB2312" pitchFamily="1" charset="-122"/>
              </a:rPr>
              <a:t>引起</a:t>
            </a:r>
            <a:r>
              <a:rPr lang="zh-CN" altLang="en-US" b="0" dirty="0">
                <a:solidFill>
                  <a:srgbClr val="0000CC"/>
                </a:solidFill>
                <a:latin typeface="楷体_GB2312" pitchFamily="1" charset="-122"/>
              </a:rPr>
              <a:t> </a:t>
            </a:r>
          </a:p>
        </p:txBody>
      </p:sp>
      <p:pic>
        <p:nvPicPr>
          <p:cNvPr id="281603" name="Picture 4"/>
          <p:cNvPicPr>
            <a:picLocks noChangeAspect="1"/>
          </p:cNvPicPr>
          <p:nvPr/>
        </p:nvPicPr>
        <p:blipFill>
          <a:blip r:embed="rId3"/>
          <a:stretch>
            <a:fillRect/>
          </a:stretch>
        </p:blipFill>
        <p:spPr>
          <a:xfrm>
            <a:off x="1763713" y="5057775"/>
            <a:ext cx="7380287" cy="1633538"/>
          </a:xfrm>
          <a:prstGeom prst="rect">
            <a:avLst/>
          </a:prstGeom>
          <a:noFill/>
          <a:ln w="9525">
            <a:noFill/>
          </a:ln>
        </p:spPr>
      </p:pic>
    </p:spTree>
    <p:extLst>
      <p:ext uri="{BB962C8B-B14F-4D97-AF65-F5344CB8AC3E}">
        <p14:creationId xmlns:p14="http://schemas.microsoft.com/office/powerpoint/2010/main" val="1361318674"/>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5">
            <a:extLst>
              <a:ext uri="{FF2B5EF4-FFF2-40B4-BE49-F238E27FC236}">
                <a16:creationId xmlns:a16="http://schemas.microsoft.com/office/drawing/2014/main" id="{D2C99561-392A-4346-B1DA-B6F9CC570735}"/>
              </a:ext>
            </a:extLst>
          </p:cNvPr>
          <p:cNvGraphicFramePr>
            <a:graphicFrameLocks noChangeAspect="1"/>
          </p:cNvGraphicFramePr>
          <p:nvPr/>
        </p:nvGraphicFramePr>
        <p:xfrm>
          <a:off x="4027725" y="1288694"/>
          <a:ext cx="3679353" cy="2907982"/>
        </p:xfrm>
        <a:graphic>
          <a:graphicData uri="http://schemas.openxmlformats.org/presentationml/2006/ole">
            <mc:AlternateContent xmlns:mc="http://schemas.openxmlformats.org/markup-compatibility/2006">
              <mc:Choice xmlns:v="urn:schemas-microsoft-com:vml" Requires="v">
                <p:oleObj name="Image" r:id="rId2" imgW="4882492" imgH="4492381" progId="Photoshop.Image.6">
                  <p:embed/>
                </p:oleObj>
              </mc:Choice>
              <mc:Fallback>
                <p:oleObj name="Image" r:id="rId2" imgW="4882492" imgH="4492381" progId="Photoshop.Image.6">
                  <p:embed/>
                  <p:pic>
                    <p:nvPicPr>
                      <p:cNvPr id="15362" name="Object 5">
                        <a:extLst>
                          <a:ext uri="{FF2B5EF4-FFF2-40B4-BE49-F238E27FC236}">
                            <a16:creationId xmlns:a16="http://schemas.microsoft.com/office/drawing/2014/main" id="{D2C99561-392A-4346-B1DA-B6F9CC570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5" y="1288694"/>
                        <a:ext cx="3679353" cy="2907982"/>
                      </a:xfrm>
                      <a:prstGeom prst="rect">
                        <a:avLst/>
                      </a:prstGeom>
                      <a:noFill/>
                      <a:ln>
                        <a:noFill/>
                      </a:ln>
                      <a:effectLst/>
                    </p:spPr>
                  </p:pic>
                </p:oleObj>
              </mc:Fallback>
            </mc:AlternateContent>
          </a:graphicData>
        </a:graphic>
      </p:graphicFrame>
      <p:sp>
        <p:nvSpPr>
          <p:cNvPr id="15363" name="Rectangle 2">
            <a:extLst>
              <a:ext uri="{FF2B5EF4-FFF2-40B4-BE49-F238E27FC236}">
                <a16:creationId xmlns:a16="http://schemas.microsoft.com/office/drawing/2014/main" id="{180F9BE8-C5FA-44FA-98E6-EED846FFEE9C}"/>
              </a:ext>
            </a:extLst>
          </p:cNvPr>
          <p:cNvSpPr>
            <a:spLocks noChangeArrowheads="1"/>
          </p:cNvSpPr>
          <p:nvPr/>
        </p:nvSpPr>
        <p:spPr bwMode="auto">
          <a:xfrm>
            <a:off x="212914" y="332656"/>
            <a:ext cx="8964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99"/>
                </a:solidFill>
                <a:ea typeface="黑体" panose="02010609060101010101" pitchFamily="49" charset="-122"/>
              </a:rPr>
              <a:t>四、微循环</a:t>
            </a:r>
            <a:r>
              <a:rPr lang="en-US" altLang="zh-CN" dirty="0">
                <a:solidFill>
                  <a:srgbClr val="FF0000"/>
                </a:solidFill>
              </a:rPr>
              <a:t>microcirculation</a:t>
            </a:r>
            <a:r>
              <a:rPr lang="zh-CN" altLang="en-US" dirty="0">
                <a:solidFill>
                  <a:srgbClr val="000000"/>
                </a:solidFill>
              </a:rPr>
              <a:t>微动脉和微静脉之间的血液循环</a:t>
            </a:r>
          </a:p>
        </p:txBody>
      </p:sp>
      <p:sp>
        <p:nvSpPr>
          <p:cNvPr id="15364" name="Rectangle 4">
            <a:extLst>
              <a:ext uri="{FF2B5EF4-FFF2-40B4-BE49-F238E27FC236}">
                <a16:creationId xmlns:a16="http://schemas.microsoft.com/office/drawing/2014/main" id="{36A6D360-5D47-43DB-8298-5161D8E2E245}"/>
              </a:ext>
            </a:extLst>
          </p:cNvPr>
          <p:cNvSpPr>
            <a:spLocks noChangeArrowheads="1"/>
          </p:cNvSpPr>
          <p:nvPr/>
        </p:nvSpPr>
        <p:spPr bwMode="auto">
          <a:xfrm>
            <a:off x="179388" y="1340768"/>
            <a:ext cx="3097212"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一</a:t>
            </a:r>
            <a:r>
              <a:rPr lang="en-US" altLang="zh-CN"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微循环的组成</a:t>
            </a:r>
          </a:p>
          <a:p>
            <a:pPr eaLnBrk="1" hangingPunct="1">
              <a:lnSpc>
                <a:spcPct val="120000"/>
              </a:lnSpc>
            </a:pPr>
            <a:r>
              <a:rPr lang="zh-CN" altLang="en-US" dirty="0">
                <a:solidFill>
                  <a:srgbClr val="0000FF"/>
                </a:solidFill>
                <a:latin typeface="黑体" panose="02010609060101010101" pitchFamily="49" charset="-122"/>
                <a:ea typeface="黑体" panose="02010609060101010101" pitchFamily="49" charset="-122"/>
              </a:rPr>
              <a:t>  典型构成：</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微动脉</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后微动脉</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毛细血管前括约肌</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真毛细血管</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通血毛细血管</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或称直捷通路</a:t>
            </a:r>
            <a:r>
              <a:rPr lang="en-US" altLang="zh-CN" dirty="0">
                <a:solidFill>
                  <a:srgbClr val="000000"/>
                </a:solidFill>
                <a:latin typeface="楷体_GB2312" pitchFamily="49" charset="-122"/>
                <a:ea typeface="楷体_GB2312" pitchFamily="49" charset="-122"/>
              </a:rPr>
              <a:t>)</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动</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静脉吻合支</a:t>
            </a:r>
          </a:p>
          <a:p>
            <a:pPr eaLnBrk="1" hangingPunct="1">
              <a:lnSpc>
                <a:spcPct val="120000"/>
              </a:lnSpc>
              <a:spcBef>
                <a:spcPct val="20000"/>
              </a:spcBef>
              <a:buFontTx/>
              <a:buAutoNum type="arabicPeriod"/>
            </a:pPr>
            <a:r>
              <a:rPr lang="zh-CN" altLang="en-US" dirty="0">
                <a:solidFill>
                  <a:srgbClr val="000000"/>
                </a:solidFill>
                <a:latin typeface="楷体_GB2312" pitchFamily="49" charset="-122"/>
                <a:ea typeface="楷体_GB2312" pitchFamily="49" charset="-122"/>
              </a:rPr>
              <a:t>微静脉</a:t>
            </a:r>
            <a:r>
              <a:rPr lang="zh-CN" altLang="en-US" dirty="0">
                <a:solidFill>
                  <a:srgbClr val="000000"/>
                </a:solidFill>
                <a:latin typeface="Times New Roman" panose="02020603050405020304" pitchFamily="18" charset="0"/>
                <a:ea typeface="楷体_GB2312" pitchFamily="49" charset="-122"/>
              </a:rPr>
              <a:t> </a:t>
            </a:r>
          </a:p>
        </p:txBody>
      </p:sp>
      <p:pic>
        <p:nvPicPr>
          <p:cNvPr id="15365" name="Picture 7">
            <a:extLst>
              <a:ext uri="{FF2B5EF4-FFF2-40B4-BE49-F238E27FC236}">
                <a16:creationId xmlns:a16="http://schemas.microsoft.com/office/drawing/2014/main" id="{87D90498-BC52-44DF-A576-E3A3705C9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6319" y="4196676"/>
            <a:ext cx="3815705" cy="241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5C699F7C-4ABA-56A2-A2D1-372F24177423}"/>
              </a:ext>
            </a:extLst>
          </p:cNvPr>
          <p:cNvSpPr txBox="1"/>
          <p:nvPr/>
        </p:nvSpPr>
        <p:spPr>
          <a:xfrm>
            <a:off x="2295144" y="3198168"/>
            <a:ext cx="4590288" cy="461665"/>
          </a:xfrm>
          <a:prstGeom prst="rect">
            <a:avLst/>
          </a:prstGeom>
          <a:noFill/>
        </p:spPr>
        <p:txBody>
          <a:bodyPr wrap="square">
            <a:spAutoFit/>
          </a:bodyPr>
          <a:lstStyle/>
          <a:p>
            <a:r>
              <a:rPr lang="en-US" altLang="zh-CN" sz="2400" b="1" dirty="0">
                <a:latin typeface="+mj-lt"/>
                <a:ea typeface="楷体_GB2312" pitchFamily="49" charset="-122"/>
              </a:rPr>
              <a:t>40 mmHg</a:t>
            </a:r>
            <a:endParaRPr lang="zh-CN" altLang="en-US" dirty="0"/>
          </a:p>
        </p:txBody>
      </p:sp>
    </p:spTree>
    <p:extLst>
      <p:ext uri="{BB962C8B-B14F-4D97-AF65-F5344CB8AC3E}">
        <p14:creationId xmlns:p14="http://schemas.microsoft.com/office/powerpoint/2010/main" val="1715415212"/>
      </p:ext>
    </p:extLst>
  </p:cSld>
  <p:clrMapOvr>
    <a:masterClrMapping/>
  </p:clrMapOvr>
  <p:transition advClick="0"/>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8354" name="Group 2">
            <a:extLst>
              <a:ext uri="{FF2B5EF4-FFF2-40B4-BE49-F238E27FC236}">
                <a16:creationId xmlns:a16="http://schemas.microsoft.com/office/drawing/2014/main" id="{5826B170-EC02-4A26-9974-0BFEE65E395D}"/>
              </a:ext>
            </a:extLst>
          </p:cNvPr>
          <p:cNvGraphicFramePr>
            <a:graphicFrameLocks noGrp="1"/>
          </p:cNvGraphicFramePr>
          <p:nvPr/>
        </p:nvGraphicFramePr>
        <p:xfrm>
          <a:off x="381000" y="908050"/>
          <a:ext cx="8458200" cy="5612011"/>
        </p:xfrm>
        <a:graphic>
          <a:graphicData uri="http://schemas.openxmlformats.org/drawingml/2006/table">
            <a:tbl>
              <a:tblPr/>
              <a:tblGrid>
                <a:gridCol w="14478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6492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dirty="0">
                        <a:ln>
                          <a:noFill/>
                        </a:ln>
                        <a:solidFill>
                          <a:schemeClr val="tx1"/>
                        </a:solidFill>
                        <a:effectLst/>
                        <a:latin typeface="楷体_GB2312" pitchFamily="49" charset="-122"/>
                        <a:ea typeface="楷体_GB2312" pitchFamily="49" charset="-122"/>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CC3300"/>
                          </a:solidFill>
                          <a:effectLst/>
                          <a:latin typeface="楷体_GB2312" pitchFamily="49" charset="-122"/>
                          <a:ea typeface="楷体_GB2312" pitchFamily="49" charset="-122"/>
                        </a:rPr>
                        <a:t>肾上腺素（</a:t>
                      </a:r>
                      <a:r>
                        <a:rPr kumimoji="1" lang="en-US" altLang="zh-CN" sz="2400" b="1" i="0" u="none" strike="noStrike" cap="none" normalizeH="0" baseline="0">
                          <a:ln>
                            <a:noFill/>
                          </a:ln>
                          <a:solidFill>
                            <a:srgbClr val="CC3300"/>
                          </a:solidFill>
                          <a:effectLst/>
                          <a:latin typeface="楷体_GB2312" pitchFamily="49" charset="-122"/>
                          <a:ea typeface="楷体_GB2312" pitchFamily="49" charset="-122"/>
                        </a:rPr>
                        <a:t>E</a:t>
                      </a:r>
                      <a:r>
                        <a:rPr kumimoji="1" lang="zh-CN" altLang="en-US" sz="2400" b="1" i="0" u="none" strike="noStrike" cap="none" normalizeH="0" baseline="0">
                          <a:ln>
                            <a:noFill/>
                          </a:ln>
                          <a:solidFill>
                            <a:srgbClr val="CC3300"/>
                          </a:solidFill>
                          <a:effectLst/>
                          <a:latin typeface="楷体_GB2312" pitchFamily="49" charset="-122"/>
                          <a:ea typeface="楷体_GB2312" pitchFamily="49" charset="-12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00FF"/>
                          </a:solidFill>
                          <a:effectLst/>
                          <a:latin typeface="楷体_GB2312" pitchFamily="49" charset="-122"/>
                          <a:ea typeface="楷体_GB2312" pitchFamily="49" charset="-122"/>
                        </a:rPr>
                        <a:t>去甲肾上腺素（</a:t>
                      </a:r>
                      <a:r>
                        <a:rPr kumimoji="1" lang="en-US" altLang="zh-CN" sz="2400" b="1" i="0" u="none" strike="noStrike" cap="none" normalizeH="0" baseline="0">
                          <a:ln>
                            <a:noFill/>
                          </a:ln>
                          <a:solidFill>
                            <a:srgbClr val="0000FF"/>
                          </a:solidFill>
                          <a:effectLst/>
                          <a:latin typeface="楷体_GB2312" pitchFamily="49" charset="-122"/>
                          <a:ea typeface="楷体_GB2312" pitchFamily="49" charset="-122"/>
                        </a:rPr>
                        <a:t>NE</a:t>
                      </a:r>
                      <a:r>
                        <a:rPr kumimoji="1" lang="zh-CN" altLang="en-US" sz="2400" b="1" i="0" u="none" strike="noStrike" cap="none" normalizeH="0" baseline="0">
                          <a:ln>
                            <a:noFill/>
                          </a:ln>
                          <a:solidFill>
                            <a:srgbClr val="0000FF"/>
                          </a:solidFill>
                          <a:effectLst/>
                          <a:latin typeface="楷体_GB2312" pitchFamily="49" charset="-122"/>
                          <a:ea typeface="楷体_GB2312" pitchFamily="49" charset="-12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3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来源</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肾上腺髓质</a:t>
                      </a:r>
                      <a:r>
                        <a:rPr kumimoji="1" lang="zh-CN" altLang="en-US" sz="2800" b="1" i="0" u="none" strike="noStrike" cap="none" normalizeH="0" baseline="0">
                          <a:ln>
                            <a:noFill/>
                          </a:ln>
                          <a:solidFill>
                            <a:srgbClr val="000000"/>
                          </a:solidFill>
                          <a:effectLst/>
                          <a:latin typeface="楷体_GB2312" pitchFamily="49" charset="-122"/>
                          <a:ea typeface="楷体_GB2312" pitchFamily="49" charset="-122"/>
                        </a:rPr>
                        <a:t>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0000"/>
                          </a:solidFill>
                          <a:effectLst/>
                          <a:latin typeface="楷体_GB2312" pitchFamily="49" charset="-122"/>
                          <a:ea typeface="楷体_GB2312" pitchFamily="49" charset="-122"/>
                        </a:rPr>
                        <a:t>肾上腺髓质</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0068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对心脏的作用</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chemeClr val="tx1"/>
                          </a:solidFill>
                          <a:effectLst/>
                          <a:latin typeface="+mj-lt"/>
                          <a:ea typeface="楷体_GB2312" pitchFamily="49" charset="-122"/>
                        </a:rPr>
                        <a:t>β</a:t>
                      </a:r>
                      <a:r>
                        <a:rPr kumimoji="1" lang="en-US" altLang="zh-CN" sz="2400" b="1" i="0" u="none" strike="noStrike" cap="none" normalizeH="0" baseline="-25000" dirty="0">
                          <a:ln>
                            <a:noFill/>
                          </a:ln>
                          <a:solidFill>
                            <a:schemeClr val="tx1"/>
                          </a:solidFill>
                          <a:effectLst/>
                          <a:latin typeface="楷体_GB2312" pitchFamily="49" charset="-122"/>
                          <a:ea typeface="楷体_GB2312" pitchFamily="49" charset="-122"/>
                        </a:rPr>
                        <a:t>1</a:t>
                      </a: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受体结合</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心率↑心缩力↑心输出量↑</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chemeClr val="tx1"/>
                          </a:solidFill>
                          <a:effectLst/>
                          <a:latin typeface="+mj-lt"/>
                          <a:ea typeface="楷体_GB2312" pitchFamily="49" charset="-122"/>
                        </a:rPr>
                        <a:t>β</a:t>
                      </a:r>
                      <a:r>
                        <a:rPr kumimoji="1" lang="en-US" altLang="zh-CN" sz="2400" b="1" i="0" u="none" strike="noStrike" cap="none" normalizeH="0" baseline="-25000" dirty="0">
                          <a:ln>
                            <a:noFill/>
                          </a:ln>
                          <a:solidFill>
                            <a:schemeClr val="tx1"/>
                          </a:solidFill>
                          <a:effectLst/>
                          <a:latin typeface="楷体_GB2312" pitchFamily="49" charset="-122"/>
                          <a:ea typeface="楷体_GB2312" pitchFamily="49" charset="-122"/>
                        </a:rPr>
                        <a:t>1</a:t>
                      </a: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受体结合</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楷体_GB2312" pitchFamily="49" charset="-122"/>
                          <a:ea typeface="楷体_GB2312" pitchFamily="49" charset="-122"/>
                        </a:rPr>
                        <a:t>心缩力↑心输出量↑</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00FF"/>
                          </a:solidFill>
                          <a:effectLst/>
                          <a:latin typeface="楷体_GB2312" pitchFamily="49" charset="-122"/>
                          <a:ea typeface="楷体_GB2312" pitchFamily="49" charset="-122"/>
                        </a:rPr>
                        <a:t>但在整体通过减压反射使心率↓</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1272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对血管的作用</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rgbClr val="CC0066"/>
                          </a:solidFill>
                          <a:effectLst/>
                          <a:latin typeface="+mj-lt"/>
                          <a:ea typeface="楷体_GB2312" pitchFamily="49" charset="-122"/>
                        </a:rPr>
                        <a:t>α</a:t>
                      </a: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受体结合</a:t>
                      </a:r>
                    </a:p>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3300"/>
                          </a:solidFill>
                          <a:effectLst/>
                          <a:latin typeface="楷体_GB2312" pitchFamily="49" charset="-122"/>
                          <a:ea typeface="楷体_GB2312" pitchFamily="49" charset="-122"/>
                        </a:rPr>
                        <a:t>皮肤、内脏血管</a:t>
                      </a: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收缩</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accent2"/>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chemeClr val="accent2"/>
                          </a:solidFill>
                          <a:effectLst/>
                          <a:latin typeface="+mj-lt"/>
                          <a:ea typeface="楷体_GB2312" pitchFamily="49" charset="-122"/>
                        </a:rPr>
                        <a:t>β</a:t>
                      </a:r>
                      <a:r>
                        <a:rPr kumimoji="1" lang="en-US" altLang="zh-CN" sz="2400" b="1" i="0" u="none" strike="noStrike" cap="none" normalizeH="0" baseline="-25000" dirty="0">
                          <a:ln>
                            <a:noFill/>
                          </a:ln>
                          <a:solidFill>
                            <a:schemeClr val="accent2"/>
                          </a:solidFill>
                          <a:effectLst/>
                          <a:latin typeface="楷体_GB2312" pitchFamily="49" charset="-122"/>
                          <a:ea typeface="楷体_GB2312" pitchFamily="49" charset="-122"/>
                        </a:rPr>
                        <a:t>2</a:t>
                      </a:r>
                      <a:r>
                        <a:rPr kumimoji="1" lang="zh-CN" altLang="en-US" sz="2400" b="1" i="0" u="none" strike="noStrike" cap="none" normalizeH="0" baseline="0" dirty="0">
                          <a:ln>
                            <a:noFill/>
                          </a:ln>
                          <a:solidFill>
                            <a:schemeClr val="accent2"/>
                          </a:solidFill>
                          <a:effectLst/>
                          <a:latin typeface="楷体_GB2312" pitchFamily="49" charset="-122"/>
                          <a:ea typeface="楷体_GB2312" pitchFamily="49" charset="-122"/>
                        </a:rPr>
                        <a:t>受体结合</a:t>
                      </a:r>
                    </a:p>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3300"/>
                          </a:solidFill>
                          <a:effectLst/>
                          <a:latin typeface="楷体_GB2312" pitchFamily="49" charset="-122"/>
                          <a:ea typeface="楷体_GB2312" pitchFamily="49" charset="-122"/>
                        </a:rPr>
                        <a:t>骨骼肌血管</a:t>
                      </a:r>
                      <a:r>
                        <a:rPr kumimoji="1" lang="zh-CN" altLang="en-US" sz="2400" b="1" i="0" u="none" strike="noStrike" cap="none" normalizeH="0" baseline="0" dirty="0">
                          <a:ln>
                            <a:noFill/>
                          </a:ln>
                          <a:solidFill>
                            <a:schemeClr val="accent2"/>
                          </a:solidFill>
                          <a:effectLst/>
                          <a:latin typeface="楷体_GB2312" pitchFamily="49" charset="-122"/>
                          <a:ea typeface="楷体_GB2312" pitchFamily="49" charset="-122"/>
                        </a:rPr>
                        <a:t>舒张</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8000"/>
                          </a:solidFill>
                          <a:effectLst/>
                          <a:latin typeface="楷体_GB2312" pitchFamily="49" charset="-122"/>
                          <a:ea typeface="楷体_GB2312" pitchFamily="49" charset="-122"/>
                        </a:rPr>
                        <a:t>血流重新分配</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与</a:t>
                      </a:r>
                      <a:r>
                        <a:rPr kumimoji="1" lang="en-US" altLang="zh-CN" sz="2400" b="1" i="0" u="none" strike="noStrike" cap="none" normalizeH="0" baseline="0" dirty="0">
                          <a:ln>
                            <a:noFill/>
                          </a:ln>
                          <a:solidFill>
                            <a:srgbClr val="CC0066"/>
                          </a:solidFill>
                          <a:effectLst/>
                          <a:latin typeface="+mj-lt"/>
                          <a:ea typeface="楷体_GB2312" pitchFamily="49" charset="-122"/>
                        </a:rPr>
                        <a:t>α</a:t>
                      </a: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受体结合</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00FF"/>
                          </a:solidFill>
                          <a:effectLst/>
                          <a:latin typeface="楷体_GB2312" pitchFamily="49" charset="-122"/>
                          <a:ea typeface="楷体_GB2312" pitchFamily="49" charset="-122"/>
                        </a:rPr>
                        <a:t>除冠脉外</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00FF"/>
                          </a:solidFill>
                          <a:effectLst/>
                          <a:latin typeface="楷体_GB2312" pitchFamily="49" charset="-122"/>
                          <a:ea typeface="楷体_GB2312" pitchFamily="49" charset="-122"/>
                        </a:rPr>
                        <a:t>全身各器官血管</a:t>
                      </a: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收缩</a:t>
                      </a:r>
                    </a:p>
                    <a:p>
                      <a:pPr marL="0" marR="0" lvl="0" indent="0" algn="ctr" defTabSz="914400" rtl="0" eaLnBrk="1" fontAlgn="base" latinLnBrk="0" hangingPunct="1">
                        <a:lnSpc>
                          <a:spcPct val="70000"/>
                        </a:lnSpc>
                        <a:spcBef>
                          <a:spcPct val="20000"/>
                        </a:spcBef>
                        <a:spcAft>
                          <a:spcPct val="0"/>
                        </a:spcAft>
                        <a:buClrTx/>
                        <a:buSzTx/>
                        <a:buFontTx/>
                        <a:buNone/>
                        <a:tabLst/>
                      </a:pPr>
                      <a:endParaRPr kumimoji="1" lang="zh-CN" altLang="en-US" sz="2400" b="1" i="0" u="none" strike="noStrike" cap="none" normalizeH="0" baseline="0" dirty="0">
                        <a:ln>
                          <a:noFill/>
                        </a:ln>
                        <a:solidFill>
                          <a:srgbClr val="FF00FF"/>
                        </a:solidFill>
                        <a:effectLst/>
                        <a:latin typeface="楷体_GB2312" pitchFamily="49" charset="-122"/>
                        <a:ea typeface="楷体_GB2312" pitchFamily="49" charset="-122"/>
                      </a:endParaRPr>
                    </a:p>
                    <a:p>
                      <a:pPr marL="0" marR="0" lvl="0" indent="0" algn="ctr" defTabSz="914400" rtl="0" eaLnBrk="1" fontAlgn="base" latinLnBrk="0" hangingPunct="1">
                        <a:lnSpc>
                          <a:spcPct val="70000"/>
                        </a:lnSpc>
                        <a:spcBef>
                          <a:spcPct val="20000"/>
                        </a:spcBef>
                        <a:spcAft>
                          <a:spcPct val="0"/>
                        </a:spcAft>
                        <a:buClrTx/>
                        <a:buSzTx/>
                        <a:buFontTx/>
                        <a:buNone/>
                        <a:tabLst/>
                      </a:pPr>
                      <a:r>
                        <a:rPr kumimoji="1" lang="zh-CN" altLang="en-US" sz="2400" b="1" i="0" u="none" strike="noStrike" cap="none" normalizeH="0" baseline="0" dirty="0">
                          <a:ln>
                            <a:noFill/>
                          </a:ln>
                          <a:solidFill>
                            <a:srgbClr val="008000"/>
                          </a:solidFill>
                          <a:effectLst/>
                          <a:latin typeface="楷体_GB2312" pitchFamily="49" charset="-122"/>
                          <a:ea typeface="楷体_GB2312" pitchFamily="49" charset="-122"/>
                        </a:rPr>
                        <a:t>外周阻力↑、血压↑</a:t>
                      </a:r>
                      <a:endParaRPr kumimoji="1" lang="zh-CN" altLang="en-US" sz="2800" b="0" i="0" u="none" strike="noStrike" cap="none" normalizeH="0" baseline="0" dirty="0">
                        <a:ln>
                          <a:noFill/>
                        </a:ln>
                        <a:solidFill>
                          <a:srgbClr val="008000"/>
                        </a:solidFill>
                        <a:effectLst/>
                        <a:latin typeface="楷体_GB2312" pitchFamily="49" charset="-122"/>
                        <a:ea typeface="楷体_GB2312" pitchFamily="49"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8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临床应用</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楷体_GB2312" pitchFamily="49" charset="-122"/>
                          <a:ea typeface="楷体_GB2312" pitchFamily="49" charset="-122"/>
                        </a:rPr>
                        <a:t>强心剂</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a:ln>
                            <a:noFill/>
                          </a:ln>
                          <a:solidFill>
                            <a:srgbClr val="CC0066"/>
                          </a:solidFill>
                          <a:effectLst/>
                          <a:latin typeface="楷体_GB2312" pitchFamily="49" charset="-122"/>
                          <a:ea typeface="楷体_GB2312" pitchFamily="49" charset="-122"/>
                        </a:rPr>
                        <a:t>升压药</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964" name="Rectangle 28">
            <a:extLst>
              <a:ext uri="{FF2B5EF4-FFF2-40B4-BE49-F238E27FC236}">
                <a16:creationId xmlns:a16="http://schemas.microsoft.com/office/drawing/2014/main" id="{167D5651-493F-48EB-BB8A-F44195AE0272}"/>
              </a:ext>
            </a:extLst>
          </p:cNvPr>
          <p:cNvSpPr>
            <a:spLocks noChangeArrowheads="1"/>
          </p:cNvSpPr>
          <p:nvPr/>
        </p:nvSpPr>
        <p:spPr bwMode="auto">
          <a:xfrm>
            <a:off x="900113" y="260350"/>
            <a:ext cx="4672012" cy="579438"/>
          </a:xfrm>
          <a:prstGeom prst="rect">
            <a:avLst/>
          </a:prstGeom>
          <a:noFill/>
          <a:ln w="9525">
            <a:noFill/>
            <a:miter lim="800000"/>
            <a:headEnd/>
            <a:tailEnd/>
          </a:ln>
        </p:spPr>
        <p:txBody>
          <a:bodyPr wrap="none">
            <a:spAutoFit/>
          </a:bodyPr>
          <a:lstStyle/>
          <a:p>
            <a:pPr algn="ctr" eaLnBrk="1" hangingPunct="1">
              <a:defRPr/>
            </a:pPr>
            <a:r>
              <a:rPr lang="zh-CN" altLang="en-US" sz="3200" b="1">
                <a:solidFill>
                  <a:srgbClr val="FF0000"/>
                </a:solidFill>
                <a:latin typeface="+mn-lt"/>
              </a:rPr>
              <a:t>肾上腺素和去甲肾上腺素</a:t>
            </a:r>
          </a:p>
        </p:txBody>
      </p:sp>
    </p:spTree>
    <p:extLst>
      <p:ext uri="{BB962C8B-B14F-4D97-AF65-F5344CB8AC3E}">
        <p14:creationId xmlns:p14="http://schemas.microsoft.com/office/powerpoint/2010/main" val="1843780436"/>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
            <a:extLst>
              <a:ext uri="{FF2B5EF4-FFF2-40B4-BE49-F238E27FC236}">
                <a16:creationId xmlns:a16="http://schemas.microsoft.com/office/drawing/2014/main" id="{4D558D76-B1DD-46DA-9EFD-35A4495A2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3" y="1122180"/>
            <a:ext cx="9144000" cy="5410200"/>
          </a:xfrm>
          <a:prstGeom prst="rect">
            <a:avLst/>
          </a:prstGeom>
          <a:solidFill>
            <a:schemeClr val="bg1"/>
          </a:solidFill>
          <a:ln w="9525">
            <a:solidFill>
              <a:schemeClr val="bg1"/>
            </a:solidFill>
            <a:miter lim="800000"/>
            <a:headEnd/>
            <a:tailEnd/>
          </a:ln>
        </p:spPr>
      </p:pic>
      <p:sp>
        <p:nvSpPr>
          <p:cNvPr id="2051" name="Rectangle 3">
            <a:extLst>
              <a:ext uri="{FF2B5EF4-FFF2-40B4-BE49-F238E27FC236}">
                <a16:creationId xmlns:a16="http://schemas.microsoft.com/office/drawing/2014/main" id="{33748848-542E-45C0-B91E-CD4F85DD8575}"/>
              </a:ext>
            </a:extLst>
          </p:cNvPr>
          <p:cNvSpPr>
            <a:spLocks noChangeArrowheads="1"/>
          </p:cNvSpPr>
          <p:nvPr/>
        </p:nvSpPr>
        <p:spPr bwMode="auto">
          <a:xfrm>
            <a:off x="1066800" y="381000"/>
            <a:ext cx="710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4400" b="1" dirty="0">
                <a:solidFill>
                  <a:srgbClr val="CC0000"/>
                </a:solidFill>
                <a:latin typeface="黑体" panose="02010609060101010101" pitchFamily="49" charset="-122"/>
                <a:ea typeface="黑体" panose="02010609060101010101" pitchFamily="49" charset="-122"/>
              </a:rPr>
              <a:t>第五节 心血管活动的调节</a:t>
            </a:r>
          </a:p>
        </p:txBody>
      </p:sp>
      <p:sp>
        <p:nvSpPr>
          <p:cNvPr id="2052" name="Rectangle 4">
            <a:extLst>
              <a:ext uri="{FF2B5EF4-FFF2-40B4-BE49-F238E27FC236}">
                <a16:creationId xmlns:a16="http://schemas.microsoft.com/office/drawing/2014/main" id="{716456F7-290A-42C0-9DFF-13B4737EDB91}"/>
              </a:ext>
            </a:extLst>
          </p:cNvPr>
          <p:cNvSpPr>
            <a:spLocks noChangeArrowheads="1"/>
          </p:cNvSpPr>
          <p:nvPr/>
        </p:nvSpPr>
        <p:spPr bwMode="auto">
          <a:xfrm>
            <a:off x="2051050" y="5876925"/>
            <a:ext cx="55451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053" name="Rectangle 5">
            <a:extLst>
              <a:ext uri="{FF2B5EF4-FFF2-40B4-BE49-F238E27FC236}">
                <a16:creationId xmlns:a16="http://schemas.microsoft.com/office/drawing/2014/main" id="{14823AC8-4478-4CC3-92E1-A7B7763824E0}"/>
              </a:ext>
            </a:extLst>
          </p:cNvPr>
          <p:cNvSpPr>
            <a:spLocks noChangeArrowheads="1"/>
          </p:cNvSpPr>
          <p:nvPr/>
        </p:nvSpPr>
        <p:spPr bwMode="auto">
          <a:xfrm>
            <a:off x="2124075" y="5949950"/>
            <a:ext cx="5327650" cy="503238"/>
          </a:xfrm>
          <a:prstGeom prst="rect">
            <a:avLst/>
          </a:prstGeom>
          <a:solidFill>
            <a:schemeClr val="bg1"/>
          </a:solidFill>
          <a:ln w="9525">
            <a:solidFill>
              <a:schemeClr val="bg1"/>
            </a:solidFill>
            <a:miter lim="800000"/>
            <a:headEnd/>
            <a:tailEnd/>
          </a:ln>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7" name="矩形 6">
            <a:extLst>
              <a:ext uri="{FF2B5EF4-FFF2-40B4-BE49-F238E27FC236}">
                <a16:creationId xmlns:a16="http://schemas.microsoft.com/office/drawing/2014/main" id="{48232547-27A1-48CB-85C5-A6CE1244DB6C}"/>
              </a:ext>
            </a:extLst>
          </p:cNvPr>
          <p:cNvSpPr/>
          <p:nvPr/>
        </p:nvSpPr>
        <p:spPr bwMode="auto">
          <a:xfrm>
            <a:off x="500063" y="2500313"/>
            <a:ext cx="714375" cy="500062"/>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defRPr/>
            </a:pPr>
            <a:endParaRPr lang="zh-CN" altLang="en-US">
              <a:solidFill>
                <a:schemeClr val="tx1"/>
              </a:solidFill>
              <a:ea typeface="楷体_GB2312" pitchFamily="49" charset="-122"/>
            </a:endParaRPr>
          </a:p>
        </p:txBody>
      </p:sp>
      <p:sp>
        <p:nvSpPr>
          <p:cNvPr id="8" name="矩形 7">
            <a:extLst>
              <a:ext uri="{FF2B5EF4-FFF2-40B4-BE49-F238E27FC236}">
                <a16:creationId xmlns:a16="http://schemas.microsoft.com/office/drawing/2014/main" id="{2381D31E-4102-4162-B855-E0F568005F2D}"/>
              </a:ext>
            </a:extLst>
          </p:cNvPr>
          <p:cNvSpPr/>
          <p:nvPr/>
        </p:nvSpPr>
        <p:spPr bwMode="auto">
          <a:xfrm>
            <a:off x="500063" y="3143250"/>
            <a:ext cx="714375" cy="500063"/>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defRPr/>
            </a:pPr>
            <a:endParaRPr lang="zh-CN" altLang="en-US">
              <a:solidFill>
                <a:schemeClr val="tx1"/>
              </a:solidFill>
              <a:ea typeface="楷体_GB2312" pitchFamily="49" charset="-122"/>
            </a:endParaRPr>
          </a:p>
        </p:txBody>
      </p:sp>
      <p:sp>
        <p:nvSpPr>
          <p:cNvPr id="9" name="TextBox 8">
            <a:extLst>
              <a:ext uri="{FF2B5EF4-FFF2-40B4-BE49-F238E27FC236}">
                <a16:creationId xmlns:a16="http://schemas.microsoft.com/office/drawing/2014/main" id="{CB7424F9-0E13-4E2A-9C63-D7849B5C09DB}"/>
              </a:ext>
            </a:extLst>
          </p:cNvPr>
          <p:cNvSpPr txBox="1"/>
          <p:nvPr/>
        </p:nvSpPr>
        <p:spPr>
          <a:xfrm>
            <a:off x="571500" y="4572000"/>
            <a:ext cx="2286000" cy="46196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a:spAutoFit/>
          </a:bodyPr>
          <a:lstStyle/>
          <a:p>
            <a:pPr eaLnBrk="1" hangingPunct="1">
              <a:spcBef>
                <a:spcPts val="600"/>
              </a:spcBef>
              <a:spcAft>
                <a:spcPts val="600"/>
              </a:spcAft>
              <a:defRPr/>
            </a:pPr>
            <a:r>
              <a:rPr lang="zh-CN" altLang="en-US" sz="2400" b="1" dirty="0"/>
              <a:t>局部血流调节</a:t>
            </a:r>
          </a:p>
        </p:txBody>
      </p:sp>
      <p:sp>
        <p:nvSpPr>
          <p:cNvPr id="10" name="左大括号 9">
            <a:extLst>
              <a:ext uri="{FF2B5EF4-FFF2-40B4-BE49-F238E27FC236}">
                <a16:creationId xmlns:a16="http://schemas.microsoft.com/office/drawing/2014/main" id="{81267C4C-CFC0-4F71-BF22-3312A18E03C1}"/>
              </a:ext>
            </a:extLst>
          </p:cNvPr>
          <p:cNvSpPr/>
          <p:nvPr/>
        </p:nvSpPr>
        <p:spPr bwMode="auto">
          <a:xfrm>
            <a:off x="142875" y="2500313"/>
            <a:ext cx="214313" cy="2428875"/>
          </a:xfrm>
          <a:prstGeom prst="leftBrac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txBody>
          <a:bodyPr/>
          <a:lstStyle/>
          <a:p>
            <a:pPr eaLnBrk="1" hangingPunct="1">
              <a:defRPr/>
            </a:pPr>
            <a:endParaRPr lang="zh-CN" altLang="en-US">
              <a:ea typeface="楷体_GB2312" pitchFamily="49" charset="-122"/>
            </a:endParaRPr>
          </a:p>
        </p:txBody>
      </p:sp>
    </p:spTree>
    <p:extLst>
      <p:ext uri="{BB962C8B-B14F-4D97-AF65-F5344CB8AC3E}">
        <p14:creationId xmlns:p14="http://schemas.microsoft.com/office/powerpoint/2010/main" val="309547220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a:extLst>
              <a:ext uri="{FF2B5EF4-FFF2-40B4-BE49-F238E27FC236}">
                <a16:creationId xmlns:a16="http://schemas.microsoft.com/office/drawing/2014/main" id="{13C942BD-BFFE-4E3C-9C1D-A767FC9B519F}"/>
              </a:ext>
            </a:extLst>
          </p:cNvPr>
          <p:cNvSpPr>
            <a:spLocks noGrp="1" noChangeArrowheads="1"/>
          </p:cNvSpPr>
          <p:nvPr>
            <p:ph type="body" idx="1"/>
          </p:nvPr>
        </p:nvSpPr>
        <p:spPr bwMode="auto">
          <a:xfrm>
            <a:off x="684213" y="1820863"/>
            <a:ext cx="7697787" cy="2362200"/>
          </a:xfrm>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20000"/>
              </a:lnSpc>
              <a:buFontTx/>
              <a:buNone/>
              <a:defRPr/>
            </a:pPr>
            <a:r>
              <a:rPr lang="zh-CN" altLang="en-US" sz="2800" b="1" dirty="0">
                <a:solidFill>
                  <a:srgbClr val="FF0000"/>
                </a:solidFill>
                <a:latin typeface="楷体_GB2312" pitchFamily="49" charset="-122"/>
                <a:ea typeface="楷体_GB2312" pitchFamily="49" charset="-122"/>
                <a:sym typeface="ZapfDingbats" pitchFamily="82" charset="2"/>
              </a:rPr>
              <a:t>心交感神经</a:t>
            </a:r>
            <a:r>
              <a:rPr lang="en-US" altLang="zh-CN" sz="2800" b="1" dirty="0">
                <a:effectLst>
                  <a:outerShdw blurRad="38100" dist="38100" dir="2700000" algn="tl">
                    <a:srgbClr val="FFFFFF"/>
                  </a:outerShdw>
                </a:effectLst>
                <a:latin typeface="楷体_GB2312" pitchFamily="49" charset="-122"/>
                <a:ea typeface="楷体_GB2312" pitchFamily="49" charset="-122"/>
                <a:sym typeface="ZapfDingbats" pitchFamily="82" charset="2"/>
              </a:rPr>
              <a:t>(+)→</a:t>
            </a:r>
            <a:r>
              <a:rPr lang="zh-CN" altLang="en-US" sz="2800" b="1" dirty="0">
                <a:effectLst>
                  <a:outerShdw blurRad="38100" dist="38100" dir="2700000" algn="tl">
                    <a:srgbClr val="FFFFFF"/>
                  </a:outerShdw>
                </a:effectLst>
                <a:latin typeface="楷体_GB2312" pitchFamily="49" charset="-122"/>
                <a:ea typeface="楷体_GB2312" pitchFamily="49" charset="-122"/>
                <a:sym typeface="ZapfDingbats" pitchFamily="82" charset="2"/>
              </a:rPr>
              <a:t>节后纤维→</a:t>
            </a:r>
            <a:r>
              <a:rPr lang="en-US" altLang="zh-CN" sz="2800" b="1" dirty="0">
                <a:solidFill>
                  <a:srgbClr val="FF0000"/>
                </a:solidFill>
                <a:latin typeface="楷体_GB2312" pitchFamily="49" charset="-122"/>
                <a:ea typeface="楷体_GB2312" pitchFamily="49" charset="-122"/>
              </a:rPr>
              <a:t>NE</a:t>
            </a:r>
            <a:r>
              <a:rPr lang="en-US" altLang="zh-CN" sz="2800" b="1" dirty="0">
                <a:effectLst>
                  <a:outerShdw blurRad="38100" dist="38100" dir="2700000" algn="tl">
                    <a:srgbClr val="FFFFFF"/>
                  </a:outerShdw>
                </a:effectLst>
                <a:latin typeface="楷体_GB2312" pitchFamily="49" charset="-122"/>
                <a:ea typeface="楷体_GB2312" pitchFamily="49" charset="-122"/>
              </a:rPr>
              <a:t>→</a:t>
            </a:r>
            <a:r>
              <a:rPr lang="zh-CN" altLang="en-US" sz="2800" b="1" dirty="0">
                <a:effectLst>
                  <a:outerShdw blurRad="38100" dist="38100" dir="2700000" algn="tl">
                    <a:srgbClr val="FFFFFF"/>
                  </a:outerShdw>
                </a:effectLst>
                <a:latin typeface="楷体_GB2312" pitchFamily="49" charset="-122"/>
                <a:ea typeface="楷体_GB2312" pitchFamily="49" charset="-122"/>
              </a:rPr>
              <a:t>心肌细胞</a:t>
            </a:r>
            <a:r>
              <a:rPr lang="zh-CN" altLang="en-US" sz="2800" b="1" dirty="0">
                <a:latin typeface="楷体_GB2312" pitchFamily="49" charset="-122"/>
                <a:ea typeface="楷体_GB2312" pitchFamily="49" charset="-122"/>
              </a:rPr>
              <a:t>膜</a:t>
            </a:r>
            <a:r>
              <a:rPr lang="zh-CN" altLang="en-US" sz="2800" b="1" dirty="0">
                <a:solidFill>
                  <a:srgbClr val="FF0000"/>
                </a:solidFill>
                <a:latin typeface="楷体_GB2312" pitchFamily="49" charset="-122"/>
                <a:ea typeface="楷体_GB2312" pitchFamily="49" charset="-122"/>
                <a:sym typeface="Symbol" pitchFamily="18" charset="2"/>
              </a:rPr>
              <a:t></a:t>
            </a:r>
            <a:r>
              <a:rPr lang="en-US" altLang="zh-CN" sz="2800" b="1" baseline="-25000" dirty="0">
                <a:solidFill>
                  <a:srgbClr val="FF0000"/>
                </a:solidFill>
                <a:latin typeface="楷体_GB2312" pitchFamily="49" charset="-122"/>
                <a:ea typeface="楷体_GB2312" pitchFamily="49" charset="-122"/>
                <a:sym typeface="Symbol" pitchFamily="18" charset="2"/>
              </a:rPr>
              <a:t>1</a:t>
            </a:r>
            <a:r>
              <a:rPr lang="zh-CN" altLang="en-US" sz="2800" b="1" dirty="0">
                <a:effectLst>
                  <a:outerShdw blurRad="38100" dist="38100" dir="2700000" algn="tl">
                    <a:srgbClr val="FFFFFF"/>
                  </a:outerShdw>
                </a:effectLst>
                <a:latin typeface="楷体_GB2312" pitchFamily="49" charset="-122"/>
                <a:ea typeface="楷体_GB2312" pitchFamily="49" charset="-122"/>
              </a:rPr>
              <a:t>受体</a:t>
            </a:r>
            <a:r>
              <a:rPr lang="zh-CN" altLang="en-US" sz="2800" b="1" dirty="0">
                <a:effectLst>
                  <a:outerShdw blurRad="38100" dist="38100" dir="2700000" algn="tl">
                    <a:srgbClr val="FFFFFF"/>
                  </a:outerShdw>
                </a:effectLst>
                <a:latin typeface="楷体_GB2312" pitchFamily="49" charset="-122"/>
                <a:ea typeface="楷体_GB2312" pitchFamily="49" charset="-122"/>
                <a:sym typeface="ZapfDingbats" pitchFamily="82" charset="2"/>
              </a:rPr>
              <a:t>→胞内</a:t>
            </a:r>
            <a:r>
              <a:rPr lang="en-US" altLang="zh-CN" sz="2800" b="1" dirty="0" err="1">
                <a:latin typeface="楷体_GB2312" pitchFamily="49" charset="-122"/>
                <a:ea typeface="楷体_GB2312" pitchFamily="49" charset="-122"/>
                <a:sym typeface="ZapfDingbats" pitchFamily="82" charset="2"/>
              </a:rPr>
              <a:t>cAMP</a:t>
            </a:r>
            <a:r>
              <a:rPr lang="en-US" altLang="zh-CN" sz="2800" b="1" dirty="0">
                <a:effectLst>
                  <a:outerShdw blurRad="38100" dist="38100" dir="2700000" algn="tl">
                    <a:srgbClr val="FFFFFF"/>
                  </a:outerShdw>
                </a:effectLst>
                <a:latin typeface="楷体_GB2312" pitchFamily="49" charset="-122"/>
                <a:ea typeface="楷体_GB2312" pitchFamily="49" charset="-122"/>
                <a:sym typeface="ZapfDingbats" pitchFamily="82" charset="2"/>
              </a:rPr>
              <a:t>↑</a:t>
            </a:r>
          </a:p>
        </p:txBody>
      </p:sp>
      <p:sp>
        <p:nvSpPr>
          <p:cNvPr id="4099" name="Rectangle 3">
            <a:extLst>
              <a:ext uri="{FF2B5EF4-FFF2-40B4-BE49-F238E27FC236}">
                <a16:creationId xmlns:a16="http://schemas.microsoft.com/office/drawing/2014/main" id="{39AA9D03-CC65-46C2-AFDE-3E24CD7F8119}"/>
              </a:ext>
            </a:extLst>
          </p:cNvPr>
          <p:cNvSpPr>
            <a:spLocks noGrp="1" noChangeArrowheads="1"/>
          </p:cNvSpPr>
          <p:nvPr>
            <p:ph type="title"/>
          </p:nvPr>
        </p:nvSpPr>
        <p:spPr bwMode="auto">
          <a:xfrm>
            <a:off x="285750" y="785813"/>
            <a:ext cx="4402138"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CN" sz="3200" b="1">
                <a:solidFill>
                  <a:srgbClr val="CC3300"/>
                </a:solidFill>
                <a:latin typeface="楷体_GB2312" pitchFamily="49" charset="-122"/>
                <a:ea typeface="楷体_GB2312" pitchFamily="49" charset="-122"/>
              </a:rPr>
              <a:t>2</a:t>
            </a:r>
            <a:r>
              <a:rPr lang="zh-CN" altLang="en-US" sz="3200" b="1">
                <a:solidFill>
                  <a:srgbClr val="CC3300"/>
                </a:solidFill>
                <a:latin typeface="楷体_GB2312" pitchFamily="49" charset="-122"/>
                <a:ea typeface="楷体_GB2312" pitchFamily="49" charset="-122"/>
              </a:rPr>
              <a:t>）作用及机制</a:t>
            </a:r>
          </a:p>
        </p:txBody>
      </p:sp>
      <p:sp>
        <p:nvSpPr>
          <p:cNvPr id="4100" name="Rectangle 4">
            <a:extLst>
              <a:ext uri="{FF2B5EF4-FFF2-40B4-BE49-F238E27FC236}">
                <a16:creationId xmlns:a16="http://schemas.microsoft.com/office/drawing/2014/main" id="{B2BF10A9-8D4A-421B-95C5-AB4657332A82}"/>
              </a:ext>
            </a:extLst>
          </p:cNvPr>
          <p:cNvSpPr>
            <a:spLocks noChangeArrowheads="1"/>
          </p:cNvSpPr>
          <p:nvPr/>
        </p:nvSpPr>
        <p:spPr bwMode="auto">
          <a:xfrm>
            <a:off x="3776663" y="2971800"/>
            <a:ext cx="51816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nSpc>
                <a:spcPct val="130000"/>
              </a:lnSpc>
            </a:pPr>
            <a:r>
              <a:rPr lang="zh-CN" altLang="en-US" sz="2800" b="1">
                <a:latin typeface="楷体_GB2312" pitchFamily="49" charset="-122"/>
              </a:rPr>
              <a:t>心率</a:t>
            </a:r>
            <a:r>
              <a:rPr lang="zh-CN" altLang="en-US" sz="2800" b="1">
                <a:latin typeface="楷体_GB2312" pitchFamily="49" charset="-122"/>
                <a:sym typeface="Wingdings 3" panose="05040102010807070707" pitchFamily="18" charset="2"/>
              </a:rPr>
              <a:t>↑    </a:t>
            </a:r>
            <a:r>
              <a:rPr lang="en-US" altLang="zh-CN" sz="2800" b="1">
                <a:latin typeface="楷体_GB2312" pitchFamily="49" charset="-122"/>
              </a:rPr>
              <a:t>( </a:t>
            </a:r>
            <a:r>
              <a:rPr lang="zh-CN" altLang="en-US" sz="2800" b="1">
                <a:latin typeface="楷体_GB2312" pitchFamily="49" charset="-122"/>
              </a:rPr>
              <a:t>正性变时 </a:t>
            </a:r>
            <a:r>
              <a:rPr lang="en-US" altLang="zh-CN" sz="2800" b="1">
                <a:latin typeface="楷体_GB2312" pitchFamily="49" charset="-122"/>
              </a:rPr>
              <a:t>) </a:t>
            </a:r>
          </a:p>
          <a:p>
            <a:pPr>
              <a:lnSpc>
                <a:spcPct val="130000"/>
              </a:lnSpc>
            </a:pPr>
            <a:r>
              <a:rPr lang="zh-CN" altLang="en-US" sz="2800" b="1">
                <a:latin typeface="楷体_GB2312" pitchFamily="49" charset="-122"/>
              </a:rPr>
              <a:t>收缩力</a:t>
            </a:r>
            <a:r>
              <a:rPr lang="zh-CN" altLang="en-US" sz="2800" b="1">
                <a:latin typeface="楷体_GB2312" pitchFamily="49" charset="-122"/>
                <a:sym typeface="Wingdings 3" panose="05040102010807070707" pitchFamily="18" charset="2"/>
              </a:rPr>
              <a:t>↑  </a:t>
            </a:r>
            <a:r>
              <a:rPr lang="en-US" altLang="zh-CN" sz="2800" b="1">
                <a:latin typeface="楷体_GB2312" pitchFamily="49" charset="-122"/>
              </a:rPr>
              <a:t>( </a:t>
            </a:r>
            <a:r>
              <a:rPr lang="zh-CN" altLang="en-US" sz="2800" b="1">
                <a:latin typeface="楷体_GB2312" pitchFamily="49" charset="-122"/>
              </a:rPr>
              <a:t>正性变力 </a:t>
            </a:r>
            <a:r>
              <a:rPr lang="en-US" altLang="zh-CN" sz="2800" b="1">
                <a:latin typeface="楷体_GB2312" pitchFamily="49" charset="-122"/>
              </a:rPr>
              <a:t>)</a:t>
            </a:r>
          </a:p>
          <a:p>
            <a:pPr>
              <a:lnSpc>
                <a:spcPct val="130000"/>
              </a:lnSpc>
            </a:pPr>
            <a:r>
              <a:rPr lang="zh-CN" altLang="en-US" sz="2800" b="1">
                <a:latin typeface="楷体_GB2312" pitchFamily="49" charset="-122"/>
              </a:rPr>
              <a:t>房室传导</a:t>
            </a:r>
            <a:r>
              <a:rPr lang="zh-CN" altLang="en-US" sz="2800" b="1">
                <a:latin typeface="楷体_GB2312" pitchFamily="49" charset="-122"/>
                <a:sym typeface="Wingdings 3" panose="05040102010807070707" pitchFamily="18" charset="2"/>
              </a:rPr>
              <a:t>↑</a:t>
            </a:r>
            <a:r>
              <a:rPr lang="en-US" altLang="zh-CN" sz="2800" b="1">
                <a:latin typeface="楷体_GB2312" pitchFamily="49" charset="-122"/>
              </a:rPr>
              <a:t>( </a:t>
            </a:r>
            <a:r>
              <a:rPr lang="zh-CN" altLang="en-US" sz="2800" b="1">
                <a:latin typeface="楷体_GB2312" pitchFamily="49" charset="-122"/>
              </a:rPr>
              <a:t>正性变传导</a:t>
            </a:r>
            <a:r>
              <a:rPr lang="en-US" altLang="zh-CN" sz="2800" b="1">
                <a:latin typeface="楷体_GB2312" pitchFamily="49" charset="-122"/>
              </a:rPr>
              <a:t>) </a:t>
            </a:r>
          </a:p>
        </p:txBody>
      </p:sp>
      <p:sp>
        <p:nvSpPr>
          <p:cNvPr id="4101" name="AutoShape 5">
            <a:extLst>
              <a:ext uri="{FF2B5EF4-FFF2-40B4-BE49-F238E27FC236}">
                <a16:creationId xmlns:a16="http://schemas.microsoft.com/office/drawing/2014/main" id="{B90F6973-10A0-4084-9F5A-EFC62434061A}"/>
              </a:ext>
            </a:extLst>
          </p:cNvPr>
          <p:cNvSpPr>
            <a:spLocks/>
          </p:cNvSpPr>
          <p:nvPr/>
        </p:nvSpPr>
        <p:spPr bwMode="auto">
          <a:xfrm>
            <a:off x="3395663" y="3276600"/>
            <a:ext cx="381000" cy="1279525"/>
          </a:xfrm>
          <a:prstGeom prst="leftBrace">
            <a:avLst>
              <a:gd name="adj1" fmla="val 27986"/>
              <a:gd name="adj2" fmla="val 50000"/>
            </a:avLst>
          </a:pr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4102" name="Line 6">
            <a:extLst>
              <a:ext uri="{FF2B5EF4-FFF2-40B4-BE49-F238E27FC236}">
                <a16:creationId xmlns:a16="http://schemas.microsoft.com/office/drawing/2014/main" id="{D3A7B4D9-4B6B-4BE9-87B5-C629F576441F}"/>
              </a:ext>
            </a:extLst>
          </p:cNvPr>
          <p:cNvSpPr>
            <a:spLocks noChangeShapeType="1"/>
          </p:cNvSpPr>
          <p:nvPr/>
        </p:nvSpPr>
        <p:spPr bwMode="auto">
          <a:xfrm>
            <a:off x="2481263" y="3979863"/>
            <a:ext cx="762000" cy="0"/>
          </a:xfrm>
          <a:prstGeom prst="line">
            <a:avLst/>
          </a:prstGeom>
          <a:noFill/>
          <a:ln w="38100" cap="sq">
            <a:solidFill>
              <a:schemeClr val="tx1"/>
            </a:solidFill>
            <a:round/>
            <a:headEnd type="none" w="sm" len="sm"/>
            <a:tailEnd type="triangle" w="lg" len="sm"/>
          </a:ln>
          <a:extLst>
            <a:ext uri="{909E8E84-426E-40DD-AFC4-6F175D3DCCD1}">
              <a14:hiddenFill xmlns:a14="http://schemas.microsoft.com/office/drawing/2010/main">
                <a:noFill/>
              </a14:hiddenFill>
            </a:ext>
          </a:extLst>
        </p:spPr>
        <p:txBody>
          <a:bodyPr wrap="none"/>
          <a:lstStyle/>
          <a:p>
            <a:endParaRPr lang="zh-CN" altLang="en-US"/>
          </a:p>
        </p:txBody>
      </p:sp>
      <p:sp>
        <p:nvSpPr>
          <p:cNvPr id="4103" name="Line 7">
            <a:extLst>
              <a:ext uri="{FF2B5EF4-FFF2-40B4-BE49-F238E27FC236}">
                <a16:creationId xmlns:a16="http://schemas.microsoft.com/office/drawing/2014/main" id="{E00F21C9-7973-4747-B69E-730E36608B10}"/>
              </a:ext>
            </a:extLst>
          </p:cNvPr>
          <p:cNvSpPr>
            <a:spLocks noChangeShapeType="1"/>
          </p:cNvSpPr>
          <p:nvPr/>
        </p:nvSpPr>
        <p:spPr bwMode="auto">
          <a:xfrm flipH="1">
            <a:off x="2478088" y="3263900"/>
            <a:ext cx="3175" cy="715963"/>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4104" name="Rectangle 8">
            <a:extLst>
              <a:ext uri="{FF2B5EF4-FFF2-40B4-BE49-F238E27FC236}">
                <a16:creationId xmlns:a16="http://schemas.microsoft.com/office/drawing/2014/main" id="{71C482C4-67E9-459B-8B3A-33BD5E776F4F}"/>
              </a:ext>
            </a:extLst>
          </p:cNvPr>
          <p:cNvSpPr>
            <a:spLocks noChangeArrowheads="1"/>
          </p:cNvSpPr>
          <p:nvPr/>
        </p:nvSpPr>
        <p:spPr bwMode="auto">
          <a:xfrm>
            <a:off x="3132138" y="5564188"/>
            <a:ext cx="4464050" cy="528637"/>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t>“</a:t>
            </a:r>
            <a:r>
              <a:rPr lang="en-US" altLang="zh-CN" sz="2800" b="1">
                <a:latin typeface="楷体_GB2312" pitchFamily="49" charset="-122"/>
              </a:rPr>
              <a:t> </a:t>
            </a:r>
            <a:r>
              <a:rPr lang="zh-CN" altLang="en-US" sz="2800" b="1">
                <a:latin typeface="楷体_GB2312" pitchFamily="49" charset="-122"/>
              </a:rPr>
              <a:t>称为交感正性作用</a:t>
            </a:r>
            <a:r>
              <a:rPr lang="zh-CN" altLang="en-US" sz="2800" b="1"/>
              <a:t>”</a:t>
            </a:r>
            <a:endParaRPr lang="zh-CN" altLang="en-US" sz="2800" b="1">
              <a:latin typeface="楷体_GB2312" pitchFamily="49" charset="-122"/>
            </a:endParaRPr>
          </a:p>
        </p:txBody>
      </p:sp>
    </p:spTree>
    <p:extLst>
      <p:ext uri="{BB962C8B-B14F-4D97-AF65-F5344CB8AC3E}">
        <p14:creationId xmlns:p14="http://schemas.microsoft.com/office/powerpoint/2010/main" val="1227081997"/>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AB59E5B-4F5C-402C-A26F-6CECB3A7B997}"/>
              </a:ext>
            </a:extLst>
          </p:cNvPr>
          <p:cNvSpPr>
            <a:spLocks noGrp="1" noChangeArrowheads="1"/>
          </p:cNvSpPr>
          <p:nvPr>
            <p:ph type="title"/>
          </p:nvPr>
        </p:nvSpPr>
        <p:spPr bwMode="auto">
          <a:xfrm>
            <a:off x="619125" y="866775"/>
            <a:ext cx="379095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eaLnBrk="1" hangingPunct="1"/>
            <a:r>
              <a:rPr lang="en-US" altLang="zh-CN" sz="3200" b="1">
                <a:solidFill>
                  <a:srgbClr val="CC3300"/>
                </a:solidFill>
                <a:latin typeface="楷体_GB2312" pitchFamily="49" charset="-122"/>
                <a:ea typeface="楷体_GB2312" pitchFamily="49" charset="-122"/>
              </a:rPr>
              <a:t>2</a:t>
            </a:r>
            <a:r>
              <a:rPr lang="zh-CN" altLang="en-US" sz="3200" b="1">
                <a:solidFill>
                  <a:srgbClr val="CC3300"/>
                </a:solidFill>
                <a:latin typeface="楷体_GB2312" pitchFamily="49" charset="-122"/>
                <a:ea typeface="楷体_GB2312" pitchFamily="49" charset="-122"/>
              </a:rPr>
              <a:t>）作用及机制</a:t>
            </a:r>
          </a:p>
        </p:txBody>
      </p:sp>
      <p:sp>
        <p:nvSpPr>
          <p:cNvPr id="848899" name="Rectangle 3">
            <a:extLst>
              <a:ext uri="{FF2B5EF4-FFF2-40B4-BE49-F238E27FC236}">
                <a16:creationId xmlns:a16="http://schemas.microsoft.com/office/drawing/2014/main" id="{8B3DFDF0-965F-4D8C-B0F0-B5E228A55287}"/>
              </a:ext>
            </a:extLst>
          </p:cNvPr>
          <p:cNvSpPr>
            <a:spLocks noChangeArrowheads="1"/>
          </p:cNvSpPr>
          <p:nvPr/>
        </p:nvSpPr>
        <p:spPr bwMode="auto">
          <a:xfrm>
            <a:off x="304800" y="1989138"/>
            <a:ext cx="8588375" cy="808037"/>
          </a:xfrm>
          <a:prstGeom prst="rect">
            <a:avLst/>
          </a:prstGeom>
          <a:noFill/>
          <a:ln w="9525">
            <a:noFill/>
            <a:miter lim="800000"/>
            <a:headEnd/>
            <a:tailEnd/>
          </a:ln>
          <a:effectLst/>
        </p:spPr>
        <p:txBody>
          <a:bodyPr/>
          <a:lstStyle/>
          <a:p>
            <a:pPr marL="342900" indent="-342900" eaLnBrk="1" hangingPunct="1">
              <a:lnSpc>
                <a:spcPct val="110000"/>
              </a:lnSpc>
              <a:spcBef>
                <a:spcPct val="20000"/>
              </a:spcBef>
              <a:buClr>
                <a:schemeClr val="accent2"/>
              </a:buClr>
              <a:buSzPct val="80000"/>
              <a:buFont typeface="Wingdings" pitchFamily="2" charset="2"/>
              <a:buNone/>
              <a:defRPr/>
            </a:pPr>
            <a:r>
              <a:rPr lang="zh-CN" altLang="en-US" sz="2800" b="1" dirty="0">
                <a:solidFill>
                  <a:srgbClr val="FF0000"/>
                </a:solidFill>
                <a:latin typeface="微软雅黑" panose="020B0503020204020204" pitchFamily="34" charset="-122"/>
                <a:ea typeface="微软雅黑" panose="020B0503020204020204" pitchFamily="34" charset="-122"/>
                <a:sym typeface="ZapfDingbats" pitchFamily="82" charset="2"/>
              </a:rPr>
              <a:t>心</a:t>
            </a:r>
            <a:r>
              <a:rPr lang="zh-CN" altLang="en-US" sz="2800" b="1" dirty="0">
                <a:solidFill>
                  <a:srgbClr val="FF0000"/>
                </a:solidFill>
                <a:latin typeface="微软雅黑" panose="020B0503020204020204" pitchFamily="34" charset="-122"/>
                <a:ea typeface="微软雅黑" panose="020B0503020204020204" pitchFamily="34" charset="-122"/>
              </a:rPr>
              <a:t>迷走</a:t>
            </a:r>
            <a:r>
              <a:rPr lang="zh-CN" altLang="en-US" sz="2800" b="1" dirty="0">
                <a:solidFill>
                  <a:srgbClr val="FF0000"/>
                </a:solidFill>
                <a:latin typeface="微软雅黑" panose="020B0503020204020204" pitchFamily="34" charset="-122"/>
                <a:ea typeface="微软雅黑" panose="020B0503020204020204" pitchFamily="34" charset="-122"/>
                <a:sym typeface="ZapfDingbats" pitchFamily="82" charset="2"/>
              </a:rPr>
              <a:t>神经</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sym typeface="ZapfDingbats" pitchFamily="82" charset="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sym typeface="ZapfDingbats" pitchFamily="82" charset="2"/>
              </a:rPr>
              <a:t>节后纤维→</a:t>
            </a:r>
            <a:r>
              <a:rPr lang="en-US" altLang="zh-CN" sz="2800" b="1" dirty="0" err="1">
                <a:solidFill>
                  <a:srgbClr val="FF0000"/>
                </a:solidFill>
                <a:latin typeface="微软雅黑" panose="020B0503020204020204" pitchFamily="34" charset="-122"/>
                <a:ea typeface="微软雅黑" panose="020B0503020204020204" pitchFamily="34" charset="-122"/>
              </a:rPr>
              <a:t>ACh</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心肌细胞</a:t>
            </a:r>
            <a:r>
              <a:rPr lang="zh-CN" altLang="en-US" sz="2800" b="1" dirty="0">
                <a:latin typeface="微软雅黑" panose="020B0503020204020204" pitchFamily="34" charset="-122"/>
                <a:ea typeface="微软雅黑" panose="020B0503020204020204" pitchFamily="34" charset="-122"/>
              </a:rPr>
              <a:t>膜</a:t>
            </a:r>
            <a:r>
              <a:rPr lang="en-US" altLang="zh-CN" sz="2800" b="1" dirty="0">
                <a:solidFill>
                  <a:srgbClr val="FF0000"/>
                </a:solidFill>
                <a:latin typeface="微软雅黑" panose="020B0503020204020204" pitchFamily="34" charset="-122"/>
                <a:ea typeface="微软雅黑" panose="020B0503020204020204" pitchFamily="34" charset="-122"/>
                <a:sym typeface="Symbol" pitchFamily="18" charset="2"/>
              </a:rPr>
              <a:t>M</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受体</a:t>
            </a:r>
            <a:endParaRPr lang="zh-CN" altLang="en-US" sz="28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ZapfDingbats" pitchFamily="82" charset="2"/>
            </a:endParaRPr>
          </a:p>
        </p:txBody>
      </p:sp>
      <p:sp>
        <p:nvSpPr>
          <p:cNvPr id="7172" name="Rectangle 4">
            <a:extLst>
              <a:ext uri="{FF2B5EF4-FFF2-40B4-BE49-F238E27FC236}">
                <a16:creationId xmlns:a16="http://schemas.microsoft.com/office/drawing/2014/main" id="{5BC13CCA-EC4E-4CAE-8ABB-4BE2D7FDB52D}"/>
              </a:ext>
            </a:extLst>
          </p:cNvPr>
          <p:cNvSpPr>
            <a:spLocks noChangeArrowheads="1"/>
          </p:cNvSpPr>
          <p:nvPr/>
        </p:nvSpPr>
        <p:spPr bwMode="auto">
          <a:xfrm>
            <a:off x="2411413" y="2949575"/>
            <a:ext cx="54102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nSpc>
                <a:spcPct val="120000"/>
              </a:lnSpc>
            </a:pPr>
            <a:r>
              <a:rPr lang="zh-CN" altLang="en-US" sz="2800" b="1" dirty="0">
                <a:latin typeface="微软雅黑" panose="020B0503020204020204" pitchFamily="34" charset="-122"/>
                <a:ea typeface="微软雅黑" panose="020B0503020204020204" pitchFamily="34" charset="-122"/>
              </a:rPr>
              <a:t>心率↓</a:t>
            </a:r>
            <a:r>
              <a:rPr lang="zh-CN" altLang="en-US" sz="2800" b="1" dirty="0">
                <a:latin typeface="微软雅黑" panose="020B0503020204020204" pitchFamily="34" charset="-122"/>
                <a:ea typeface="微软雅黑" panose="020B0503020204020204" pitchFamily="34" charset="-122"/>
                <a:sym typeface="Wingdings 3" panose="05040102010807070707" pitchFamily="18" charset="2"/>
              </a:rPr>
              <a:t> </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负性变时</a:t>
            </a:r>
            <a:r>
              <a:rPr lang="en-US" altLang="zh-CN" sz="2800" b="1" dirty="0">
                <a:latin typeface="微软雅黑" panose="020B0503020204020204" pitchFamily="34" charset="-122"/>
                <a:ea typeface="微软雅黑" panose="020B0503020204020204" pitchFamily="34" charset="-122"/>
              </a:rPr>
              <a:t>)</a:t>
            </a:r>
          </a:p>
          <a:p>
            <a:pPr>
              <a:lnSpc>
                <a:spcPct val="120000"/>
              </a:lnSpc>
            </a:pPr>
            <a:r>
              <a:rPr lang="zh-CN" altLang="en-US" sz="2800" b="1" dirty="0">
                <a:latin typeface="微软雅黑" panose="020B0503020204020204" pitchFamily="34" charset="-122"/>
                <a:ea typeface="微软雅黑" panose="020B0503020204020204" pitchFamily="34" charset="-122"/>
              </a:rPr>
              <a:t>收缩力↓   </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负性变力</a:t>
            </a:r>
            <a:r>
              <a:rPr lang="en-US" altLang="zh-CN" sz="2800" b="1" dirty="0">
                <a:latin typeface="微软雅黑" panose="020B0503020204020204" pitchFamily="34" charset="-122"/>
                <a:ea typeface="微软雅黑" panose="020B0503020204020204" pitchFamily="34" charset="-122"/>
              </a:rPr>
              <a:t>)</a:t>
            </a:r>
          </a:p>
          <a:p>
            <a:pPr>
              <a:lnSpc>
                <a:spcPct val="130000"/>
              </a:lnSpc>
            </a:pPr>
            <a:r>
              <a:rPr lang="zh-CN" altLang="en-US" sz="2800" b="1" dirty="0">
                <a:latin typeface="微软雅黑" panose="020B0503020204020204" pitchFamily="34" charset="-122"/>
                <a:ea typeface="微软雅黑" panose="020B0503020204020204" pitchFamily="34" charset="-122"/>
              </a:rPr>
              <a:t>房室传导</a:t>
            </a:r>
            <a:r>
              <a:rPr lang="zh-CN" altLang="en-US" sz="2800" b="1" dirty="0">
                <a:latin typeface="微软雅黑" panose="020B0503020204020204" pitchFamily="34" charset="-122"/>
                <a:ea typeface="微软雅黑" panose="020B0503020204020204" pitchFamily="34" charset="-122"/>
                <a:sym typeface="Wingdings 3" panose="05040102010807070707" pitchFamily="18" charset="2"/>
              </a:rPr>
              <a:t>↓</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负性变传导</a:t>
            </a:r>
            <a:r>
              <a:rPr lang="en-US" altLang="zh-CN" sz="2800" b="1" dirty="0">
                <a:latin typeface="微软雅黑" panose="020B0503020204020204" pitchFamily="34" charset="-122"/>
                <a:ea typeface="微软雅黑" panose="020B0503020204020204" pitchFamily="34" charset="-122"/>
              </a:rPr>
              <a:t>)</a:t>
            </a:r>
          </a:p>
        </p:txBody>
      </p:sp>
      <p:sp>
        <p:nvSpPr>
          <p:cNvPr id="7173" name="AutoShape 5">
            <a:extLst>
              <a:ext uri="{FF2B5EF4-FFF2-40B4-BE49-F238E27FC236}">
                <a16:creationId xmlns:a16="http://schemas.microsoft.com/office/drawing/2014/main" id="{955B268C-1BD6-41F0-980A-1D77492AD17F}"/>
              </a:ext>
            </a:extLst>
          </p:cNvPr>
          <p:cNvSpPr>
            <a:spLocks/>
          </p:cNvSpPr>
          <p:nvPr/>
        </p:nvSpPr>
        <p:spPr bwMode="auto">
          <a:xfrm>
            <a:off x="1835150" y="3236913"/>
            <a:ext cx="457200" cy="1271587"/>
          </a:xfrm>
          <a:prstGeom prst="leftBrace">
            <a:avLst>
              <a:gd name="adj1" fmla="val 23177"/>
              <a:gd name="adj2" fmla="val 42560"/>
            </a:avLst>
          </a:prstGeom>
          <a:noFill/>
          <a:ln w="444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7174" name="Line 6">
            <a:extLst>
              <a:ext uri="{FF2B5EF4-FFF2-40B4-BE49-F238E27FC236}">
                <a16:creationId xmlns:a16="http://schemas.microsoft.com/office/drawing/2014/main" id="{825C0E3A-5B70-464D-B537-6E00EDFBDFFF}"/>
              </a:ext>
            </a:extLst>
          </p:cNvPr>
          <p:cNvSpPr>
            <a:spLocks noChangeShapeType="1"/>
          </p:cNvSpPr>
          <p:nvPr/>
        </p:nvSpPr>
        <p:spPr bwMode="auto">
          <a:xfrm>
            <a:off x="755650" y="3886200"/>
            <a:ext cx="914400" cy="0"/>
          </a:xfrm>
          <a:prstGeom prst="line">
            <a:avLst/>
          </a:prstGeom>
          <a:noFill/>
          <a:ln w="38100" cap="sq">
            <a:solidFill>
              <a:schemeClr val="tx1"/>
            </a:solidFill>
            <a:round/>
            <a:headEnd type="none" w="sm" len="sm"/>
            <a:tailEnd type="triangle" w="lg" len="sm"/>
          </a:ln>
          <a:extLst>
            <a:ext uri="{909E8E84-426E-40DD-AFC4-6F175D3DCCD1}">
              <a14:hiddenFill xmlns:a14="http://schemas.microsoft.com/office/drawing/2010/main">
                <a:noFill/>
              </a14:hiddenFill>
            </a:ext>
          </a:extLst>
        </p:spPr>
        <p:txBody>
          <a:bodyPr wrap="none"/>
          <a:lstStyle/>
          <a:p>
            <a:endParaRPr lang="zh-CN" altLang="en-US"/>
          </a:p>
        </p:txBody>
      </p:sp>
      <p:sp>
        <p:nvSpPr>
          <p:cNvPr id="7175" name="Rectangle 7">
            <a:extLst>
              <a:ext uri="{FF2B5EF4-FFF2-40B4-BE49-F238E27FC236}">
                <a16:creationId xmlns:a16="http://schemas.microsoft.com/office/drawing/2014/main" id="{C96EB596-53CE-4792-B744-D66F149DB982}"/>
              </a:ext>
            </a:extLst>
          </p:cNvPr>
          <p:cNvSpPr>
            <a:spLocks noChangeArrowheads="1"/>
          </p:cNvSpPr>
          <p:nvPr/>
        </p:nvSpPr>
        <p:spPr bwMode="auto">
          <a:xfrm>
            <a:off x="2590800" y="5356225"/>
            <a:ext cx="3882794" cy="523220"/>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微软雅黑" panose="020B0503020204020204" pitchFamily="34" charset="-122"/>
                <a:ea typeface="微软雅黑" panose="020B0503020204020204" pitchFamily="34" charset="-122"/>
              </a:rPr>
              <a:t>“ </a:t>
            </a:r>
            <a:r>
              <a:rPr lang="zh-CN" altLang="en-US" sz="2800" b="1">
                <a:latin typeface="微软雅黑" panose="020B0503020204020204" pitchFamily="34" charset="-122"/>
                <a:ea typeface="微软雅黑" panose="020B0503020204020204" pitchFamily="34" charset="-122"/>
              </a:rPr>
              <a:t>称为迷走</a:t>
            </a:r>
            <a:r>
              <a:rPr lang="zh-CN" altLang="en-US" sz="2800" b="1">
                <a:solidFill>
                  <a:srgbClr val="FF0000"/>
                </a:solidFill>
                <a:latin typeface="微软雅黑" panose="020B0503020204020204" pitchFamily="34" charset="-122"/>
                <a:ea typeface="微软雅黑" panose="020B0503020204020204" pitchFamily="34" charset="-122"/>
              </a:rPr>
              <a:t>负性</a:t>
            </a:r>
            <a:r>
              <a:rPr lang="zh-CN" altLang="en-US" sz="2800" b="1">
                <a:latin typeface="微软雅黑" panose="020B0503020204020204" pitchFamily="34" charset="-122"/>
                <a:ea typeface="微软雅黑" panose="020B0503020204020204" pitchFamily="34" charset="-122"/>
              </a:rPr>
              <a:t>作用”</a:t>
            </a:r>
          </a:p>
        </p:txBody>
      </p:sp>
    </p:spTree>
    <p:extLst>
      <p:ext uri="{BB962C8B-B14F-4D97-AF65-F5344CB8AC3E}">
        <p14:creationId xmlns:p14="http://schemas.microsoft.com/office/powerpoint/2010/main" val="2779477881"/>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C926AC0-2183-4447-8115-A6A4A5954EA9}"/>
              </a:ext>
            </a:extLst>
          </p:cNvPr>
          <p:cNvSpPr>
            <a:spLocks noChangeArrowheads="1"/>
          </p:cNvSpPr>
          <p:nvPr/>
        </p:nvSpPr>
        <p:spPr bwMode="auto">
          <a:xfrm>
            <a:off x="251520" y="279572"/>
            <a:ext cx="4953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r>
              <a:rPr lang="en-US" altLang="zh-CN" sz="3600" b="1" dirty="0">
                <a:solidFill>
                  <a:srgbClr val="FF0000"/>
                </a:solidFill>
                <a:latin typeface="微软雅黑" panose="020B0503020204020204" pitchFamily="34" charset="-122"/>
                <a:ea typeface="微软雅黑" panose="020B0503020204020204" pitchFamily="34" charset="-122"/>
              </a:rPr>
              <a:t>2</a:t>
            </a:r>
            <a:r>
              <a:rPr lang="zh-CN" altLang="en-US" sz="3600" b="1" dirty="0">
                <a:solidFill>
                  <a:srgbClr val="FF0000"/>
                </a:solidFill>
                <a:latin typeface="微软雅黑" panose="020B0503020204020204" pitchFamily="34" charset="-122"/>
                <a:ea typeface="微软雅黑" panose="020B0503020204020204" pitchFamily="34" charset="-122"/>
              </a:rPr>
              <a:t>、血管的神经支配</a:t>
            </a:r>
          </a:p>
        </p:txBody>
      </p:sp>
      <p:sp>
        <p:nvSpPr>
          <p:cNvPr id="14339" name="Text Box 3">
            <a:extLst>
              <a:ext uri="{FF2B5EF4-FFF2-40B4-BE49-F238E27FC236}">
                <a16:creationId xmlns:a16="http://schemas.microsoft.com/office/drawing/2014/main" id="{D6BAFE91-BDB9-4208-B5AA-9FC323634D7C}"/>
              </a:ext>
            </a:extLst>
          </p:cNvPr>
          <p:cNvSpPr txBox="1">
            <a:spLocks noChangeArrowheads="1"/>
          </p:cNvSpPr>
          <p:nvPr/>
        </p:nvSpPr>
        <p:spPr bwMode="auto">
          <a:xfrm>
            <a:off x="4038600" y="4114800"/>
            <a:ext cx="46482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eaLnBrk="1" hangingPunct="1">
              <a:lnSpc>
                <a:spcPct val="120000"/>
              </a:lnSpc>
              <a:spcBef>
                <a:spcPct val="20000"/>
              </a:spcBef>
              <a:buClr>
                <a:schemeClr val="accent2"/>
              </a:buClr>
              <a:buSzPct val="75000"/>
              <a:buFont typeface="Monotype Sorts" pitchFamily="2" charset="2"/>
              <a:buNone/>
            </a:pPr>
            <a:r>
              <a:rPr kumimoji="0" lang="en-US" altLang="zh-CN" sz="2800"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a:t>
            </a:r>
            <a:r>
              <a:rPr kumimoji="0" lang="zh-CN" altLang="en-US" sz="2800" b="1" dirty="0">
                <a:latin typeface="微软雅黑" panose="020B0503020204020204" pitchFamily="34" charset="-122"/>
                <a:ea typeface="微软雅黑" panose="020B0503020204020204" pitchFamily="34" charset="-122"/>
              </a:rPr>
              <a:t>受体→血管收缩</a:t>
            </a:r>
          </a:p>
          <a:p>
            <a:pPr algn="just" eaLnBrk="1" hangingPunct="1">
              <a:lnSpc>
                <a:spcPct val="120000"/>
              </a:lnSpc>
              <a:spcBef>
                <a:spcPct val="20000"/>
              </a:spcBef>
              <a:buClr>
                <a:schemeClr val="accent2"/>
              </a:buClr>
              <a:buSzPct val="75000"/>
              <a:buFont typeface="Monotype Sorts" pitchFamily="2" charset="2"/>
              <a:buNone/>
            </a:pPr>
            <a:r>
              <a:rPr kumimoji="0" lang="zh-CN" altLang="en-US" sz="2800" b="1" dirty="0">
                <a:latin typeface="微软雅黑" panose="020B0503020204020204" pitchFamily="34" charset="-122"/>
                <a:ea typeface="微软雅黑" panose="020B0503020204020204" pitchFamily="34" charset="-122"/>
                <a:sym typeface="Symbol" panose="05050102010706020507" pitchFamily="18" charset="2"/>
              </a:rPr>
              <a:t></a:t>
            </a:r>
            <a:r>
              <a:rPr kumimoji="0" lang="en-US" altLang="zh-CN" sz="2800" b="1" baseline="-25000" dirty="0">
                <a:latin typeface="微软雅黑" panose="020B0503020204020204" pitchFamily="34" charset="-122"/>
                <a:ea typeface="微软雅黑" panose="020B0503020204020204" pitchFamily="34" charset="-122"/>
                <a:sym typeface="Symbol" panose="05050102010706020507" pitchFamily="18" charset="2"/>
              </a:rPr>
              <a:t>2</a:t>
            </a:r>
            <a:r>
              <a:rPr kumimoji="0" lang="zh-CN" altLang="en-US" sz="2800" b="1" dirty="0">
                <a:latin typeface="微软雅黑" panose="020B0503020204020204" pitchFamily="34" charset="-122"/>
                <a:ea typeface="微软雅黑" panose="020B0503020204020204" pitchFamily="34" charset="-122"/>
              </a:rPr>
              <a:t>受体→血管舒张</a:t>
            </a:r>
          </a:p>
        </p:txBody>
      </p:sp>
      <p:sp>
        <p:nvSpPr>
          <p:cNvPr id="852996" name="Rectangle 4">
            <a:extLst>
              <a:ext uri="{FF2B5EF4-FFF2-40B4-BE49-F238E27FC236}">
                <a16:creationId xmlns:a16="http://schemas.microsoft.com/office/drawing/2014/main" id="{BFA4DBA0-E47E-4EFA-9304-D96F01123457}"/>
              </a:ext>
            </a:extLst>
          </p:cNvPr>
          <p:cNvSpPr>
            <a:spLocks noChangeArrowheads="1"/>
          </p:cNvSpPr>
          <p:nvPr/>
        </p:nvSpPr>
        <p:spPr bwMode="auto">
          <a:xfrm>
            <a:off x="1048543" y="1249363"/>
            <a:ext cx="7046913" cy="1031875"/>
          </a:xfrm>
          <a:prstGeom prst="rect">
            <a:avLst/>
          </a:prstGeom>
          <a:noFill/>
          <a:ln w="9525">
            <a:noFill/>
            <a:miter lim="800000"/>
            <a:headEnd/>
            <a:tailEnd/>
          </a:ln>
          <a:effectLst/>
        </p:spPr>
        <p:txBody>
          <a:bodyPr>
            <a:spAutoFit/>
          </a:bodyPr>
          <a:lstStyle/>
          <a:p>
            <a:pPr eaLnBrk="1" hangingPunct="1">
              <a:lnSpc>
                <a:spcPct val="90000"/>
              </a:lnSpc>
              <a:spcBef>
                <a:spcPct val="50000"/>
              </a:spcBef>
              <a:buClr>
                <a:schemeClr val="accent2"/>
              </a:buClr>
              <a:buSzPct val="75000"/>
              <a:buFont typeface="Monotype Sorts" pitchFamily="2" charset="2"/>
              <a:buNone/>
              <a:defRPr/>
            </a:pPr>
            <a:r>
              <a:rPr kumimoji="0" lang="zh-CN" altLang="en-US" sz="2800" b="1" dirty="0">
                <a:solidFill>
                  <a:srgbClr val="0000CC"/>
                </a:solidFill>
                <a:latin typeface="黑体" pitchFamily="2" charset="-122"/>
                <a:ea typeface="黑体" pitchFamily="2" charset="-122"/>
              </a:rPr>
              <a:t>（</a:t>
            </a:r>
            <a:r>
              <a:rPr kumimoji="0" lang="en-US" altLang="zh-CN" sz="2800" b="1" dirty="0">
                <a:solidFill>
                  <a:srgbClr val="0000CC"/>
                </a:solidFill>
                <a:latin typeface="黑体" pitchFamily="2" charset="-122"/>
                <a:ea typeface="黑体" pitchFamily="2" charset="-122"/>
              </a:rPr>
              <a:t>1</a:t>
            </a:r>
            <a:r>
              <a:rPr kumimoji="0" lang="zh-CN" altLang="en-US" sz="2800" b="1" dirty="0">
                <a:solidFill>
                  <a:srgbClr val="0000CC"/>
                </a:solidFill>
                <a:latin typeface="黑体" pitchFamily="2" charset="-122"/>
                <a:ea typeface="黑体" pitchFamily="2" charset="-122"/>
              </a:rPr>
              <a:t>）</a:t>
            </a:r>
            <a:r>
              <a:rPr kumimoji="0" lang="en-US" altLang="zh-CN" sz="2800" b="1" dirty="0">
                <a:solidFill>
                  <a:srgbClr val="0000CC"/>
                </a:solidFill>
                <a:latin typeface="黑体" pitchFamily="2" charset="-122"/>
                <a:ea typeface="黑体" pitchFamily="2" charset="-122"/>
              </a:rPr>
              <a:t>(</a:t>
            </a:r>
            <a:r>
              <a:rPr kumimoji="0" lang="zh-CN" altLang="en-US" sz="2800" b="1" dirty="0">
                <a:solidFill>
                  <a:srgbClr val="0000CC"/>
                </a:solidFill>
                <a:latin typeface="黑体" pitchFamily="2" charset="-122"/>
                <a:ea typeface="黑体" pitchFamily="2" charset="-122"/>
              </a:rPr>
              <a:t>交感</a:t>
            </a:r>
            <a:r>
              <a:rPr kumimoji="0" lang="en-US" altLang="zh-CN" sz="2800" b="1" dirty="0">
                <a:solidFill>
                  <a:srgbClr val="0000CC"/>
                </a:solidFill>
                <a:latin typeface="黑体" pitchFamily="2" charset="-122"/>
                <a:ea typeface="黑体" pitchFamily="2" charset="-122"/>
              </a:rPr>
              <a:t>)</a:t>
            </a:r>
            <a:r>
              <a:rPr kumimoji="0" lang="zh-CN" altLang="en-US" sz="2800" b="1" dirty="0">
                <a:solidFill>
                  <a:srgbClr val="0000CC"/>
                </a:solidFill>
                <a:latin typeface="黑体" pitchFamily="2" charset="-122"/>
                <a:ea typeface="黑体" pitchFamily="2" charset="-122"/>
              </a:rPr>
              <a:t>缩血管神经纤维</a:t>
            </a:r>
          </a:p>
          <a:p>
            <a:pPr eaLnBrk="1" hangingPunct="1">
              <a:lnSpc>
                <a:spcPct val="80000"/>
              </a:lnSpc>
              <a:spcBef>
                <a:spcPct val="50000"/>
              </a:spcBef>
              <a:buClr>
                <a:schemeClr val="accent2"/>
              </a:buClr>
              <a:buSzPct val="75000"/>
              <a:buFont typeface="Monotype Sorts" pitchFamily="2" charset="2"/>
              <a:buNone/>
              <a:defRPr/>
            </a:pPr>
            <a:r>
              <a:rPr kumimoji="0" lang="en-US" altLang="zh-CN" sz="2800" b="1" dirty="0">
                <a:solidFill>
                  <a:srgbClr val="CC3300"/>
                </a:solidFill>
                <a:latin typeface="楷体_GB2312" pitchFamily="49" charset="-122"/>
              </a:rPr>
              <a:t>1</a:t>
            </a:r>
            <a:r>
              <a:rPr kumimoji="0" lang="zh-CN" altLang="en-US" sz="2800" b="1" dirty="0">
                <a:solidFill>
                  <a:srgbClr val="CC3300"/>
                </a:solidFill>
                <a:latin typeface="楷体_GB2312" pitchFamily="49" charset="-122"/>
              </a:rPr>
              <a:t>）起源与作用</a:t>
            </a:r>
            <a:r>
              <a:rPr kumimoji="0" lang="zh-CN" altLang="en-US" sz="2800" b="1" dirty="0">
                <a:solidFill>
                  <a:srgbClr val="CC3300"/>
                </a:solidFill>
                <a:effectLst>
                  <a:outerShdw blurRad="38100" dist="38100" dir="2700000" algn="tl">
                    <a:srgbClr val="FFFFFF"/>
                  </a:outerShdw>
                </a:effectLst>
                <a:latin typeface="楷体_GB2312" pitchFamily="49" charset="-122"/>
              </a:rPr>
              <a:t>    </a:t>
            </a:r>
            <a:endParaRPr kumimoji="0" lang="zh-CN" altLang="en-US" sz="2800" dirty="0">
              <a:solidFill>
                <a:srgbClr val="CC3300"/>
              </a:solidFill>
              <a:latin typeface="楷体_GB2312" pitchFamily="49" charset="-122"/>
              <a:sym typeface="ZapfDingbats" pitchFamily="82" charset="2"/>
            </a:endParaRPr>
          </a:p>
        </p:txBody>
      </p:sp>
      <p:sp>
        <p:nvSpPr>
          <p:cNvPr id="14341" name="AutoShape 5">
            <a:extLst>
              <a:ext uri="{FF2B5EF4-FFF2-40B4-BE49-F238E27FC236}">
                <a16:creationId xmlns:a16="http://schemas.microsoft.com/office/drawing/2014/main" id="{0122828B-BEB7-48C9-9443-DFD24ED9CE84}"/>
              </a:ext>
            </a:extLst>
          </p:cNvPr>
          <p:cNvSpPr>
            <a:spLocks/>
          </p:cNvSpPr>
          <p:nvPr/>
        </p:nvSpPr>
        <p:spPr bwMode="auto">
          <a:xfrm>
            <a:off x="3657600" y="4292600"/>
            <a:ext cx="304800" cy="1066800"/>
          </a:xfrm>
          <a:prstGeom prst="leftBrace">
            <a:avLst>
              <a:gd name="adj1" fmla="val 29167"/>
              <a:gd name="adj2" fmla="val 50000"/>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852998" name="Rectangle 6">
            <a:extLst>
              <a:ext uri="{FF2B5EF4-FFF2-40B4-BE49-F238E27FC236}">
                <a16:creationId xmlns:a16="http://schemas.microsoft.com/office/drawing/2014/main" id="{4420C7AB-8CF9-4A9C-8C20-EA8C199BDF80}"/>
              </a:ext>
            </a:extLst>
          </p:cNvPr>
          <p:cNvSpPr>
            <a:spLocks noChangeArrowheads="1"/>
          </p:cNvSpPr>
          <p:nvPr/>
        </p:nvSpPr>
        <p:spPr bwMode="auto">
          <a:xfrm>
            <a:off x="838200" y="3352800"/>
            <a:ext cx="7848600" cy="914400"/>
          </a:xfrm>
          <a:prstGeom prst="rect">
            <a:avLst/>
          </a:prstGeom>
          <a:noFill/>
          <a:ln w="9525">
            <a:noFill/>
            <a:miter lim="800000"/>
            <a:headEnd/>
            <a:tailEnd/>
          </a:ln>
          <a:effectLst/>
        </p:spPr>
        <p:txBody>
          <a:bodyPr/>
          <a:lstStyle/>
          <a:p>
            <a:pPr algn="ctr" eaLnBrk="1" hangingPunct="1">
              <a:lnSpc>
                <a:spcPct val="120000"/>
              </a:lnSpc>
              <a:spcBef>
                <a:spcPct val="20000"/>
              </a:spcBef>
              <a:defRPr/>
            </a:pP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脊髓胸、腰段（</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T</a:t>
            </a:r>
            <a:r>
              <a:rPr lang="en-US" altLang="zh-CN" sz="2800" b="1" baseline="-25000" dirty="0">
                <a:effectLst>
                  <a:outerShdw blurRad="38100" dist="38100" dir="2700000" algn="tl">
                    <a:srgbClr val="FFFFFF"/>
                  </a:outerShdw>
                </a:effectLst>
                <a:latin typeface="微软雅黑" panose="020B0503020204020204" pitchFamily="34" charset="-122"/>
                <a:ea typeface="微软雅黑" panose="020B0503020204020204" pitchFamily="34" charset="-122"/>
              </a:rPr>
              <a:t>1</a:t>
            </a:r>
            <a:r>
              <a:rPr lang="en-US" altLang="zh-CN"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-L</a:t>
            </a:r>
            <a:r>
              <a:rPr lang="en-US" altLang="zh-CN" sz="2800" b="1" baseline="-25000" dirty="0">
                <a:effectLst>
                  <a:outerShdw blurRad="38100" dist="38100" dir="2700000" algn="tl">
                    <a:srgbClr val="FFFFFF"/>
                  </a:outerShdw>
                </a:effectLst>
                <a:latin typeface="微软雅黑" panose="020B0503020204020204" pitchFamily="34" charset="-122"/>
                <a:ea typeface="微软雅黑" panose="020B0503020204020204" pitchFamily="34" charset="-122"/>
              </a:rPr>
              <a:t>3</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）→节后纤维</a:t>
            </a:r>
            <a:r>
              <a:rPr lang="zh-CN" altLang="en-US" sz="2800" b="1" dirty="0">
                <a:effectLst>
                  <a:outerShdw blurRad="38100" dist="38100" dir="2700000" algn="tl">
                    <a:srgbClr val="FFFFFF"/>
                  </a:outerShdw>
                </a:effectLst>
                <a:latin typeface="微软雅黑" panose="020B0503020204020204" pitchFamily="34" charset="-122"/>
                <a:ea typeface="微软雅黑" panose="020B0503020204020204" pitchFamily="34" charset="-122"/>
                <a:sym typeface="ZapfDingbats" pitchFamily="82" charset="2"/>
              </a:rPr>
              <a:t>→</a:t>
            </a:r>
            <a:r>
              <a:rPr lang="en-US" altLang="zh-CN" sz="2800" b="1" dirty="0">
                <a:solidFill>
                  <a:srgbClr val="FF0000"/>
                </a:solidFill>
                <a:latin typeface="微软雅黑" panose="020B0503020204020204" pitchFamily="34" charset="-122"/>
                <a:ea typeface="微软雅黑" panose="020B0503020204020204" pitchFamily="34" charset="-122"/>
              </a:rPr>
              <a:t>NE</a:t>
            </a:r>
          </a:p>
        </p:txBody>
      </p:sp>
      <p:sp>
        <p:nvSpPr>
          <p:cNvPr id="14343" name="Text Box 7">
            <a:extLst>
              <a:ext uri="{FF2B5EF4-FFF2-40B4-BE49-F238E27FC236}">
                <a16:creationId xmlns:a16="http://schemas.microsoft.com/office/drawing/2014/main" id="{30BA5AFA-1803-4E81-8398-F2ED755CA81D}"/>
              </a:ext>
            </a:extLst>
          </p:cNvPr>
          <p:cNvSpPr txBox="1">
            <a:spLocks noChangeArrowheads="1"/>
          </p:cNvSpPr>
          <p:nvPr/>
        </p:nvSpPr>
        <p:spPr bwMode="auto">
          <a:xfrm>
            <a:off x="609600" y="4437063"/>
            <a:ext cx="335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血管平滑肌</a:t>
            </a:r>
          </a:p>
        </p:txBody>
      </p:sp>
      <p:sp>
        <p:nvSpPr>
          <p:cNvPr id="14344" name="TextBox 7">
            <a:extLst>
              <a:ext uri="{FF2B5EF4-FFF2-40B4-BE49-F238E27FC236}">
                <a16:creationId xmlns:a16="http://schemas.microsoft.com/office/drawing/2014/main" id="{2E723E00-BBE4-45D6-83B7-21B975182818}"/>
              </a:ext>
            </a:extLst>
          </p:cNvPr>
          <p:cNvSpPr txBox="1">
            <a:spLocks noChangeArrowheads="1"/>
          </p:cNvSpPr>
          <p:nvPr/>
        </p:nvSpPr>
        <p:spPr bwMode="auto">
          <a:xfrm>
            <a:off x="500063" y="5857875"/>
            <a:ext cx="6072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b="1" dirty="0"/>
              <a:t>颈椎</a:t>
            </a:r>
            <a:r>
              <a:rPr lang="en-US" altLang="zh-CN" b="1" dirty="0"/>
              <a:t>cervical vertebra </a:t>
            </a:r>
            <a:r>
              <a:rPr lang="en-US" altLang="zh-CN" b="1" dirty="0">
                <a:solidFill>
                  <a:srgbClr val="0000CC"/>
                </a:solidFill>
              </a:rPr>
              <a:t>C</a:t>
            </a:r>
            <a:r>
              <a:rPr lang="en-US" altLang="zh-CN" b="1" dirty="0"/>
              <a:t> </a:t>
            </a:r>
            <a:r>
              <a:rPr lang="zh-CN" altLang="en-US" b="1" dirty="0"/>
              <a:t>胸椎</a:t>
            </a:r>
            <a:r>
              <a:rPr lang="en-US" altLang="zh-CN" b="1" dirty="0"/>
              <a:t>Thoracic vertebra </a:t>
            </a:r>
            <a:r>
              <a:rPr lang="en-US" altLang="zh-CN" b="1" dirty="0">
                <a:solidFill>
                  <a:srgbClr val="0000CC"/>
                </a:solidFill>
              </a:rPr>
              <a:t>T</a:t>
            </a:r>
            <a:r>
              <a:rPr lang="en-US" altLang="zh-CN" b="1" dirty="0"/>
              <a:t> </a:t>
            </a:r>
          </a:p>
          <a:p>
            <a:pPr eaLnBrk="1" hangingPunct="1"/>
            <a:r>
              <a:rPr lang="zh-CN" altLang="en-US" b="1" dirty="0"/>
              <a:t>腰椎</a:t>
            </a:r>
            <a:r>
              <a:rPr lang="en-US" altLang="zh-CN" b="1" dirty="0"/>
              <a:t>Lumbar vertebra </a:t>
            </a:r>
            <a:r>
              <a:rPr lang="en-US" altLang="zh-CN" b="1" dirty="0">
                <a:solidFill>
                  <a:srgbClr val="0000CC"/>
                </a:solidFill>
              </a:rPr>
              <a:t>L</a:t>
            </a:r>
            <a:r>
              <a:rPr lang="en-US" altLang="zh-CN" b="1" dirty="0"/>
              <a:t> </a:t>
            </a:r>
            <a:r>
              <a:rPr lang="zh-CN" altLang="en-US" b="1" dirty="0"/>
              <a:t>骶椎</a:t>
            </a:r>
            <a:r>
              <a:rPr lang="en-US" altLang="zh-CN" b="1" dirty="0"/>
              <a:t>Sacral vertebra </a:t>
            </a:r>
            <a:r>
              <a:rPr lang="en-US" altLang="zh-CN" b="1" dirty="0">
                <a:solidFill>
                  <a:srgbClr val="0000CC"/>
                </a:solidFill>
              </a:rPr>
              <a:t>S</a:t>
            </a:r>
            <a:endParaRPr lang="zh-CN" altLang="en-US" b="1" dirty="0">
              <a:solidFill>
                <a:srgbClr val="0000CC"/>
              </a:solidFill>
            </a:endParaRPr>
          </a:p>
        </p:txBody>
      </p:sp>
    </p:spTree>
    <p:extLst>
      <p:ext uri="{BB962C8B-B14F-4D97-AF65-F5344CB8AC3E}">
        <p14:creationId xmlns:p14="http://schemas.microsoft.com/office/powerpoint/2010/main" val="1412065334"/>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4018" name="Rectangle 2">
            <a:extLst>
              <a:ext uri="{FF2B5EF4-FFF2-40B4-BE49-F238E27FC236}">
                <a16:creationId xmlns:a16="http://schemas.microsoft.com/office/drawing/2014/main" id="{3E96139B-B972-485A-87D5-D567BD64B30B}"/>
              </a:ext>
            </a:extLst>
          </p:cNvPr>
          <p:cNvSpPr>
            <a:spLocks noGrp="1" noChangeArrowheads="1"/>
          </p:cNvSpPr>
          <p:nvPr>
            <p:ph type="subTitle" idx="1"/>
          </p:nvPr>
        </p:nvSpPr>
        <p:spPr bwMode="auto">
          <a:xfrm>
            <a:off x="419100" y="419100"/>
            <a:ext cx="8305800" cy="6019800"/>
          </a:xfrm>
          <a:ln>
            <a:miter lim="800000"/>
            <a:headEnd/>
            <a:tailEnd/>
          </a:ln>
        </p:spPr>
        <p:txBody>
          <a:bodyPr vert="horz" wrap="square" lIns="91440" tIns="45720" rIns="91440" bIns="45720" numCol="1" anchor="t" anchorCtr="0" compatLnSpc="1">
            <a:prstTxWarp prst="textNoShape">
              <a:avLst/>
            </a:prstTxWarp>
          </a:bodyPr>
          <a:lstStyle/>
          <a:p>
            <a:pPr algn="l" eaLnBrk="1" hangingPunct="1">
              <a:lnSpc>
                <a:spcPct val="90000"/>
              </a:lnSpc>
              <a:defRPr/>
            </a:pPr>
            <a:r>
              <a:rPr lang="en-US" altLang="zh-CN" sz="1800" b="1" dirty="0">
                <a:latin typeface="微软雅黑" panose="020B0503020204020204" pitchFamily="34" charset="-122"/>
                <a:ea typeface="微软雅黑" panose="020B0503020204020204" pitchFamily="34" charset="-122"/>
              </a:rPr>
              <a:t>   </a:t>
            </a:r>
          </a:p>
          <a:p>
            <a:pPr algn="l" eaLnBrk="1" hangingPunct="1">
              <a:lnSpc>
                <a:spcPct val="105000"/>
              </a:lnSpc>
              <a:defRPr/>
            </a:pPr>
            <a:r>
              <a:rPr lang="zh-CN" altLang="en-US" sz="2400" b="1" dirty="0">
                <a:solidFill>
                  <a:srgbClr val="FF0000"/>
                </a:solidFill>
                <a:latin typeface="微软雅黑" panose="020B0503020204020204" pitchFamily="34" charset="-122"/>
                <a:ea typeface="微软雅黑" panose="020B0503020204020204" pitchFamily="34" charset="-122"/>
              </a:rPr>
              <a:t>去甲肾上腺素</a:t>
            </a:r>
            <a:r>
              <a:rPr lang="zh-CN" altLang="en-US" sz="2400" b="1" dirty="0">
                <a:latin typeface="微软雅黑" panose="020B0503020204020204" pitchFamily="34" charset="-122"/>
                <a:ea typeface="微软雅黑" panose="020B0503020204020204" pitchFamily="34" charset="-122"/>
              </a:rPr>
              <a:t>　</a:t>
            </a:r>
            <a:r>
              <a:rPr lang="en-US" altLang="zh-CN" sz="2400" b="1" dirty="0">
                <a:solidFill>
                  <a:schemeClr val="accent2"/>
                </a:solidFill>
                <a:latin typeface="微软雅黑" panose="020B0503020204020204" pitchFamily="34" charset="-122"/>
                <a:ea typeface="微软雅黑" panose="020B0503020204020204" pitchFamily="34" charset="-122"/>
              </a:rPr>
              <a:t>α</a:t>
            </a:r>
            <a:r>
              <a:rPr lang="zh-CN" altLang="en-US" sz="2400" b="1" dirty="0">
                <a:latin typeface="微软雅黑" panose="020B0503020204020204" pitchFamily="34" charset="-122"/>
                <a:ea typeface="微软雅黑" panose="020B0503020204020204" pitchFamily="34" charset="-122"/>
              </a:rPr>
              <a:t>受体：血管</a:t>
            </a:r>
            <a:r>
              <a:rPr lang="zh-CN" altLang="en-US" sz="2400" b="1" dirty="0">
                <a:solidFill>
                  <a:srgbClr val="CC0066"/>
                </a:solidFill>
                <a:latin typeface="微软雅黑" panose="020B0503020204020204" pitchFamily="34" charset="-122"/>
                <a:ea typeface="微软雅黑" panose="020B0503020204020204" pitchFamily="34" charset="-122"/>
              </a:rPr>
              <a:t>收缩</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FF00FF"/>
                </a:solidFill>
                <a:latin typeface="微软雅黑" panose="020B0503020204020204" pitchFamily="34" charset="-122"/>
                <a:ea typeface="微软雅黑" panose="020B0503020204020204" pitchFamily="34" charset="-122"/>
              </a:rPr>
              <a:t>结合能力强</a:t>
            </a:r>
            <a:r>
              <a:rPr lang="zh-CN" altLang="en-US" sz="2400" b="1" dirty="0">
                <a:latin typeface="微软雅黑" panose="020B0503020204020204" pitchFamily="34" charset="-122"/>
                <a:ea typeface="微软雅黑" panose="020B0503020204020204" pitchFamily="34" charset="-122"/>
              </a:rPr>
              <a:t>）</a:t>
            </a:r>
          </a:p>
          <a:p>
            <a:pPr algn="l" eaLnBrk="1" hangingPunct="1">
              <a:lnSpc>
                <a:spcPct val="105000"/>
              </a:lnSpc>
              <a:defRPr/>
            </a:pPr>
            <a:r>
              <a:rPr lang="zh-CN" altLang="en-US" sz="2400" b="1" dirty="0">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NE</a:t>
            </a: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CC3300"/>
                </a:solidFill>
                <a:latin typeface="微软雅黑" panose="020B0503020204020204" pitchFamily="34" charset="-122"/>
                <a:ea typeface="微软雅黑" panose="020B0503020204020204" pitchFamily="34" charset="-122"/>
              </a:rPr>
              <a:t>阻断剂</a:t>
            </a:r>
            <a:r>
              <a:rPr lang="zh-CN" altLang="en-US" sz="2400" b="1" dirty="0">
                <a:latin typeface="微软雅黑" panose="020B0503020204020204" pitchFamily="34" charset="-122"/>
                <a:ea typeface="微软雅黑" panose="020B0503020204020204" pitchFamily="34" charset="-122"/>
              </a:rPr>
              <a:t>：酚妥拉明</a:t>
            </a:r>
          </a:p>
          <a:p>
            <a:pPr algn="l" eaLnBrk="1" hangingPunct="1">
              <a:lnSpc>
                <a:spcPct val="105000"/>
              </a:lnSpc>
              <a:defRPr/>
            </a:pPr>
            <a:r>
              <a:rPr lang="zh-CN" altLang="en-US" sz="2400" b="1" dirty="0">
                <a:latin typeface="微软雅黑" panose="020B0503020204020204" pitchFamily="34" charset="-122"/>
                <a:ea typeface="微软雅黑" panose="020B0503020204020204" pitchFamily="34" charset="-122"/>
              </a:rPr>
              <a:t>　　　　　　　</a:t>
            </a:r>
            <a:r>
              <a:rPr lang="en-US" altLang="zh-CN" sz="2400" b="1" dirty="0">
                <a:solidFill>
                  <a:srgbClr val="008000"/>
                </a:solidFill>
                <a:latin typeface="微软雅黑" panose="020B0503020204020204" pitchFamily="34" charset="-122"/>
                <a:ea typeface="微软雅黑" panose="020B0503020204020204" pitchFamily="34" charset="-122"/>
              </a:rPr>
              <a:t>β</a:t>
            </a:r>
            <a:r>
              <a:rPr lang="en-US" altLang="zh-CN" sz="2400" b="1" baseline="-25000" dirty="0">
                <a:solidFill>
                  <a:srgbClr val="008000"/>
                </a:solidFill>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受体：血管</a:t>
            </a:r>
            <a:r>
              <a:rPr lang="zh-CN" altLang="en-US" sz="2400" b="1" dirty="0">
                <a:solidFill>
                  <a:srgbClr val="008000"/>
                </a:solidFill>
                <a:latin typeface="微软雅黑" panose="020B0503020204020204" pitchFamily="34" charset="-122"/>
                <a:ea typeface="微软雅黑" panose="020B0503020204020204" pitchFamily="34" charset="-122"/>
              </a:rPr>
              <a:t>舒张</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chemeClr val="accent2"/>
                </a:solidFill>
                <a:latin typeface="微软雅黑" panose="020B0503020204020204" pitchFamily="34" charset="-122"/>
                <a:ea typeface="微软雅黑" panose="020B0503020204020204" pitchFamily="34" charset="-122"/>
              </a:rPr>
              <a:t>结合能力弱</a:t>
            </a:r>
            <a:r>
              <a:rPr lang="zh-CN" altLang="en-US" sz="2400" b="1" dirty="0">
                <a:latin typeface="微软雅黑" panose="020B0503020204020204" pitchFamily="34" charset="-122"/>
                <a:ea typeface="微软雅黑" panose="020B0503020204020204" pitchFamily="34" charset="-122"/>
              </a:rPr>
              <a:t>）</a:t>
            </a:r>
          </a:p>
          <a:p>
            <a:pPr algn="l" eaLnBrk="1" hangingPunct="1">
              <a:lnSpc>
                <a:spcPct val="105000"/>
              </a:lnSpc>
              <a:defRPr/>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CC3300"/>
                </a:solidFill>
                <a:latin typeface="微软雅黑" panose="020B0503020204020204" pitchFamily="34" charset="-122"/>
                <a:ea typeface="微软雅黑" panose="020B0503020204020204" pitchFamily="34" charset="-122"/>
              </a:rPr>
              <a:t>阻断剂</a:t>
            </a:r>
            <a:r>
              <a:rPr lang="zh-CN" altLang="en-US" sz="2400" b="1" dirty="0">
                <a:latin typeface="微软雅黑" panose="020B0503020204020204" pitchFamily="34" charset="-122"/>
                <a:ea typeface="微软雅黑" panose="020B0503020204020204" pitchFamily="34" charset="-122"/>
              </a:rPr>
              <a:t>：普萘洛尔</a:t>
            </a:r>
          </a:p>
          <a:p>
            <a:pPr algn="l" eaLnBrk="1" hangingPunct="1">
              <a:lnSpc>
                <a:spcPct val="105000"/>
              </a:lnSpc>
              <a:defRPr/>
            </a:pPr>
            <a:r>
              <a:rPr lang="zh-CN" altLang="en-US" sz="2400" b="1" dirty="0">
                <a:latin typeface="微软雅黑" panose="020B0503020204020204" pitchFamily="34" charset="-122"/>
                <a:ea typeface="微软雅黑" panose="020B0503020204020204" pitchFamily="34" charset="-122"/>
              </a:rPr>
              <a:t>交感缩血管神经兴奋时，</a:t>
            </a:r>
            <a:r>
              <a:rPr lang="zh-CN" altLang="en-US" sz="2400" b="1" dirty="0">
                <a:solidFill>
                  <a:srgbClr val="FF0000"/>
                </a:solidFill>
                <a:latin typeface="微软雅黑" panose="020B0503020204020204" pitchFamily="34" charset="-122"/>
                <a:ea typeface="微软雅黑" panose="020B0503020204020204" pitchFamily="34" charset="-122"/>
              </a:rPr>
              <a:t>以血管收缩效应为主</a:t>
            </a:r>
          </a:p>
          <a:p>
            <a:pPr algn="l" eaLnBrk="1" hangingPunct="1">
              <a:lnSpc>
                <a:spcPct val="90000"/>
              </a:lnSpc>
              <a:defRPr/>
            </a:pPr>
            <a:endParaRPr lang="zh-CN" altLang="en-US" sz="2400" b="1" dirty="0">
              <a:solidFill>
                <a:srgbClr val="FF0000"/>
              </a:solidFill>
              <a:latin typeface="微软雅黑" panose="020B0503020204020204" pitchFamily="34" charset="-122"/>
              <a:ea typeface="微软雅黑" panose="020B0503020204020204" pitchFamily="34" charset="-122"/>
            </a:endParaRPr>
          </a:p>
          <a:p>
            <a:pPr algn="l" eaLnBrk="1" hangingPunct="1">
              <a:lnSpc>
                <a:spcPct val="90000"/>
              </a:lnSpc>
              <a:defRPr/>
            </a:pP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）特点</a:t>
            </a:r>
          </a:p>
          <a:p>
            <a:pPr algn="just" eaLnBrk="1" hangingPunct="1">
              <a:lnSpc>
                <a:spcPct val="120000"/>
              </a:lnSpc>
              <a:defRPr/>
            </a:pPr>
            <a:r>
              <a:rPr lang="zh-CN" altLang="en-US" sz="2400" b="1" dirty="0">
                <a:latin typeface="微软雅黑" panose="020B0503020204020204" pitchFamily="34" charset="-122"/>
                <a:ea typeface="微软雅黑" panose="020B0503020204020204" pitchFamily="34" charset="-122"/>
              </a:rPr>
              <a:t>① 大多数血管受其单一支配</a:t>
            </a:r>
          </a:p>
          <a:p>
            <a:pPr algn="just" eaLnBrk="1" hangingPunct="1">
              <a:lnSpc>
                <a:spcPct val="120000"/>
              </a:lnSpc>
              <a:defRPr/>
            </a:pPr>
            <a:r>
              <a:rPr lang="zh-CN" altLang="en-US" sz="2400" b="1" dirty="0">
                <a:latin typeface="微软雅黑" panose="020B0503020204020204" pitchFamily="34" charset="-122"/>
                <a:ea typeface="微软雅黑" panose="020B0503020204020204" pitchFamily="34" charset="-122"/>
              </a:rPr>
              <a:t>②支配范围广但分布密度不同：</a:t>
            </a:r>
          </a:p>
          <a:p>
            <a:pPr algn="just" eaLnBrk="1" hangingPunct="1">
              <a:lnSpc>
                <a:spcPct val="120000"/>
              </a:lnSpc>
              <a:defRPr/>
            </a:pPr>
            <a:r>
              <a:rPr lang="zh-CN" altLang="en-US" sz="2400" b="1" dirty="0">
                <a:latin typeface="微软雅黑" panose="020B0503020204020204" pitchFamily="34" charset="-122"/>
                <a:ea typeface="微软雅黑" panose="020B0503020204020204" pitchFamily="34" charset="-122"/>
              </a:rPr>
              <a:t> 不同器官中： 皮肤</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骨骼肌、内脏</a:t>
            </a:r>
            <a:r>
              <a:rPr lang="en-US" altLang="zh-CN" sz="2400" b="1" dirty="0">
                <a:latin typeface="微软雅黑" panose="020B0503020204020204" pitchFamily="34" charset="-122"/>
                <a:ea typeface="微软雅黑" panose="020B0503020204020204" pitchFamily="34" charset="-122"/>
              </a:rPr>
              <a:t>&gt;</a:t>
            </a:r>
            <a:r>
              <a:rPr lang="zh-CN" altLang="en-US" sz="2400" b="1" dirty="0">
                <a:latin typeface="微软雅黑" panose="020B0503020204020204" pitchFamily="34" charset="-122"/>
                <a:ea typeface="微软雅黑" panose="020B0503020204020204" pitchFamily="34" charset="-122"/>
              </a:rPr>
              <a:t>心脏、脑</a:t>
            </a:r>
          </a:p>
          <a:p>
            <a:pPr algn="just" eaLnBrk="1" hangingPunct="1">
              <a:lnSpc>
                <a:spcPct val="120000"/>
              </a:lnSpc>
              <a:defRPr/>
            </a:pPr>
            <a:r>
              <a:rPr lang="zh-CN" altLang="en-US" sz="2400" b="1" dirty="0">
                <a:latin typeface="微软雅黑" panose="020B0503020204020204" pitchFamily="34" charset="-122"/>
                <a:ea typeface="微软雅黑" panose="020B0503020204020204" pitchFamily="34" charset="-122"/>
              </a:rPr>
              <a:t> 同一器官中： 微</a:t>
            </a:r>
            <a:r>
              <a:rPr lang="en-US" altLang="zh-CN" sz="2400" b="1" dirty="0">
                <a:latin typeface="微软雅黑" panose="020B0503020204020204" pitchFamily="34" charset="-122"/>
                <a:ea typeface="微软雅黑" panose="020B0503020204020204" pitchFamily="34" charset="-122"/>
              </a:rPr>
              <a:t>A&gt;A &gt;V </a:t>
            </a:r>
          </a:p>
          <a:p>
            <a:pPr algn="just" eaLnBrk="1" hangingPunct="1">
              <a:lnSpc>
                <a:spcPct val="120000"/>
              </a:lnSpc>
              <a:defRPr/>
            </a:pPr>
            <a:r>
              <a:rPr lang="en-US" altLang="zh-CN" sz="2400" b="1" dirty="0">
                <a:latin typeface="微软雅黑" panose="020B0503020204020204" pitchFamily="34" charset="-122"/>
                <a:ea typeface="微软雅黑" panose="020B0503020204020204" pitchFamily="34" charset="-122"/>
              </a:rPr>
              <a:t>③</a:t>
            </a:r>
            <a:r>
              <a:rPr lang="zh-CN" altLang="en-US" sz="2400" b="1" dirty="0">
                <a:latin typeface="微软雅黑" panose="020B0503020204020204" pitchFamily="34" charset="-122"/>
                <a:ea typeface="微软雅黑" panose="020B0503020204020204" pitchFamily="34" charset="-122"/>
              </a:rPr>
              <a:t>安静时有紧张性活动</a:t>
            </a:r>
            <a:endParaRPr lang="zh-CN" altLang="en-US" sz="24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363" name="AutoShape 3">
            <a:extLst>
              <a:ext uri="{FF2B5EF4-FFF2-40B4-BE49-F238E27FC236}">
                <a16:creationId xmlns:a16="http://schemas.microsoft.com/office/drawing/2014/main" id="{2923EAF5-0E5B-4028-8062-BCE427AD4E96}"/>
              </a:ext>
            </a:extLst>
          </p:cNvPr>
          <p:cNvSpPr>
            <a:spLocks/>
          </p:cNvSpPr>
          <p:nvPr/>
        </p:nvSpPr>
        <p:spPr bwMode="auto">
          <a:xfrm>
            <a:off x="2555875" y="836613"/>
            <a:ext cx="76200" cy="1143000"/>
          </a:xfrm>
          <a:prstGeom prst="leftBrace">
            <a:avLst>
              <a:gd name="adj1" fmla="val 125000"/>
              <a:gd name="adj2" fmla="val 50000"/>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Tree>
    <p:extLst>
      <p:ext uri="{BB962C8B-B14F-4D97-AF65-F5344CB8AC3E}">
        <p14:creationId xmlns:p14="http://schemas.microsoft.com/office/powerpoint/2010/main" val="4152488304"/>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descr="D:\教学多媒体\028.JPG">
            <a:extLst>
              <a:ext uri="{FF2B5EF4-FFF2-40B4-BE49-F238E27FC236}">
                <a16:creationId xmlns:a16="http://schemas.microsoft.com/office/drawing/2014/main" id="{33A95DE6-9FC9-41B0-AD37-F87469B7F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43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77458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7F1FEE9-EBA4-486C-B608-956BE23BF5A8}"/>
              </a:ext>
            </a:extLst>
          </p:cNvPr>
          <p:cNvSpPr>
            <a:spLocks noChangeArrowheads="1"/>
          </p:cNvSpPr>
          <p:nvPr/>
        </p:nvSpPr>
        <p:spPr bwMode="auto">
          <a:xfrm>
            <a:off x="457200" y="1447800"/>
            <a:ext cx="8382000" cy="3568700"/>
          </a:xfrm>
          <a:prstGeom prst="rect">
            <a:avLst/>
          </a:prstGeom>
          <a:noFill/>
          <a:ln w="9525" algn="ctr">
            <a:noFill/>
            <a:miter lim="800000"/>
            <a:headEnd/>
            <a:tailEnd/>
          </a:ln>
        </p:spPr>
        <p:txBody>
          <a:bodyPr anchor="b"/>
          <a:lstStyle/>
          <a:p>
            <a:pPr eaLnBrk="1" hangingPunct="1">
              <a:lnSpc>
                <a:spcPct val="150000"/>
              </a:lnSpc>
              <a:defRPr/>
            </a:pPr>
            <a:r>
              <a:rPr lang="en-US" altLang="zh-CN" sz="2800" b="1" dirty="0">
                <a:solidFill>
                  <a:srgbClr val="0000CC"/>
                </a:solidFill>
                <a:latin typeface="Arial" charset="0"/>
              </a:rPr>
              <a:t>NO</a:t>
            </a:r>
            <a:r>
              <a:rPr lang="zh-CN" altLang="en-US" sz="2800" b="1" dirty="0">
                <a:solidFill>
                  <a:srgbClr val="0000CC"/>
                </a:solidFill>
                <a:latin typeface="Arial" charset="0"/>
              </a:rPr>
              <a:t>的作用：</a:t>
            </a:r>
          </a:p>
          <a:p>
            <a:pPr indent="360363" eaLnBrk="1" hangingPunct="1">
              <a:lnSpc>
                <a:spcPct val="150000"/>
              </a:lnSpc>
              <a:defRPr/>
            </a:pPr>
            <a:r>
              <a:rPr lang="zh-CN" altLang="en-US" sz="2800" b="1" dirty="0">
                <a:latin typeface="Arial" charset="0"/>
              </a:rPr>
              <a:t>1.使阻力血管扩张</a:t>
            </a:r>
            <a:r>
              <a:rPr lang="zh-CN" altLang="en-US" sz="2800" b="1" dirty="0">
                <a:latin typeface="Arial" charset="0"/>
                <a:sym typeface="Symbol" pitchFamily="18" charset="2"/>
              </a:rPr>
              <a:t>降低血压</a:t>
            </a:r>
          </a:p>
          <a:p>
            <a:pPr indent="360363" eaLnBrk="1" hangingPunct="1">
              <a:lnSpc>
                <a:spcPct val="150000"/>
              </a:lnSpc>
              <a:defRPr/>
            </a:pPr>
            <a:r>
              <a:rPr lang="zh-CN" altLang="en-US" sz="2800" b="1" dirty="0">
                <a:latin typeface="Arial" charset="0"/>
              </a:rPr>
              <a:t>2.降低延髓内交感缩血管神经活动</a:t>
            </a:r>
          </a:p>
          <a:p>
            <a:pPr indent="360363" eaLnBrk="1" hangingPunct="1">
              <a:lnSpc>
                <a:spcPct val="150000"/>
              </a:lnSpc>
              <a:defRPr/>
            </a:pPr>
            <a:r>
              <a:rPr lang="zh-CN" altLang="en-US" sz="2800" b="1" dirty="0">
                <a:latin typeface="Arial" charset="0"/>
              </a:rPr>
              <a:t>3.抑制交感神经末梢释放</a:t>
            </a:r>
            <a:r>
              <a:rPr lang="en-US" altLang="en-US" sz="2800" b="1" dirty="0">
                <a:latin typeface="Arial" charset="0"/>
              </a:rPr>
              <a:t>NE</a:t>
            </a:r>
          </a:p>
          <a:p>
            <a:pPr indent="360363" eaLnBrk="1" hangingPunct="1">
              <a:lnSpc>
                <a:spcPct val="150000"/>
              </a:lnSpc>
              <a:defRPr/>
            </a:pPr>
            <a:r>
              <a:rPr lang="en-US" altLang="zh-CN" sz="2800" b="1" dirty="0">
                <a:latin typeface="Arial" charset="0"/>
              </a:rPr>
              <a:t>4.</a:t>
            </a:r>
            <a:r>
              <a:rPr lang="zh-CN" altLang="en-US" sz="2800" b="1" dirty="0">
                <a:latin typeface="Arial" charset="0"/>
              </a:rPr>
              <a:t>介导</a:t>
            </a:r>
            <a:r>
              <a:rPr lang="zh-CN" altLang="en-US" sz="2800" b="1" dirty="0">
                <a:latin typeface="Arial" charset="0"/>
                <a:sym typeface="Symbol" pitchFamily="18" charset="2"/>
              </a:rPr>
              <a:t>受体和胆碱能神经的舒血管作用</a:t>
            </a:r>
          </a:p>
        </p:txBody>
      </p:sp>
    </p:spTree>
    <p:extLst>
      <p:ext uri="{BB962C8B-B14F-4D97-AF65-F5344CB8AC3E}">
        <p14:creationId xmlns:p14="http://schemas.microsoft.com/office/powerpoint/2010/main" val="3071645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24</a:t>
            </a:fld>
            <a:endParaRPr lang="en-US" altLang="zh-CN" sz="1400" b="0" dirty="0">
              <a:ea typeface="宋体" panose="02010600030101010101" pitchFamily="2" charset="-122"/>
            </a:endParaRPr>
          </a:p>
        </p:txBody>
      </p:sp>
      <p:sp>
        <p:nvSpPr>
          <p:cNvPr id="268290" name="Rectangle 2"/>
          <p:cNvSpPr>
            <a:spLocks noGrp="1"/>
          </p:cNvSpPr>
          <p:nvPr/>
        </p:nvSpPr>
        <p:spPr>
          <a:xfrm>
            <a:off x="539750" y="3141663"/>
            <a:ext cx="4968875" cy="3600450"/>
          </a:xfrm>
          <a:prstGeom prst="rect">
            <a:avLst/>
          </a:prstGeom>
          <a:solidFill>
            <a:schemeClr val="bg1"/>
          </a:solidFill>
          <a:ln w="9525">
            <a:noFill/>
          </a:ln>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None/>
            </a:pPr>
            <a:endParaRPr lang="en-US" altLang="zh-CN" dirty="0">
              <a:latin typeface="宋体" panose="02010600030101010101" pitchFamily="2" charset="-122"/>
              <a:ea typeface="宋体" panose="02010600030101010101" pitchFamily="2" charset="-122"/>
            </a:endParaRPr>
          </a:p>
          <a:p>
            <a:pPr marL="0" lvl="0" indent="0">
              <a:lnSpc>
                <a:spcPct val="115000"/>
              </a:lnSpc>
              <a:spcBef>
                <a:spcPct val="0"/>
              </a:spcBef>
              <a:buChar char="n"/>
            </a:pPr>
            <a:r>
              <a:rPr lang="zh-CN" altLang="en-US" dirty="0">
                <a:latin typeface="宋体" panose="02010600030101010101" pitchFamily="2" charset="-122"/>
                <a:ea typeface="宋体" panose="02010600030101010101" pitchFamily="2" charset="-122"/>
              </a:rPr>
              <a:t>当心室</a:t>
            </a:r>
            <a:r>
              <a:rPr lang="zh-CN" altLang="en-US" dirty="0">
                <a:solidFill>
                  <a:srgbClr val="FF0000"/>
                </a:solidFill>
                <a:latin typeface="宋体" panose="02010600030101010101" pitchFamily="2" charset="-122"/>
                <a:ea typeface="黑体" panose="02010609060101010101" pitchFamily="49" charset="-122"/>
              </a:rPr>
              <a:t>收缩</a:t>
            </a:r>
            <a:r>
              <a:rPr lang="zh-CN" altLang="en-US" dirty="0">
                <a:latin typeface="宋体" panose="02010600030101010101" pitchFamily="2" charset="-122"/>
                <a:ea typeface="黑体" panose="02010609060101010101" pitchFamily="49" charset="-122"/>
              </a:rPr>
              <a:t>时，</a:t>
            </a:r>
            <a:r>
              <a:rPr lang="zh-CN" altLang="en-US" dirty="0">
                <a:solidFill>
                  <a:srgbClr val="0000FF"/>
                </a:solidFill>
                <a:latin typeface="宋体" panose="02010600030101010101" pitchFamily="2" charset="-122"/>
                <a:ea typeface="黑体" panose="02010609060101010101" pitchFamily="49" charset="-122"/>
              </a:rPr>
              <a:t>二尖瓣和三尖瓣关闭</a:t>
            </a:r>
            <a:r>
              <a:rPr lang="zh-CN" altLang="en-US" dirty="0">
                <a:latin typeface="宋体" panose="02010600030101010101" pitchFamily="2" charset="-122"/>
                <a:ea typeface="黑体" panose="02010609060101010101" pitchFamily="49" charset="-122"/>
              </a:rPr>
              <a:t>，</a:t>
            </a:r>
            <a:r>
              <a:rPr lang="zh-CN" altLang="en-US" dirty="0">
                <a:solidFill>
                  <a:srgbClr val="FF0000"/>
                </a:solidFill>
                <a:ea typeface="黑体" panose="02010609060101010101" pitchFamily="49" charset="-122"/>
              </a:rPr>
              <a:t>主动脉瓣和肺动脉瓣</a:t>
            </a:r>
            <a:r>
              <a:rPr lang="zh-CN" altLang="en-US" dirty="0">
                <a:solidFill>
                  <a:srgbClr val="FF0000"/>
                </a:solidFill>
                <a:latin typeface="宋体" panose="02010600030101010101" pitchFamily="2" charset="-122"/>
                <a:ea typeface="黑体" panose="02010609060101010101" pitchFamily="49" charset="-122"/>
              </a:rPr>
              <a:t>开放，</a:t>
            </a:r>
            <a:r>
              <a:rPr lang="zh-CN" altLang="en-US" dirty="0">
                <a:latin typeface="宋体" panose="02010600030101010101" pitchFamily="2" charset="-122"/>
                <a:ea typeface="黑体" panose="02010609060101010101" pitchFamily="49" charset="-122"/>
              </a:rPr>
              <a:t>血液射入动脉。</a:t>
            </a:r>
          </a:p>
          <a:p>
            <a:pPr marL="0" lvl="0" indent="0">
              <a:lnSpc>
                <a:spcPct val="115000"/>
              </a:lnSpc>
              <a:spcBef>
                <a:spcPct val="0"/>
              </a:spcBef>
            </a:pPr>
            <a:r>
              <a:rPr lang="zh-CN" altLang="en-US" dirty="0">
                <a:latin typeface="宋体" panose="02010600030101010101" pitchFamily="2" charset="-122"/>
                <a:ea typeface="黑体" panose="02010609060101010101" pitchFamily="49" charset="-122"/>
              </a:rPr>
              <a:t>当心室</a:t>
            </a:r>
            <a:r>
              <a:rPr lang="zh-CN" altLang="en-US" dirty="0">
                <a:solidFill>
                  <a:srgbClr val="FF0000"/>
                </a:solidFill>
                <a:latin typeface="宋体" panose="02010600030101010101" pitchFamily="2" charset="-122"/>
                <a:ea typeface="黑体" panose="02010609060101010101" pitchFamily="49" charset="-122"/>
              </a:rPr>
              <a:t>舒张</a:t>
            </a:r>
            <a:r>
              <a:rPr lang="zh-CN" altLang="en-US" dirty="0">
                <a:latin typeface="宋体" panose="02010600030101010101" pitchFamily="2" charset="-122"/>
                <a:ea typeface="黑体" panose="02010609060101010101" pitchFamily="49" charset="-122"/>
              </a:rPr>
              <a:t>时，</a:t>
            </a:r>
            <a:r>
              <a:rPr lang="zh-CN" altLang="en-US" sz="2400" dirty="0">
                <a:solidFill>
                  <a:srgbClr val="0000FF"/>
                </a:solidFill>
                <a:ea typeface="黑体" panose="02010609060101010101" pitchFamily="49" charset="-122"/>
              </a:rPr>
              <a:t>二尖瓣和三尖瓣</a:t>
            </a:r>
            <a:r>
              <a:rPr lang="zh-CN" altLang="en-US" dirty="0">
                <a:solidFill>
                  <a:srgbClr val="0000FF"/>
                </a:solidFill>
                <a:latin typeface="宋体" panose="02010600030101010101" pitchFamily="2" charset="-122"/>
                <a:ea typeface="黑体" panose="02010609060101010101" pitchFamily="49" charset="-122"/>
              </a:rPr>
              <a:t>开放，</a:t>
            </a:r>
            <a:r>
              <a:rPr lang="zh-CN" altLang="en-US" dirty="0">
                <a:solidFill>
                  <a:srgbClr val="FF0000"/>
                </a:solidFill>
                <a:ea typeface="黑体" panose="02010609060101010101" pitchFamily="49" charset="-122"/>
              </a:rPr>
              <a:t>主动脉瓣和肺动脉瓣</a:t>
            </a:r>
            <a:r>
              <a:rPr lang="zh-CN" altLang="en-US" dirty="0">
                <a:solidFill>
                  <a:srgbClr val="FF0000"/>
                </a:solidFill>
                <a:latin typeface="宋体" panose="02010600030101010101" pitchFamily="2" charset="-122"/>
                <a:ea typeface="黑体" panose="02010609060101010101" pitchFamily="49" charset="-122"/>
              </a:rPr>
              <a:t>关闭，</a:t>
            </a:r>
            <a:r>
              <a:rPr lang="zh-CN" altLang="en-US" dirty="0">
                <a:latin typeface="宋体" panose="02010600030101010101" pitchFamily="2" charset="-122"/>
                <a:ea typeface="黑体" panose="02010609060101010101" pitchFamily="49" charset="-122"/>
              </a:rPr>
              <a:t>血液由心房流入心室</a:t>
            </a:r>
          </a:p>
        </p:txBody>
      </p:sp>
      <p:pic>
        <p:nvPicPr>
          <p:cNvPr id="268291" name="Picture 3" descr="xin"/>
          <p:cNvPicPr>
            <a:picLocks noChangeAspect="1"/>
          </p:cNvPicPr>
          <p:nvPr/>
        </p:nvPicPr>
        <p:blipFill>
          <a:blip r:embed="rId2"/>
          <a:stretch>
            <a:fillRect/>
          </a:stretch>
        </p:blipFill>
        <p:spPr>
          <a:xfrm>
            <a:off x="5867400" y="3284538"/>
            <a:ext cx="2879725" cy="3097212"/>
          </a:xfrm>
          <a:prstGeom prst="rect">
            <a:avLst/>
          </a:prstGeom>
          <a:noFill/>
          <a:ln w="9525">
            <a:noFill/>
          </a:ln>
        </p:spPr>
      </p:pic>
      <p:pic>
        <p:nvPicPr>
          <p:cNvPr id="268292" name="Picture 4" descr="心内血流2"/>
          <p:cNvPicPr>
            <a:picLocks noChangeAspect="1"/>
          </p:cNvPicPr>
          <p:nvPr/>
        </p:nvPicPr>
        <p:blipFill>
          <a:blip r:embed="rId3">
            <a:lum contrast="24000"/>
          </a:blip>
          <a:stretch>
            <a:fillRect/>
          </a:stretch>
        </p:blipFill>
        <p:spPr>
          <a:xfrm>
            <a:off x="4643438" y="115888"/>
            <a:ext cx="2408237" cy="3168650"/>
          </a:xfrm>
          <a:prstGeom prst="rect">
            <a:avLst/>
          </a:prstGeom>
          <a:noFill/>
          <a:ln w="9525">
            <a:noFill/>
          </a:ln>
        </p:spPr>
      </p:pic>
      <p:pic>
        <p:nvPicPr>
          <p:cNvPr id="268293" name="Picture 5" descr="心内血流3"/>
          <p:cNvPicPr>
            <a:picLocks noChangeAspect="1"/>
          </p:cNvPicPr>
          <p:nvPr/>
        </p:nvPicPr>
        <p:blipFill>
          <a:blip r:embed="rId4">
            <a:lum contrast="12000"/>
          </a:blip>
          <a:stretch>
            <a:fillRect/>
          </a:stretch>
        </p:blipFill>
        <p:spPr>
          <a:xfrm>
            <a:off x="1547813" y="260350"/>
            <a:ext cx="2386012" cy="3097213"/>
          </a:xfrm>
          <a:prstGeom prst="rect">
            <a:avLst/>
          </a:prstGeom>
          <a:noFill/>
          <a:ln w="9525">
            <a:noFill/>
          </a:ln>
        </p:spPr>
      </p:pic>
      <p:sp>
        <p:nvSpPr>
          <p:cNvPr id="268294" name="Freeform 6"/>
          <p:cNvSpPr/>
          <p:nvPr/>
        </p:nvSpPr>
        <p:spPr>
          <a:xfrm>
            <a:off x="5364163" y="2205038"/>
            <a:ext cx="720725" cy="360362"/>
          </a:xfrm>
          <a:custGeom>
            <a:avLst/>
            <a:gdLst>
              <a:gd name="txL" fmla="*/ 0 w 454"/>
              <a:gd name="txT" fmla="*/ 0 h 227"/>
              <a:gd name="txR" fmla="*/ 454 w 454"/>
              <a:gd name="txB" fmla="*/ 227 h 227"/>
            </a:gdLst>
            <a:ahLst/>
            <a:cxnLst>
              <a:cxn ang="0">
                <a:pos x="0" y="0"/>
              </a:cxn>
              <a:cxn ang="0">
                <a:pos x="2147483646" y="2147483646"/>
              </a:cxn>
              <a:cxn ang="0">
                <a:pos x="2147483646" y="2147483646"/>
              </a:cxn>
            </a:cxnLst>
            <a:rect l="txL" t="txT" r="txR" b="txB"/>
            <a:pathLst>
              <a:path w="454" h="227">
                <a:moveTo>
                  <a:pt x="0" y="0"/>
                </a:moveTo>
                <a:cubicBezTo>
                  <a:pt x="76" y="26"/>
                  <a:pt x="152" y="53"/>
                  <a:pt x="227" y="91"/>
                </a:cubicBezTo>
                <a:cubicBezTo>
                  <a:pt x="302" y="129"/>
                  <a:pt x="416" y="204"/>
                  <a:pt x="454" y="227"/>
                </a:cubicBezTo>
              </a:path>
            </a:pathLst>
          </a:custGeom>
          <a:noFill/>
          <a:ln w="635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68295" name="Freeform 7"/>
          <p:cNvSpPr/>
          <p:nvPr/>
        </p:nvSpPr>
        <p:spPr>
          <a:xfrm>
            <a:off x="6443663" y="1628775"/>
            <a:ext cx="144462" cy="647700"/>
          </a:xfrm>
          <a:custGeom>
            <a:avLst/>
            <a:gdLst>
              <a:gd name="txL" fmla="*/ 0 w 91"/>
              <a:gd name="txT" fmla="*/ 0 h 408"/>
              <a:gd name="txR" fmla="*/ 91 w 91"/>
              <a:gd name="txB" fmla="*/ 408 h 408"/>
            </a:gdLst>
            <a:ahLst/>
            <a:cxnLst>
              <a:cxn ang="0">
                <a:pos x="0" y="0"/>
              </a:cxn>
              <a:cxn ang="0">
                <a:pos x="2147483646" y="2147483646"/>
              </a:cxn>
              <a:cxn ang="0">
                <a:pos x="2147483646" y="2147483646"/>
              </a:cxn>
            </a:cxnLst>
            <a:rect l="txL" t="txT" r="txR" b="txB"/>
            <a:pathLst>
              <a:path w="91" h="408">
                <a:moveTo>
                  <a:pt x="0" y="0"/>
                </a:moveTo>
                <a:cubicBezTo>
                  <a:pt x="15" y="124"/>
                  <a:pt x="31" y="249"/>
                  <a:pt x="46" y="317"/>
                </a:cubicBezTo>
                <a:cubicBezTo>
                  <a:pt x="61" y="385"/>
                  <a:pt x="76" y="396"/>
                  <a:pt x="91" y="408"/>
                </a:cubicBezTo>
              </a:path>
            </a:pathLst>
          </a:custGeom>
          <a:noFill/>
          <a:ln w="635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68296" name="Freeform 8"/>
          <p:cNvSpPr/>
          <p:nvPr/>
        </p:nvSpPr>
        <p:spPr>
          <a:xfrm>
            <a:off x="2484438" y="1484313"/>
            <a:ext cx="168275" cy="863600"/>
          </a:xfrm>
          <a:custGeom>
            <a:avLst/>
            <a:gdLst>
              <a:gd name="txL" fmla="*/ 0 w 106"/>
              <a:gd name="txT" fmla="*/ 0 h 544"/>
              <a:gd name="txR" fmla="*/ 106 w 106"/>
              <a:gd name="txB" fmla="*/ 544 h 544"/>
            </a:gdLst>
            <a:ahLst/>
            <a:cxnLst>
              <a:cxn ang="0">
                <a:pos x="2147483646" y="0"/>
              </a:cxn>
              <a:cxn ang="0">
                <a:pos x="2147483646" y="2147483646"/>
              </a:cxn>
              <a:cxn ang="0">
                <a:pos x="2147483646" y="2147483646"/>
              </a:cxn>
              <a:cxn ang="0">
                <a:pos x="2147483646" y="2147483646"/>
              </a:cxn>
            </a:cxnLst>
            <a:rect l="txL" t="txT" r="txR" b="txB"/>
            <a:pathLst>
              <a:path w="106" h="544">
                <a:moveTo>
                  <a:pt x="106" y="0"/>
                </a:moveTo>
                <a:cubicBezTo>
                  <a:pt x="68" y="64"/>
                  <a:pt x="30" y="128"/>
                  <a:pt x="15" y="181"/>
                </a:cubicBezTo>
                <a:cubicBezTo>
                  <a:pt x="0" y="234"/>
                  <a:pt x="0" y="257"/>
                  <a:pt x="15" y="317"/>
                </a:cubicBezTo>
                <a:cubicBezTo>
                  <a:pt x="30" y="377"/>
                  <a:pt x="91" y="506"/>
                  <a:pt x="106" y="544"/>
                </a:cubicBezTo>
              </a:path>
            </a:pathLst>
          </a:custGeom>
          <a:noFill/>
          <a:ln w="63500" cap="flat" cmpd="sng">
            <a:solidFill>
              <a:srgbClr val="00FF00">
                <a:alpha val="100000"/>
              </a:srgbClr>
            </a:solidFill>
            <a:prstDash val="solid"/>
            <a:miter lim="800000"/>
            <a:headEnd type="stealth" w="lg" len="lg"/>
            <a:tailEnd type="none" w="lg" len="lg"/>
          </a:ln>
        </p:spPr>
        <p:txBody>
          <a:bodyPr/>
          <a:lstStyle/>
          <a:p>
            <a:endParaRPr lang="zh-CN" altLang="en-US"/>
          </a:p>
        </p:txBody>
      </p:sp>
      <p:sp>
        <p:nvSpPr>
          <p:cNvPr id="268297" name="Freeform 9"/>
          <p:cNvSpPr/>
          <p:nvPr/>
        </p:nvSpPr>
        <p:spPr>
          <a:xfrm>
            <a:off x="2771775" y="1773238"/>
            <a:ext cx="504825" cy="504825"/>
          </a:xfrm>
          <a:custGeom>
            <a:avLst/>
            <a:gdLst>
              <a:gd name="txL" fmla="*/ 0 w 318"/>
              <a:gd name="txT" fmla="*/ 0 h 318"/>
              <a:gd name="txR" fmla="*/ 318 w 318"/>
              <a:gd name="txB" fmla="*/ 318 h 318"/>
            </a:gdLst>
            <a:ahLst/>
            <a:cxnLst>
              <a:cxn ang="0">
                <a:pos x="0" y="0"/>
              </a:cxn>
              <a:cxn ang="0">
                <a:pos x="2147483646" y="2147483646"/>
              </a:cxn>
              <a:cxn ang="0">
                <a:pos x="2147483646" y="2147483646"/>
              </a:cxn>
            </a:cxnLst>
            <a:rect l="txL" t="txT" r="txR" b="txB"/>
            <a:pathLst>
              <a:path w="318" h="318">
                <a:moveTo>
                  <a:pt x="0" y="0"/>
                </a:moveTo>
                <a:cubicBezTo>
                  <a:pt x="64" y="64"/>
                  <a:pt x="129" y="128"/>
                  <a:pt x="182" y="181"/>
                </a:cubicBezTo>
                <a:cubicBezTo>
                  <a:pt x="235" y="234"/>
                  <a:pt x="276" y="276"/>
                  <a:pt x="318" y="318"/>
                </a:cubicBezTo>
              </a:path>
            </a:pathLst>
          </a:custGeom>
          <a:noFill/>
          <a:ln w="63500" cap="flat" cmpd="sng">
            <a:solidFill>
              <a:srgbClr val="00FF00">
                <a:alpha val="100000"/>
              </a:srgbClr>
            </a:solidFill>
            <a:prstDash val="solid"/>
            <a:miter lim="800000"/>
            <a:headEnd type="stealth" w="lg" len="lg"/>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8293"/>
                                        </p:tgtEl>
                                        <p:attrNameLst>
                                          <p:attrName>style.visibility</p:attrName>
                                        </p:attrNameLst>
                                      </p:cBhvr>
                                      <p:to>
                                        <p:strVal val="visible"/>
                                      </p:to>
                                    </p:set>
                                    <p:animEffect transition="in" filter="blinds(horizontal)">
                                      <p:cBhvr>
                                        <p:cTn id="7" dur="500"/>
                                        <p:tgtEl>
                                          <p:spTgt spid="2682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8290">
                                            <p:txEl>
                                              <p:pRg st="1" end="1"/>
                                            </p:txEl>
                                          </p:spTgt>
                                        </p:tgtEl>
                                        <p:attrNameLst>
                                          <p:attrName>style.visibility</p:attrName>
                                        </p:attrNameLst>
                                      </p:cBhvr>
                                      <p:to>
                                        <p:strVal val="visible"/>
                                      </p:to>
                                    </p:set>
                                    <p:animEffect transition="in" filter="wipe(left)">
                                      <p:cBhvr>
                                        <p:cTn id="12" dur="500"/>
                                        <p:tgtEl>
                                          <p:spTgt spid="2682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8297"/>
                                        </p:tgtEl>
                                        <p:attrNameLst>
                                          <p:attrName>style.visibility</p:attrName>
                                        </p:attrNameLst>
                                      </p:cBhvr>
                                      <p:to>
                                        <p:strVal val="visible"/>
                                      </p:to>
                                    </p:set>
                                    <p:animEffect transition="in" filter="wipe(down)">
                                      <p:cBhvr>
                                        <p:cTn id="17" dur="500"/>
                                        <p:tgtEl>
                                          <p:spTgt spid="268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8296"/>
                                        </p:tgtEl>
                                        <p:attrNameLst>
                                          <p:attrName>style.visibility</p:attrName>
                                        </p:attrNameLst>
                                      </p:cBhvr>
                                      <p:to>
                                        <p:strVal val="visible"/>
                                      </p:to>
                                    </p:set>
                                    <p:animEffect transition="in" filter="wipe(down)">
                                      <p:cBhvr>
                                        <p:cTn id="22" dur="500"/>
                                        <p:tgtEl>
                                          <p:spTgt spid="26829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8292"/>
                                        </p:tgtEl>
                                        <p:attrNameLst>
                                          <p:attrName>style.visibility</p:attrName>
                                        </p:attrNameLst>
                                      </p:cBhvr>
                                      <p:to>
                                        <p:strVal val="visible"/>
                                      </p:to>
                                    </p:set>
                                    <p:animEffect transition="in" filter="blinds(horizontal)">
                                      <p:cBhvr>
                                        <p:cTn id="27" dur="500"/>
                                        <p:tgtEl>
                                          <p:spTgt spid="2682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8290">
                                            <p:txEl>
                                              <p:pRg st="2" end="2"/>
                                            </p:txEl>
                                          </p:spTgt>
                                        </p:tgtEl>
                                        <p:attrNameLst>
                                          <p:attrName>style.visibility</p:attrName>
                                        </p:attrNameLst>
                                      </p:cBhvr>
                                      <p:to>
                                        <p:strVal val="visible"/>
                                      </p:to>
                                    </p:set>
                                    <p:animEffect transition="in" filter="wipe(left)">
                                      <p:cBhvr>
                                        <p:cTn id="32" dur="500"/>
                                        <p:tgtEl>
                                          <p:spTgt spid="268290">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8295"/>
                                        </p:tgtEl>
                                        <p:attrNameLst>
                                          <p:attrName>style.visibility</p:attrName>
                                        </p:attrNameLst>
                                      </p:cBhvr>
                                      <p:to>
                                        <p:strVal val="visible"/>
                                      </p:to>
                                    </p:set>
                                    <p:animEffect transition="in" filter="wipe(up)">
                                      <p:cBhvr>
                                        <p:cTn id="37" dur="500"/>
                                        <p:tgtEl>
                                          <p:spTgt spid="26829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68294"/>
                                        </p:tgtEl>
                                        <p:attrNameLst>
                                          <p:attrName>style.visibility</p:attrName>
                                        </p:attrNameLst>
                                      </p:cBhvr>
                                      <p:to>
                                        <p:strVal val="visible"/>
                                      </p:to>
                                    </p:set>
                                    <p:animEffect transition="in" filter="wipe(up)">
                                      <p:cBhvr>
                                        <p:cTn id="42" dur="500"/>
                                        <p:tgtEl>
                                          <p:spTgt spid="268294"/>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68291"/>
                                        </p:tgtEl>
                                        <p:attrNameLst>
                                          <p:attrName>style.visibility</p:attrName>
                                        </p:attrNameLst>
                                      </p:cBhvr>
                                      <p:to>
                                        <p:strVal val="visible"/>
                                      </p:to>
                                    </p:set>
                                    <p:animEffect transition="in" filter="randombar(horizontal)">
                                      <p:cBhvr>
                                        <p:cTn id="47" dur="500"/>
                                        <p:tgtEl>
                                          <p:spTgt spid="268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0"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D:\zzf课件\cotu-1.jpg">
            <a:extLst>
              <a:ext uri="{FF2B5EF4-FFF2-40B4-BE49-F238E27FC236}">
                <a16:creationId xmlns:a16="http://schemas.microsoft.com/office/drawing/2014/main" id="{E396433A-E54B-49C0-9D4C-02DBE9C82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0"/>
            <a:ext cx="7239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a:extLst>
              <a:ext uri="{FF2B5EF4-FFF2-40B4-BE49-F238E27FC236}">
                <a16:creationId xmlns:a16="http://schemas.microsoft.com/office/drawing/2014/main" id="{9D2E1495-7D5D-4853-8F5A-951C8E65DFF2}"/>
              </a:ext>
            </a:extLst>
          </p:cNvPr>
          <p:cNvSpPr txBox="1">
            <a:spLocks noChangeArrowheads="1"/>
          </p:cNvSpPr>
          <p:nvPr/>
        </p:nvSpPr>
        <p:spPr bwMode="auto">
          <a:xfrm>
            <a:off x="4679950" y="5745163"/>
            <a:ext cx="21590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1200" b="1"/>
              <a:t>鸟</a:t>
            </a:r>
          </a:p>
        </p:txBody>
      </p:sp>
    </p:spTree>
    <p:extLst>
      <p:ext uri="{BB962C8B-B14F-4D97-AF65-F5344CB8AC3E}">
        <p14:creationId xmlns:p14="http://schemas.microsoft.com/office/powerpoint/2010/main" val="14385916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0C2E54D-30EC-49E4-AE98-AFE9D12B01FF}"/>
              </a:ext>
            </a:extLst>
          </p:cNvPr>
          <p:cNvSpPr>
            <a:spLocks noGrp="1" noChangeArrowheads="1"/>
          </p:cNvSpPr>
          <p:nvPr>
            <p:ph type="title"/>
          </p:nvPr>
        </p:nvSpPr>
        <p:spPr bwMode="auto">
          <a:xfrm>
            <a:off x="457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3000" b="1"/>
              <a:t>NO NEWS IS GOOD NEWS — SCIENCE 1992</a:t>
            </a:r>
          </a:p>
        </p:txBody>
      </p:sp>
      <p:pic>
        <p:nvPicPr>
          <p:cNvPr id="46083" name="Picture 3" descr="furchgott">
            <a:extLst>
              <a:ext uri="{FF2B5EF4-FFF2-40B4-BE49-F238E27FC236}">
                <a16:creationId xmlns:a16="http://schemas.microsoft.com/office/drawing/2014/main" id="{FDC233DF-D553-4478-AE69-AF9B65445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76475"/>
            <a:ext cx="2411412"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4">
            <a:extLst>
              <a:ext uri="{FF2B5EF4-FFF2-40B4-BE49-F238E27FC236}">
                <a16:creationId xmlns:a16="http://schemas.microsoft.com/office/drawing/2014/main" id="{8223F8B8-B721-425A-A879-8ECCBEF00F79}"/>
              </a:ext>
            </a:extLst>
          </p:cNvPr>
          <p:cNvSpPr>
            <a:spLocks noChangeArrowheads="1"/>
          </p:cNvSpPr>
          <p:nvPr/>
        </p:nvSpPr>
        <p:spPr bwMode="auto">
          <a:xfrm>
            <a:off x="323850" y="5421313"/>
            <a:ext cx="81359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kumimoji="0" lang="en-US" altLang="zh-CN" sz="2400" b="1">
                <a:latin typeface="宋体" panose="02010600030101010101" pitchFamily="2" charset="-122"/>
                <a:ea typeface="宋体" panose="02010600030101010101" pitchFamily="2" charset="-122"/>
              </a:rPr>
              <a:t>1998 </a:t>
            </a:r>
            <a:r>
              <a:rPr kumimoji="0" lang="zh-CN" altLang="en-US" sz="2400" b="1">
                <a:latin typeface="宋体" panose="02010600030101010101" pitchFamily="2" charset="-122"/>
                <a:ea typeface="宋体" panose="02010600030101010101" pitchFamily="2" charset="-122"/>
              </a:rPr>
              <a:t>年 </a:t>
            </a:r>
            <a:r>
              <a:rPr kumimoji="0" lang="en-US" altLang="zh-CN" sz="2400" b="1">
                <a:latin typeface="宋体" panose="02010600030101010101" pitchFamily="2" charset="-122"/>
                <a:ea typeface="宋体" panose="02010600030101010101" pitchFamily="2" charset="-122"/>
              </a:rPr>
              <a:t>Furchgott </a:t>
            </a:r>
            <a:r>
              <a:rPr kumimoji="0" lang="zh-CN" altLang="en-US" sz="2400" b="1">
                <a:latin typeface="宋体" panose="02010600030101010101" pitchFamily="2" charset="-122"/>
                <a:ea typeface="宋体" panose="02010600030101010101" pitchFamily="2" charset="-122"/>
              </a:rPr>
              <a:t>、 </a:t>
            </a:r>
            <a:r>
              <a:rPr kumimoji="0" lang="en-US" altLang="zh-CN" sz="2400" b="1">
                <a:latin typeface="宋体" panose="02010600030101010101" pitchFamily="2" charset="-122"/>
                <a:ea typeface="宋体" panose="02010600030101010101" pitchFamily="2" charset="-122"/>
              </a:rPr>
              <a:t>Ignarro </a:t>
            </a:r>
            <a:r>
              <a:rPr kumimoji="0" lang="zh-CN" altLang="en-US" sz="2400" b="1">
                <a:latin typeface="宋体" panose="02010600030101010101" pitchFamily="2" charset="-122"/>
                <a:ea typeface="宋体" panose="02010600030101010101" pitchFamily="2" charset="-122"/>
              </a:rPr>
              <a:t>及 </a:t>
            </a:r>
            <a:r>
              <a:rPr kumimoji="0" lang="en-US" altLang="zh-CN" sz="2400" b="1">
                <a:latin typeface="宋体" panose="02010600030101010101" pitchFamily="2" charset="-122"/>
                <a:ea typeface="宋体" panose="02010600030101010101" pitchFamily="2" charset="-122"/>
              </a:rPr>
              <a:t>Ferid Murad </a:t>
            </a:r>
            <a:r>
              <a:rPr kumimoji="0" lang="zh-CN" altLang="en-US" sz="2400" b="1">
                <a:latin typeface="宋体" panose="02010600030101010101" pitchFamily="2" charset="-122"/>
                <a:ea typeface="宋体" panose="02010600030101010101" pitchFamily="2" charset="-122"/>
              </a:rPr>
              <a:t>获得了诺贝尔生理学 或 医学奖。 </a:t>
            </a:r>
          </a:p>
        </p:txBody>
      </p:sp>
      <p:pic>
        <p:nvPicPr>
          <p:cNvPr id="46085" name="Picture 5" descr="21">
            <a:extLst>
              <a:ext uri="{FF2B5EF4-FFF2-40B4-BE49-F238E27FC236}">
                <a16:creationId xmlns:a16="http://schemas.microsoft.com/office/drawing/2014/main" id="{A846F9EA-C8B9-440C-96E2-4FF58D768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916113"/>
            <a:ext cx="5903913" cy="304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88058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CE410DB-F516-4CA2-BA24-1B79FE299F76}"/>
              </a:ext>
            </a:extLst>
          </p:cNvPr>
          <p:cNvSpPr>
            <a:spLocks noChangeArrowheads="1"/>
          </p:cNvSpPr>
          <p:nvPr/>
        </p:nvSpPr>
        <p:spPr bwMode="auto">
          <a:xfrm>
            <a:off x="1692275" y="192088"/>
            <a:ext cx="4097338"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25000"/>
              </a:lnSpc>
            </a:pPr>
            <a:r>
              <a:rPr kumimoji="0" lang="en-US" altLang="zh-CN" sz="1800" b="1">
                <a:solidFill>
                  <a:srgbClr val="0000FF"/>
                </a:solidFill>
                <a:latin typeface="楷体_GB2312" pitchFamily="49" charset="-122"/>
              </a:rPr>
              <a:t>1998</a:t>
            </a:r>
            <a:r>
              <a:rPr kumimoji="0" lang="zh-CN" altLang="en-US" sz="1800" b="1">
                <a:solidFill>
                  <a:srgbClr val="0000FF"/>
                </a:solidFill>
                <a:latin typeface="楷体_GB2312" pitchFamily="49" charset="-122"/>
              </a:rPr>
              <a:t>诺贝尔生理学奖或医学奖</a:t>
            </a:r>
          </a:p>
          <a:p>
            <a:pPr eaLnBrk="1" hangingPunct="1">
              <a:lnSpc>
                <a:spcPct val="125000"/>
              </a:lnSpc>
            </a:pPr>
            <a:r>
              <a:rPr kumimoji="0" lang="zh-CN" altLang="en-US" sz="1800" b="1">
                <a:solidFill>
                  <a:srgbClr val="0000FF"/>
                </a:solidFill>
                <a:latin typeface="楷体_GB2312" pitchFamily="49" charset="-122"/>
              </a:rPr>
              <a:t>发现</a:t>
            </a:r>
            <a:r>
              <a:rPr kumimoji="0" lang="en-US" altLang="zh-CN" sz="1800" b="1">
                <a:solidFill>
                  <a:srgbClr val="FF0000"/>
                </a:solidFill>
                <a:latin typeface="楷体_GB2312" pitchFamily="49" charset="-122"/>
              </a:rPr>
              <a:t>NO</a:t>
            </a:r>
            <a:r>
              <a:rPr kumimoji="0" lang="zh-CN" altLang="en-US" sz="1800" b="1">
                <a:solidFill>
                  <a:srgbClr val="0000FF"/>
                </a:solidFill>
                <a:latin typeface="楷体_GB2312" pitchFamily="49" charset="-122"/>
              </a:rPr>
              <a:t>在心血管系统中作为信号分子</a:t>
            </a:r>
            <a:r>
              <a:rPr kumimoji="0" lang="zh-CN" altLang="en-US" sz="1800">
                <a:solidFill>
                  <a:srgbClr val="0000FF"/>
                </a:solidFill>
                <a:latin typeface="楷体_GB2312" pitchFamily="49" charset="-122"/>
              </a:rPr>
              <a:t>  </a:t>
            </a:r>
          </a:p>
        </p:txBody>
      </p:sp>
      <p:pic>
        <p:nvPicPr>
          <p:cNvPr id="47107" name="Picture 3" descr="W020060408593227292887">
            <a:extLst>
              <a:ext uri="{FF2B5EF4-FFF2-40B4-BE49-F238E27FC236}">
                <a16:creationId xmlns:a16="http://schemas.microsoft.com/office/drawing/2014/main" id="{046639CB-40C6-43FC-91DB-8916F30F1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6975"/>
            <a:ext cx="2293937"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4">
            <a:extLst>
              <a:ext uri="{FF2B5EF4-FFF2-40B4-BE49-F238E27FC236}">
                <a16:creationId xmlns:a16="http://schemas.microsoft.com/office/drawing/2014/main" id="{CFDC80C6-02CC-42BA-B5AF-D4A25FE54364}"/>
              </a:ext>
            </a:extLst>
          </p:cNvPr>
          <p:cNvSpPr>
            <a:spLocks noChangeArrowheads="1"/>
          </p:cNvSpPr>
          <p:nvPr/>
        </p:nvSpPr>
        <p:spPr bwMode="auto">
          <a:xfrm>
            <a:off x="152400" y="4684713"/>
            <a:ext cx="30480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71415" bIns="-26979"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fontAlgn="ctr" hangingPunct="1">
              <a:lnSpc>
                <a:spcPct val="125000"/>
              </a:lnSpc>
            </a:pPr>
            <a:r>
              <a:rPr kumimoji="0" lang="zh-CN" altLang="en-US" sz="1600" b="1">
                <a:solidFill>
                  <a:srgbClr val="000000"/>
                </a:solidFill>
                <a:latin typeface="Arial" panose="020B0604020202020204" pitchFamily="34" charset="0"/>
                <a:ea typeface="宋体" panose="02010600030101010101" pitchFamily="2" charset="-122"/>
              </a:rPr>
              <a:t>佛契哥特</a:t>
            </a:r>
            <a:br>
              <a:rPr kumimoji="0" lang="zh-CN" altLang="en-US" sz="1600" b="1">
                <a:solidFill>
                  <a:srgbClr val="000000"/>
                </a:solidFill>
                <a:latin typeface="Arial" panose="020B0604020202020204" pitchFamily="34" charset="0"/>
                <a:ea typeface="宋体" panose="02010600030101010101" pitchFamily="2" charset="-122"/>
              </a:rPr>
            </a:br>
            <a:r>
              <a:rPr kumimoji="0" lang="en-US" altLang="zh-CN" sz="1600" b="1">
                <a:solidFill>
                  <a:srgbClr val="000000"/>
                </a:solidFill>
                <a:latin typeface="Arial" panose="020B0604020202020204" pitchFamily="34" charset="0"/>
                <a:ea typeface="宋体" panose="02010600030101010101" pitchFamily="2" charset="-122"/>
              </a:rPr>
              <a:t>Robert F. Furchgott</a:t>
            </a:r>
            <a:br>
              <a:rPr kumimoji="0" lang="en-US" altLang="zh-CN" sz="1600" b="1">
                <a:solidFill>
                  <a:srgbClr val="000000"/>
                </a:solidFill>
                <a:latin typeface="Arial" panose="020B0604020202020204" pitchFamily="34" charset="0"/>
                <a:ea typeface="宋体" panose="02010600030101010101" pitchFamily="2" charset="-122"/>
              </a:rPr>
            </a:br>
            <a:r>
              <a:rPr kumimoji="0" lang="en-US" altLang="zh-CN" sz="1600" b="1">
                <a:latin typeface="Arial" panose="020B0604020202020204" pitchFamily="34" charset="0"/>
                <a:ea typeface="宋体" panose="02010600030101010101" pitchFamily="2" charset="-122"/>
              </a:rPr>
              <a:t>professor of pharmacology State University of New York Downstate Medical Center. </a:t>
            </a:r>
          </a:p>
          <a:p>
            <a:pPr eaLnBrk="1" fontAlgn="ctr" hangingPunct="1">
              <a:lnSpc>
                <a:spcPct val="125000"/>
              </a:lnSpc>
            </a:pPr>
            <a:r>
              <a:rPr kumimoji="0" lang="en-US" altLang="zh-CN" sz="1600" b="1">
                <a:solidFill>
                  <a:srgbClr val="000000"/>
                </a:solidFill>
                <a:latin typeface="Arial" panose="020B0604020202020204" pitchFamily="34" charset="0"/>
                <a:ea typeface="宋体" panose="02010600030101010101" pitchFamily="2" charset="-122"/>
              </a:rPr>
              <a:t>1916—2009</a:t>
            </a:r>
          </a:p>
        </p:txBody>
      </p:sp>
      <p:pic>
        <p:nvPicPr>
          <p:cNvPr id="47109" name="Picture 5" descr="W020060408593227518096">
            <a:extLst>
              <a:ext uri="{FF2B5EF4-FFF2-40B4-BE49-F238E27FC236}">
                <a16:creationId xmlns:a16="http://schemas.microsoft.com/office/drawing/2014/main" id="{61EF093E-56B0-4978-9066-45A19B85A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196975"/>
            <a:ext cx="229235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6">
            <a:extLst>
              <a:ext uri="{FF2B5EF4-FFF2-40B4-BE49-F238E27FC236}">
                <a16:creationId xmlns:a16="http://schemas.microsoft.com/office/drawing/2014/main" id="{EF266B2E-236C-4818-911C-69887EDDF563}"/>
              </a:ext>
            </a:extLst>
          </p:cNvPr>
          <p:cNvSpPr>
            <a:spLocks noChangeArrowheads="1"/>
          </p:cNvSpPr>
          <p:nvPr/>
        </p:nvSpPr>
        <p:spPr bwMode="auto">
          <a:xfrm>
            <a:off x="3276600" y="4665663"/>
            <a:ext cx="3065463"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20000"/>
              </a:lnSpc>
            </a:pPr>
            <a:r>
              <a:rPr kumimoji="0" lang="zh-CN" altLang="en-US" sz="1700" b="1">
                <a:latin typeface="Arial" panose="020B0604020202020204" pitchFamily="34" charset="0"/>
                <a:ea typeface="宋体" panose="02010600030101010101" pitchFamily="2" charset="-122"/>
              </a:rPr>
              <a:t>伊格纳罗</a:t>
            </a:r>
            <a:br>
              <a:rPr kumimoji="0" lang="zh-CN" altLang="en-US" sz="1700" b="1">
                <a:latin typeface="Arial" panose="020B0604020202020204" pitchFamily="34" charset="0"/>
                <a:ea typeface="宋体" panose="02010600030101010101" pitchFamily="2" charset="-122"/>
              </a:rPr>
            </a:br>
            <a:r>
              <a:rPr kumimoji="0" lang="en-US" altLang="zh-CN" sz="1700" b="1">
                <a:latin typeface="Arial" panose="020B0604020202020204" pitchFamily="34" charset="0"/>
                <a:ea typeface="宋体" panose="02010600030101010101" pitchFamily="2" charset="-122"/>
              </a:rPr>
              <a:t>Louis J. Ignarro</a:t>
            </a:r>
            <a:br>
              <a:rPr kumimoji="0" lang="en-US" altLang="zh-CN" sz="1700" b="1">
                <a:latin typeface="Arial" panose="020B0604020202020204" pitchFamily="34" charset="0"/>
                <a:ea typeface="宋体" panose="02010600030101010101" pitchFamily="2" charset="-122"/>
              </a:rPr>
            </a:br>
            <a:r>
              <a:rPr kumimoji="0" lang="en-US" altLang="zh-CN" sz="1700" b="1">
                <a:latin typeface="Arial" panose="020B0604020202020204" pitchFamily="34" charset="0"/>
                <a:ea typeface="宋体" panose="02010600030101010101" pitchFamily="2" charset="-122"/>
              </a:rPr>
              <a:t>UCLA School of Medicine</a:t>
            </a:r>
          </a:p>
          <a:p>
            <a:pPr eaLnBrk="1" hangingPunct="1">
              <a:lnSpc>
                <a:spcPct val="120000"/>
              </a:lnSpc>
            </a:pPr>
            <a:r>
              <a:rPr kumimoji="0" lang="en-US" altLang="zh-CN" sz="1700" b="1">
                <a:latin typeface="Arial" panose="020B0604020202020204" pitchFamily="34" charset="0"/>
                <a:ea typeface="宋体" panose="02010600030101010101" pitchFamily="2" charset="-122"/>
              </a:rPr>
              <a:t>Department of molecular</a:t>
            </a:r>
          </a:p>
          <a:p>
            <a:pPr eaLnBrk="1" hangingPunct="1">
              <a:lnSpc>
                <a:spcPct val="120000"/>
              </a:lnSpc>
            </a:pPr>
            <a:r>
              <a:rPr kumimoji="0" lang="en-US" altLang="zh-CN" sz="1700" b="1">
                <a:latin typeface="Arial" panose="020B0604020202020204" pitchFamily="34" charset="0"/>
                <a:ea typeface="宋体" panose="02010600030101010101" pitchFamily="2" charset="-122"/>
              </a:rPr>
              <a:t>and medical pharmacology</a:t>
            </a:r>
          </a:p>
          <a:p>
            <a:pPr eaLnBrk="1" hangingPunct="1">
              <a:lnSpc>
                <a:spcPct val="120000"/>
              </a:lnSpc>
            </a:pPr>
            <a:r>
              <a:rPr kumimoji="0" lang="en-US" altLang="zh-CN" sz="1700" b="1">
                <a:latin typeface="Arial" panose="020B0604020202020204" pitchFamily="34" charset="0"/>
                <a:ea typeface="宋体" panose="02010600030101010101" pitchFamily="2" charset="-122"/>
              </a:rPr>
              <a:t>1941—     </a:t>
            </a:r>
            <a:r>
              <a:rPr kumimoji="0" lang="en-US" altLang="zh-CN" sz="1800">
                <a:solidFill>
                  <a:srgbClr val="FF0000"/>
                </a:solidFill>
                <a:latin typeface="Arial" panose="020B0604020202020204" pitchFamily="34" charset="0"/>
                <a:ea typeface="宋体" panose="02010600030101010101" pitchFamily="2" charset="-122"/>
              </a:rPr>
              <a:t>HERBALIFE</a:t>
            </a:r>
            <a:r>
              <a:rPr kumimoji="0" lang="en-US" altLang="zh-CN" sz="1800" b="1">
                <a:latin typeface="Arial" panose="020B0604020202020204" pitchFamily="34" charset="0"/>
                <a:ea typeface="宋体" panose="02010600030101010101" pitchFamily="2" charset="-122"/>
              </a:rPr>
              <a:t> </a:t>
            </a:r>
          </a:p>
        </p:txBody>
      </p:sp>
      <p:pic>
        <p:nvPicPr>
          <p:cNvPr id="47111" name="Picture 7" descr="W020060408593227663994">
            <a:extLst>
              <a:ext uri="{FF2B5EF4-FFF2-40B4-BE49-F238E27FC236}">
                <a16:creationId xmlns:a16="http://schemas.microsoft.com/office/drawing/2014/main" id="{C0F11E96-19C0-4AA0-934B-B3EEF6722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182688"/>
            <a:ext cx="2300288"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8">
            <a:extLst>
              <a:ext uri="{FF2B5EF4-FFF2-40B4-BE49-F238E27FC236}">
                <a16:creationId xmlns:a16="http://schemas.microsoft.com/office/drawing/2014/main" id="{62D50650-168C-450A-9A72-097074A446D2}"/>
              </a:ext>
            </a:extLst>
          </p:cNvPr>
          <p:cNvSpPr>
            <a:spLocks noChangeArrowheads="1"/>
          </p:cNvSpPr>
          <p:nvPr/>
        </p:nvSpPr>
        <p:spPr bwMode="auto">
          <a:xfrm>
            <a:off x="6477000" y="4649788"/>
            <a:ext cx="26670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5000"/>
              </a:lnSpc>
            </a:pPr>
            <a:r>
              <a:rPr kumimoji="0" lang="zh-CN" altLang="en-US" sz="1700" b="1">
                <a:solidFill>
                  <a:srgbClr val="000000"/>
                </a:solidFill>
                <a:latin typeface="Arial" panose="020B0604020202020204" pitchFamily="34" charset="0"/>
                <a:ea typeface="宋体" panose="02010600030101010101" pitchFamily="2" charset="-122"/>
              </a:rPr>
              <a:t>慕拉德</a:t>
            </a:r>
            <a:br>
              <a:rPr kumimoji="0" lang="zh-CN" altLang="en-US" sz="1700" b="1">
                <a:solidFill>
                  <a:srgbClr val="000000"/>
                </a:solidFill>
                <a:latin typeface="Arial" panose="020B0604020202020204" pitchFamily="34" charset="0"/>
                <a:ea typeface="宋体" panose="02010600030101010101" pitchFamily="2" charset="-122"/>
              </a:rPr>
            </a:br>
            <a:r>
              <a:rPr kumimoji="0" lang="en-US" altLang="zh-CN" sz="1700" b="1">
                <a:solidFill>
                  <a:srgbClr val="000000"/>
                </a:solidFill>
                <a:latin typeface="Arial" panose="020B0604020202020204" pitchFamily="34" charset="0"/>
                <a:ea typeface="宋体" panose="02010600030101010101" pitchFamily="2" charset="-122"/>
              </a:rPr>
              <a:t>Ferid Murad</a:t>
            </a:r>
            <a:br>
              <a:rPr kumimoji="0" lang="en-US" altLang="zh-CN" sz="1700" b="1">
                <a:solidFill>
                  <a:srgbClr val="000000"/>
                </a:solidFill>
                <a:latin typeface="Arial" panose="020B0604020202020204" pitchFamily="34" charset="0"/>
                <a:ea typeface="宋体" panose="02010600030101010101" pitchFamily="2" charset="-122"/>
              </a:rPr>
            </a:br>
            <a:r>
              <a:rPr kumimoji="0" lang="en-US" altLang="zh-CN" sz="1700" b="1">
                <a:latin typeface="Arial" panose="020B0604020202020204" pitchFamily="34" charset="0"/>
                <a:ea typeface="宋体" panose="02010600030101010101" pitchFamily="2" charset="-122"/>
              </a:rPr>
              <a:t>University of Texas Health Science Center </a:t>
            </a:r>
          </a:p>
          <a:p>
            <a:pPr eaLnBrk="1" hangingPunct="1">
              <a:lnSpc>
                <a:spcPct val="135000"/>
              </a:lnSpc>
            </a:pPr>
            <a:r>
              <a:rPr kumimoji="0" lang="en-US" altLang="zh-CN" sz="1700" b="1">
                <a:latin typeface="Arial" panose="020B0604020202020204" pitchFamily="34" charset="0"/>
                <a:ea typeface="宋体" panose="02010600030101010101" pitchFamily="2" charset="-122"/>
              </a:rPr>
              <a:t>1936 —</a:t>
            </a:r>
          </a:p>
        </p:txBody>
      </p:sp>
    </p:spTree>
    <p:extLst>
      <p:ext uri="{BB962C8B-B14F-4D97-AF65-F5344CB8AC3E}">
        <p14:creationId xmlns:p14="http://schemas.microsoft.com/office/powerpoint/2010/main" val="279538310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70FB9CF-C357-47DA-9DD4-A40998B82CF0}"/>
              </a:ext>
            </a:extLst>
          </p:cNvPr>
          <p:cNvSpPr>
            <a:spLocks noGrp="1" noChangeArrowheads="1"/>
          </p:cNvSpPr>
          <p:nvPr>
            <p:ph type="body" idx="1"/>
          </p:nvPr>
        </p:nvSpPr>
        <p:spPr bwMode="auto">
          <a:xfrm>
            <a:off x="323850" y="765175"/>
            <a:ext cx="8496300" cy="5334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zh-CN" altLang="en-US" sz="3000" b="1">
                <a:latin typeface="黑体" panose="02010609060101010101" pitchFamily="49" charset="-122"/>
                <a:ea typeface="黑体" panose="02010609060101010101" pitchFamily="49" charset="-122"/>
              </a:rPr>
              <a:t>血管内皮细胞的内分泌功能</a:t>
            </a:r>
          </a:p>
          <a:p>
            <a:pPr eaLnBrk="1" hangingPunct="1">
              <a:buFontTx/>
              <a:buNone/>
            </a:pPr>
            <a:r>
              <a:rPr lang="en-US" altLang="zh-CN" sz="2800" b="1">
                <a:solidFill>
                  <a:srgbClr val="FF0000"/>
                </a:solidFill>
                <a:latin typeface="黑体" panose="02010609060101010101" pitchFamily="49" charset="-122"/>
                <a:ea typeface="黑体" panose="02010609060101010101" pitchFamily="49" charset="-122"/>
              </a:rPr>
              <a:t>1.</a:t>
            </a:r>
            <a:r>
              <a:rPr lang="zh-CN" altLang="en-US" sz="2800" b="1">
                <a:solidFill>
                  <a:srgbClr val="FF0000"/>
                </a:solidFill>
                <a:latin typeface="黑体" panose="02010609060101010101" pitchFamily="49" charset="-122"/>
                <a:ea typeface="黑体" panose="02010609060101010101" pitchFamily="49" charset="-122"/>
              </a:rPr>
              <a:t>舒血管活性物质：</a:t>
            </a:r>
            <a:r>
              <a:rPr lang="en-US" altLang="zh-CN" sz="2800" b="1">
                <a:solidFill>
                  <a:srgbClr val="FF0000"/>
                </a:solidFill>
                <a:latin typeface="黑体" panose="02010609060101010101" pitchFamily="49" charset="-122"/>
                <a:ea typeface="黑体" panose="02010609060101010101" pitchFamily="49" charset="-122"/>
              </a:rPr>
              <a:t>NO</a:t>
            </a:r>
            <a:r>
              <a:rPr lang="zh-CN" altLang="en-US" sz="2800" b="1">
                <a:solidFill>
                  <a:srgbClr val="FF0000"/>
                </a:solidFill>
                <a:latin typeface="黑体" panose="02010609060101010101" pitchFamily="49" charset="-122"/>
                <a:ea typeface="黑体" panose="02010609060101010101" pitchFamily="49" charset="-122"/>
              </a:rPr>
              <a:t>的生成</a:t>
            </a:r>
          </a:p>
        </p:txBody>
      </p:sp>
      <p:pic>
        <p:nvPicPr>
          <p:cNvPr id="48131" name="Picture 3" descr="fig4">
            <a:extLst>
              <a:ext uri="{FF2B5EF4-FFF2-40B4-BE49-F238E27FC236}">
                <a16:creationId xmlns:a16="http://schemas.microsoft.com/office/drawing/2014/main" id="{FDDBBADA-4825-4707-8610-3FF0B4AEE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492375"/>
            <a:ext cx="70564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862027"/>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2004826141150373">
            <a:extLst>
              <a:ext uri="{FF2B5EF4-FFF2-40B4-BE49-F238E27FC236}">
                <a16:creationId xmlns:a16="http://schemas.microsoft.com/office/drawing/2014/main" id="{4A640683-EF8E-4C47-8FEF-EE0EB5E2A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844675"/>
            <a:ext cx="8461375"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14008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CCC91041-7D9D-470B-AC2A-1676F392FD69}"/>
              </a:ext>
            </a:extLst>
          </p:cNvPr>
          <p:cNvSpPr txBox="1">
            <a:spLocks noChangeArrowheads="1"/>
          </p:cNvSpPr>
          <p:nvPr/>
        </p:nvSpPr>
        <p:spPr bwMode="auto">
          <a:xfrm>
            <a:off x="1317625" y="455613"/>
            <a:ext cx="4354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3600" b="1">
                <a:solidFill>
                  <a:srgbClr val="FF0000"/>
                </a:solidFill>
                <a:latin typeface="黑体" panose="02010609060101010101" pitchFamily="49" charset="-122"/>
                <a:ea typeface="黑体" panose="02010609060101010101" pitchFamily="49" charset="-122"/>
              </a:rPr>
              <a:t>动脉血压的长期调节</a:t>
            </a:r>
          </a:p>
        </p:txBody>
      </p:sp>
      <p:sp>
        <p:nvSpPr>
          <p:cNvPr id="55299" name="Text Box 3">
            <a:extLst>
              <a:ext uri="{FF2B5EF4-FFF2-40B4-BE49-F238E27FC236}">
                <a16:creationId xmlns:a16="http://schemas.microsoft.com/office/drawing/2014/main" id="{F87608A6-2DB6-47EC-BBC3-1D8D9420F940}"/>
              </a:ext>
            </a:extLst>
          </p:cNvPr>
          <p:cNvSpPr txBox="1">
            <a:spLocks noChangeArrowheads="1"/>
          </p:cNvSpPr>
          <p:nvPr/>
        </p:nvSpPr>
        <p:spPr bwMode="auto">
          <a:xfrm>
            <a:off x="611188" y="2051050"/>
            <a:ext cx="78708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000066"/>
                </a:solidFill>
                <a:latin typeface="楷体_GB2312" pitchFamily="49" charset="-122"/>
              </a:rPr>
              <a:t>2</a:t>
            </a:r>
            <a:r>
              <a:rPr lang="zh-CN" altLang="en-US" sz="2800" b="1">
                <a:solidFill>
                  <a:srgbClr val="000066"/>
                </a:solidFill>
                <a:latin typeface="楷体_GB2312" pitchFamily="49" charset="-122"/>
              </a:rPr>
              <a:t>、肾</a:t>
            </a:r>
            <a:r>
              <a:rPr lang="en-US" altLang="zh-CN" sz="2800" b="1">
                <a:solidFill>
                  <a:srgbClr val="000066"/>
                </a:solidFill>
                <a:latin typeface="楷体_GB2312" pitchFamily="49" charset="-122"/>
              </a:rPr>
              <a:t>-</a:t>
            </a:r>
            <a:r>
              <a:rPr lang="zh-CN" altLang="en-US" sz="2800" b="1">
                <a:solidFill>
                  <a:srgbClr val="000066"/>
                </a:solidFill>
                <a:latin typeface="楷体_GB2312" pitchFamily="49" charset="-122"/>
              </a:rPr>
              <a:t>体液控制系统</a:t>
            </a:r>
            <a:r>
              <a:rPr lang="en-US" altLang="zh-CN" sz="2800" b="1">
                <a:solidFill>
                  <a:srgbClr val="000066"/>
                </a:solidFill>
                <a:latin typeface="楷体_GB2312" pitchFamily="49" charset="-122"/>
              </a:rPr>
              <a:t>:</a:t>
            </a:r>
          </a:p>
          <a:p>
            <a:pPr eaLnBrk="1" hangingPunct="1"/>
            <a:r>
              <a:rPr lang="en-US" altLang="zh-CN" sz="2800" b="1">
                <a:solidFill>
                  <a:schemeClr val="bg1"/>
                </a:solidFill>
                <a:latin typeface="楷体_GB2312" pitchFamily="49" charset="-122"/>
              </a:rPr>
              <a:t>  </a:t>
            </a:r>
            <a:r>
              <a:rPr lang="en-US" altLang="zh-CN" sz="2800" b="1">
                <a:solidFill>
                  <a:srgbClr val="CC0000"/>
                </a:solidFill>
              </a:rPr>
              <a:t>——</a:t>
            </a:r>
            <a:r>
              <a:rPr lang="zh-CN" altLang="en-US" sz="2400" b="1">
                <a:solidFill>
                  <a:srgbClr val="CC0000"/>
                </a:solidFill>
                <a:latin typeface="楷体_GB2312" pitchFamily="49" charset="-122"/>
              </a:rPr>
              <a:t>肾脏通过调节细胞外液量对动脉血压起长期调节。</a:t>
            </a:r>
          </a:p>
        </p:txBody>
      </p:sp>
      <p:sp>
        <p:nvSpPr>
          <p:cNvPr id="55300" name="Text Box 4">
            <a:extLst>
              <a:ext uri="{FF2B5EF4-FFF2-40B4-BE49-F238E27FC236}">
                <a16:creationId xmlns:a16="http://schemas.microsoft.com/office/drawing/2014/main" id="{AC498A63-B6AE-46DE-96E4-81E5DC71A390}"/>
              </a:ext>
            </a:extLst>
          </p:cNvPr>
          <p:cNvSpPr txBox="1">
            <a:spLocks noChangeArrowheads="1"/>
          </p:cNvSpPr>
          <p:nvPr/>
        </p:nvSpPr>
        <p:spPr bwMode="auto">
          <a:xfrm>
            <a:off x="1293813" y="3209925"/>
            <a:ext cx="647065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意义：</a:t>
            </a:r>
            <a:r>
              <a:rPr lang="zh-CN" altLang="en-US" sz="2400" b="1">
                <a:latin typeface="楷体_GB2312" pitchFamily="49" charset="-122"/>
              </a:rPr>
              <a:t>弥补神经调节（快速</a:t>
            </a:r>
            <a:r>
              <a:rPr lang="en-US" altLang="zh-CN" sz="2400" b="1">
                <a:latin typeface="楷体_GB2312" pitchFamily="49" charset="-122"/>
              </a:rPr>
              <a:t>.</a:t>
            </a:r>
            <a:r>
              <a:rPr lang="zh-CN" altLang="en-US" sz="2400" b="1">
                <a:latin typeface="楷体_GB2312" pitchFamily="49" charset="-122"/>
              </a:rPr>
              <a:t>短期）的不足；</a:t>
            </a:r>
          </a:p>
          <a:p>
            <a:pPr eaLnBrk="1" hangingPunct="1"/>
            <a:r>
              <a:rPr lang="zh-CN" altLang="en-US" sz="2400" b="1">
                <a:latin typeface="楷体_GB2312" pitchFamily="49" charset="-122"/>
              </a:rPr>
              <a:t>       对血压在长时间内的稳定起调节作用。</a:t>
            </a:r>
          </a:p>
        </p:txBody>
      </p:sp>
      <p:sp>
        <p:nvSpPr>
          <p:cNvPr id="55301" name="Text Box 5">
            <a:extLst>
              <a:ext uri="{FF2B5EF4-FFF2-40B4-BE49-F238E27FC236}">
                <a16:creationId xmlns:a16="http://schemas.microsoft.com/office/drawing/2014/main" id="{CF794D40-6CDF-4A44-8E31-A12A17DE6EC1}"/>
              </a:ext>
            </a:extLst>
          </p:cNvPr>
          <p:cNvSpPr txBox="1">
            <a:spLocks noChangeArrowheads="1"/>
          </p:cNvSpPr>
          <p:nvPr/>
        </p:nvSpPr>
        <p:spPr bwMode="auto">
          <a:xfrm>
            <a:off x="1257300" y="4211638"/>
            <a:ext cx="1077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a:solidFill>
                  <a:srgbClr val="FF3300"/>
                </a:solidFill>
                <a:latin typeface="楷体_GB2312" pitchFamily="49" charset="-122"/>
              </a:rPr>
              <a:t>机制</a:t>
            </a:r>
            <a:r>
              <a:rPr lang="en-US" altLang="zh-CN" sz="2800" b="1">
                <a:solidFill>
                  <a:srgbClr val="FF3300"/>
                </a:solidFill>
                <a:latin typeface="楷体_GB2312" pitchFamily="49" charset="-122"/>
              </a:rPr>
              <a:t>:</a:t>
            </a:r>
            <a:endParaRPr lang="en-US" altLang="zh-CN" sz="2800" b="1">
              <a:solidFill>
                <a:srgbClr val="CC3300"/>
              </a:solidFill>
              <a:latin typeface="楷体_GB2312" pitchFamily="49" charset="-122"/>
            </a:endParaRPr>
          </a:p>
        </p:txBody>
      </p:sp>
      <p:sp>
        <p:nvSpPr>
          <p:cNvPr id="55302" name="Text Box 6">
            <a:extLst>
              <a:ext uri="{FF2B5EF4-FFF2-40B4-BE49-F238E27FC236}">
                <a16:creationId xmlns:a16="http://schemas.microsoft.com/office/drawing/2014/main" id="{5E44D386-5012-4A7F-9015-E09239A3B0A0}"/>
              </a:ext>
            </a:extLst>
          </p:cNvPr>
          <p:cNvSpPr txBox="1">
            <a:spLocks noChangeArrowheads="1"/>
          </p:cNvSpPr>
          <p:nvPr/>
        </p:nvSpPr>
        <p:spPr bwMode="auto">
          <a:xfrm>
            <a:off x="2446338" y="4376738"/>
            <a:ext cx="44783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a:latin typeface="楷体_GB2312" pitchFamily="49" charset="-122"/>
              </a:rPr>
              <a:t>细胞外液↑时→血量↑，</a:t>
            </a:r>
            <a:r>
              <a:rPr lang="en-US" altLang="zh-CN" sz="2400" b="1">
                <a:latin typeface="楷体_GB2312" pitchFamily="49" charset="-122"/>
              </a:rPr>
              <a:t>BP↑</a:t>
            </a:r>
          </a:p>
          <a:p>
            <a:pPr eaLnBrk="1" hangingPunct="1"/>
            <a:r>
              <a:rPr lang="en-US" altLang="zh-CN" sz="2400" b="1">
                <a:latin typeface="楷体_GB2312" pitchFamily="49" charset="-122"/>
              </a:rPr>
              <a:t>→ </a:t>
            </a:r>
            <a:r>
              <a:rPr lang="zh-CN" altLang="en-US" sz="2400" b="1">
                <a:latin typeface="楷体_GB2312" pitchFamily="49" charset="-122"/>
              </a:rPr>
              <a:t>血管升压素↓、</a:t>
            </a:r>
            <a:r>
              <a:rPr lang="en-US" altLang="zh-CN" sz="2400" b="1">
                <a:latin typeface="楷体_GB2312" pitchFamily="49" charset="-122"/>
              </a:rPr>
              <a:t>R-A-A</a:t>
            </a:r>
            <a:r>
              <a:rPr lang="zh-CN" altLang="en-US" sz="2400" b="1">
                <a:latin typeface="楷体_GB2312" pitchFamily="49" charset="-122"/>
              </a:rPr>
              <a:t>系统↓</a:t>
            </a:r>
          </a:p>
          <a:p>
            <a:pPr eaLnBrk="1" hangingPunct="1"/>
            <a:r>
              <a:rPr lang="zh-CN" altLang="en-US" sz="2400" b="1">
                <a:latin typeface="楷体_GB2312" pitchFamily="49" charset="-122"/>
              </a:rPr>
              <a:t>→肾排水排钠↑</a:t>
            </a:r>
          </a:p>
          <a:p>
            <a:pPr eaLnBrk="1" hangingPunct="1"/>
            <a:r>
              <a:rPr lang="zh-CN" altLang="en-US" sz="2400" b="1">
                <a:latin typeface="楷体_GB2312" pitchFamily="49" charset="-122"/>
              </a:rPr>
              <a:t>→血量、血压恢复</a:t>
            </a:r>
            <a:r>
              <a:rPr lang="zh-CN" altLang="en-US" sz="2400" b="1">
                <a:solidFill>
                  <a:schemeClr val="bg1"/>
                </a:solidFill>
                <a:latin typeface="楷体_GB2312" pitchFamily="49" charset="-122"/>
              </a:rPr>
              <a:t>   </a:t>
            </a:r>
          </a:p>
        </p:txBody>
      </p:sp>
      <p:sp>
        <p:nvSpPr>
          <p:cNvPr id="55303" name="Text Box 9">
            <a:extLst>
              <a:ext uri="{FF2B5EF4-FFF2-40B4-BE49-F238E27FC236}">
                <a16:creationId xmlns:a16="http://schemas.microsoft.com/office/drawing/2014/main" id="{6B0E460D-B12E-49C2-ADE9-522C1676C5B3}"/>
              </a:ext>
            </a:extLst>
          </p:cNvPr>
          <p:cNvSpPr txBox="1">
            <a:spLocks noChangeArrowheads="1"/>
          </p:cNvSpPr>
          <p:nvPr/>
        </p:nvSpPr>
        <p:spPr bwMode="auto">
          <a:xfrm>
            <a:off x="628650" y="1397000"/>
            <a:ext cx="6435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800" b="1">
                <a:solidFill>
                  <a:srgbClr val="000066"/>
                </a:solidFill>
                <a:latin typeface="楷体_GB2312" pitchFamily="49" charset="-122"/>
              </a:rPr>
              <a:t>1</a:t>
            </a:r>
            <a:r>
              <a:rPr lang="zh-CN" altLang="en-US" sz="2800" b="1">
                <a:solidFill>
                  <a:srgbClr val="000066"/>
                </a:solidFill>
                <a:latin typeface="楷体_GB2312" pitchFamily="49" charset="-122"/>
              </a:rPr>
              <a:t>、体液因素与交感神经系统的共同作用</a:t>
            </a:r>
          </a:p>
        </p:txBody>
      </p:sp>
    </p:spTree>
    <p:extLst>
      <p:ext uri="{BB962C8B-B14F-4D97-AF65-F5344CB8AC3E}">
        <p14:creationId xmlns:p14="http://schemas.microsoft.com/office/powerpoint/2010/main" val="4005644970"/>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s://timgsa.baidu.com/timg?image&amp;quality=80&amp;size=b9999_10000&amp;sec=1491181505&amp;di=d480e54e9ce674fdc15647e6505ffeb4&amp;imgtype=jpg&amp;er=1&amp;src=http%3A%2F%2Fwww.yixue.com%2Fimages%2F0%2F0c%2FGlp6zdsx.jpg">
            <a:extLst>
              <a:ext uri="{FF2B5EF4-FFF2-40B4-BE49-F238E27FC236}">
                <a16:creationId xmlns:a16="http://schemas.microsoft.com/office/drawing/2014/main" id="{55FC899D-E728-4007-9A23-612C30F15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0"/>
            <a:ext cx="8074025" cy="664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819165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5F53FE7-D9AB-4C08-9D7B-AB6E3B63D1E7}"/>
              </a:ext>
            </a:extLst>
          </p:cNvPr>
          <p:cNvSpPr>
            <a:spLocks noGrp="1" noChangeArrowheads="1"/>
          </p:cNvSpPr>
          <p:nvPr>
            <p:ph type="body" idx="1"/>
          </p:nvPr>
        </p:nvSpPr>
        <p:spPr bwMode="auto">
          <a:xfrm>
            <a:off x="755650" y="4652963"/>
            <a:ext cx="2663825" cy="5762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altLang="zh-CN" sz="2400" b="1" dirty="0">
                <a:solidFill>
                  <a:srgbClr val="FF0000"/>
                </a:solidFill>
                <a:latin typeface="楷体_GB2312" pitchFamily="49" charset="-122"/>
                <a:ea typeface="楷体_GB2312" pitchFamily="49" charset="-122"/>
              </a:rPr>
              <a:t>3</a:t>
            </a:r>
            <a:r>
              <a:rPr lang="zh-CN" altLang="en-US" sz="2400" b="1" dirty="0">
                <a:solidFill>
                  <a:srgbClr val="FF0000"/>
                </a:solidFill>
                <a:latin typeface="楷体_GB2312" pitchFamily="49" charset="-122"/>
                <a:ea typeface="楷体_GB2312" pitchFamily="49" charset="-122"/>
              </a:rPr>
              <a:t>、体液的调节</a:t>
            </a:r>
          </a:p>
        </p:txBody>
      </p:sp>
      <p:sp>
        <p:nvSpPr>
          <p:cNvPr id="61443" name="Rectangle 3">
            <a:extLst>
              <a:ext uri="{FF2B5EF4-FFF2-40B4-BE49-F238E27FC236}">
                <a16:creationId xmlns:a16="http://schemas.microsoft.com/office/drawing/2014/main" id="{5A744507-6DEA-4826-8745-2B3FBB86321B}"/>
              </a:ext>
            </a:extLst>
          </p:cNvPr>
          <p:cNvSpPr>
            <a:spLocks noChangeArrowheads="1"/>
          </p:cNvSpPr>
          <p:nvPr/>
        </p:nvSpPr>
        <p:spPr bwMode="auto">
          <a:xfrm>
            <a:off x="685800" y="609600"/>
            <a:ext cx="7848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spcBef>
                <a:spcPct val="20000"/>
              </a:spcBef>
            </a:pPr>
            <a:r>
              <a:rPr lang="en-US" altLang="zh-CN" sz="2400" b="1" dirty="0">
                <a:solidFill>
                  <a:srgbClr val="FF0000"/>
                </a:solidFill>
                <a:latin typeface="楷体_GB2312" pitchFamily="49" charset="-122"/>
              </a:rPr>
              <a:t>2</a:t>
            </a:r>
            <a:r>
              <a:rPr lang="zh-CN" altLang="en-US" sz="2400" b="1" dirty="0">
                <a:solidFill>
                  <a:srgbClr val="FF0000"/>
                </a:solidFill>
                <a:latin typeface="楷体_GB2312" pitchFamily="49" charset="-122"/>
              </a:rPr>
              <a:t>、神经对冠脉血流量的调节作用</a:t>
            </a:r>
          </a:p>
          <a:p>
            <a:pPr eaLnBrk="1" hangingPunct="1">
              <a:spcBef>
                <a:spcPct val="20000"/>
              </a:spcBef>
            </a:pPr>
            <a:r>
              <a:rPr lang="zh-CN" altLang="en-US" sz="2400" b="1" dirty="0">
                <a:solidFill>
                  <a:schemeClr val="tx2"/>
                </a:solidFill>
                <a:latin typeface="楷体_GB2312" pitchFamily="49" charset="-122"/>
              </a:rPr>
              <a:t>  </a:t>
            </a:r>
            <a:r>
              <a:rPr lang="zh-CN" altLang="en-US" sz="2400" b="1" dirty="0">
                <a:solidFill>
                  <a:srgbClr val="CC3300"/>
                </a:solidFill>
                <a:latin typeface="楷体_GB2312" pitchFamily="49" charset="-122"/>
              </a:rPr>
              <a:t>   心迷走神经</a:t>
            </a:r>
          </a:p>
          <a:p>
            <a:pPr lvl="1" eaLnBrk="1" hangingPunct="1">
              <a:spcBef>
                <a:spcPct val="20000"/>
              </a:spcBef>
              <a:buFontTx/>
              <a:buChar char="–"/>
            </a:pPr>
            <a:r>
              <a:rPr lang="zh-CN" altLang="en-US" sz="2400" b="1" dirty="0">
                <a:latin typeface="楷体_GB2312" pitchFamily="49" charset="-122"/>
              </a:rPr>
              <a:t>直接作用：冠脉舒张</a:t>
            </a:r>
          </a:p>
          <a:p>
            <a:pPr lvl="1" eaLnBrk="1" hangingPunct="1">
              <a:spcBef>
                <a:spcPct val="20000"/>
              </a:spcBef>
              <a:buFontTx/>
              <a:buChar char="–"/>
            </a:pPr>
            <a:r>
              <a:rPr lang="zh-CN" altLang="en-US" sz="2400" b="1" dirty="0">
                <a:latin typeface="楷体_GB2312" pitchFamily="49" charset="-122"/>
              </a:rPr>
              <a:t>间接作用：能使心脏活动减弱和耗氧量降低，继发性引起冠脉收缩</a:t>
            </a:r>
          </a:p>
          <a:p>
            <a:pPr eaLnBrk="1" hangingPunct="1">
              <a:spcBef>
                <a:spcPct val="20000"/>
              </a:spcBef>
            </a:pPr>
            <a:r>
              <a:rPr lang="zh-CN" altLang="en-US" sz="2400" b="1" dirty="0">
                <a:solidFill>
                  <a:schemeClr val="tx2"/>
                </a:solidFill>
                <a:latin typeface="楷体_GB2312" pitchFamily="49" charset="-122"/>
              </a:rPr>
              <a:t>    </a:t>
            </a:r>
            <a:r>
              <a:rPr lang="zh-CN" altLang="en-US" sz="2400" b="1" dirty="0">
                <a:solidFill>
                  <a:srgbClr val="CC3300"/>
                </a:solidFill>
                <a:latin typeface="楷体_GB2312" pitchFamily="49" charset="-122"/>
              </a:rPr>
              <a:t>心交感神经</a:t>
            </a:r>
          </a:p>
          <a:p>
            <a:pPr lvl="1" eaLnBrk="1" hangingPunct="1">
              <a:spcBef>
                <a:spcPct val="20000"/>
              </a:spcBef>
              <a:buFontTx/>
              <a:buChar char="–"/>
            </a:pPr>
            <a:r>
              <a:rPr lang="zh-CN" altLang="en-US" sz="2400" b="1" dirty="0">
                <a:latin typeface="楷体_GB2312" pitchFamily="49" charset="-122"/>
              </a:rPr>
              <a:t>直接作用：冠脉收缩</a:t>
            </a:r>
          </a:p>
          <a:p>
            <a:pPr lvl="1" eaLnBrk="1" hangingPunct="1">
              <a:spcBef>
                <a:spcPct val="20000"/>
              </a:spcBef>
              <a:buFontTx/>
              <a:buChar char="–"/>
            </a:pPr>
            <a:r>
              <a:rPr lang="zh-CN" altLang="en-US" sz="2400" b="1" dirty="0">
                <a:latin typeface="楷体_GB2312" pitchFamily="49" charset="-122"/>
              </a:rPr>
              <a:t>间接作用：心脏活动加强，代谢加速，代谢产物引起继发性冠脉舒张</a:t>
            </a:r>
          </a:p>
        </p:txBody>
      </p:sp>
      <p:sp>
        <p:nvSpPr>
          <p:cNvPr id="61444" name="Text Box 4">
            <a:extLst>
              <a:ext uri="{FF2B5EF4-FFF2-40B4-BE49-F238E27FC236}">
                <a16:creationId xmlns:a16="http://schemas.microsoft.com/office/drawing/2014/main" id="{DDFF863C-F2AE-4243-803B-59205478D830}"/>
              </a:ext>
            </a:extLst>
          </p:cNvPr>
          <p:cNvSpPr txBox="1">
            <a:spLocks noChangeArrowheads="1"/>
          </p:cNvSpPr>
          <p:nvPr/>
        </p:nvSpPr>
        <p:spPr bwMode="auto">
          <a:xfrm>
            <a:off x="1419225" y="5141913"/>
            <a:ext cx="340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latin typeface="楷体_GB2312" pitchFamily="49" charset="-122"/>
              </a:rPr>
              <a:t>增强代谢的：</a:t>
            </a:r>
            <a:r>
              <a:rPr lang="en-US" altLang="zh-CN" sz="2400" b="1" dirty="0">
                <a:latin typeface="楷体_GB2312" pitchFamily="49" charset="-122"/>
              </a:rPr>
              <a:t>E</a:t>
            </a:r>
            <a:r>
              <a:rPr lang="zh-CN" altLang="en-US" sz="2400" b="1" dirty="0">
                <a:latin typeface="楷体_GB2312" pitchFamily="49" charset="-122"/>
              </a:rPr>
              <a:t>、</a:t>
            </a:r>
            <a:r>
              <a:rPr lang="en-US" altLang="zh-CN" sz="2400" b="1" dirty="0">
                <a:latin typeface="楷体_GB2312" pitchFamily="49" charset="-122"/>
              </a:rPr>
              <a:t>NE</a:t>
            </a:r>
            <a:r>
              <a:rPr lang="zh-CN" altLang="en-US" sz="2400" b="1" dirty="0">
                <a:latin typeface="楷体_GB2312" pitchFamily="49" charset="-122"/>
              </a:rPr>
              <a:t>、</a:t>
            </a:r>
            <a:r>
              <a:rPr lang="en-US" altLang="zh-CN" sz="2400" b="1" dirty="0">
                <a:latin typeface="楷体_GB2312" pitchFamily="49" charset="-122"/>
              </a:rPr>
              <a:t>TH</a:t>
            </a:r>
          </a:p>
        </p:txBody>
      </p:sp>
      <p:sp>
        <p:nvSpPr>
          <p:cNvPr id="61445" name="Text Box 5">
            <a:extLst>
              <a:ext uri="{FF2B5EF4-FFF2-40B4-BE49-F238E27FC236}">
                <a16:creationId xmlns:a16="http://schemas.microsoft.com/office/drawing/2014/main" id="{07E54337-C3E0-461A-A6E0-0A391BB78B65}"/>
              </a:ext>
            </a:extLst>
          </p:cNvPr>
          <p:cNvSpPr txBox="1">
            <a:spLocks noChangeArrowheads="1"/>
          </p:cNvSpPr>
          <p:nvPr/>
        </p:nvSpPr>
        <p:spPr bwMode="auto">
          <a:xfrm>
            <a:off x="1403350" y="5564188"/>
            <a:ext cx="3592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400" b="1" dirty="0">
                <a:latin typeface="楷体_GB2312" pitchFamily="49" charset="-122"/>
              </a:rPr>
              <a:t>收缩血管的：</a:t>
            </a:r>
            <a:r>
              <a:rPr lang="en-US" altLang="zh-CN" sz="2400" b="1" dirty="0">
                <a:latin typeface="楷体_GB2312" pitchFamily="49" charset="-122"/>
              </a:rPr>
              <a:t>AVP</a:t>
            </a:r>
            <a:r>
              <a:rPr lang="zh-CN" altLang="en-US" sz="2400" b="1" dirty="0">
                <a:latin typeface="楷体_GB2312" pitchFamily="49" charset="-122"/>
              </a:rPr>
              <a:t>、</a:t>
            </a:r>
            <a:r>
              <a:rPr lang="en-US" altLang="zh-CN" sz="2400" b="1" dirty="0" err="1">
                <a:latin typeface="楷体_GB2312" pitchFamily="49" charset="-122"/>
              </a:rPr>
              <a:t>AngⅡ</a:t>
            </a:r>
            <a:endParaRPr lang="en-US" altLang="zh-CN" sz="2400" b="1" dirty="0">
              <a:latin typeface="楷体_GB2312" pitchFamily="49" charset="-122"/>
            </a:endParaRPr>
          </a:p>
        </p:txBody>
      </p:sp>
    </p:spTree>
    <p:extLst>
      <p:ext uri="{BB962C8B-B14F-4D97-AF65-F5344CB8AC3E}">
        <p14:creationId xmlns:p14="http://schemas.microsoft.com/office/powerpoint/2010/main" val="1174679434"/>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98432" y="1071405"/>
            <a:ext cx="3278462" cy="461665"/>
          </a:xfrm>
          <a:prstGeom prst="rect">
            <a:avLst/>
          </a:prstGeom>
          <a:noFill/>
        </p:spPr>
        <p:txBody>
          <a:bodyPr wrap="none" rtlCol="0" anchor="ctr">
            <a:spAutoFit/>
          </a:bodyPr>
          <a:lstStyle/>
          <a:p>
            <a:r>
              <a:rPr lang="zh-CN" altLang="en-US" b="1" dirty="0">
                <a:solidFill>
                  <a:srgbClr val="1F90C3"/>
                </a:solidFill>
              </a:rPr>
              <a:t>（五）细胞膜屏障组织</a:t>
            </a:r>
          </a:p>
        </p:txBody>
      </p:sp>
      <p:sp>
        <p:nvSpPr>
          <p:cNvPr id="2" name="文本框 1"/>
          <p:cNvSpPr txBox="1"/>
          <p:nvPr/>
        </p:nvSpPr>
        <p:spPr>
          <a:xfrm>
            <a:off x="330237" y="1730109"/>
            <a:ext cx="4424609" cy="415498"/>
          </a:xfrm>
          <a:prstGeom prst="rect">
            <a:avLst/>
          </a:prstGeom>
          <a:noFill/>
        </p:spPr>
        <p:txBody>
          <a:bodyPr wrap="none" rtlCol="0">
            <a:spAutoFit/>
          </a:bodyPr>
          <a:lstStyle/>
          <a:p>
            <a:r>
              <a:rPr lang="en-US" altLang="zh-CN" sz="2100" b="1" dirty="0">
                <a:solidFill>
                  <a:srgbClr val="1F90C3"/>
                </a:solidFill>
              </a:rPr>
              <a:t>1. </a:t>
            </a:r>
            <a:r>
              <a:rPr lang="zh-CN" altLang="en-US" sz="2100" b="1" dirty="0">
                <a:solidFill>
                  <a:srgbClr val="1F90C3"/>
                </a:solidFill>
              </a:rPr>
              <a:t>血脑屏障</a:t>
            </a:r>
            <a:r>
              <a:rPr lang="en-US" altLang="zh-CN" sz="2100" b="1" dirty="0">
                <a:solidFill>
                  <a:srgbClr val="1F90C3"/>
                </a:solidFill>
              </a:rPr>
              <a:t>(blood-brain barrier)</a:t>
            </a:r>
            <a:endParaRPr lang="zh-CN" altLang="en-US" sz="2100" b="1" dirty="0">
              <a:solidFill>
                <a:srgbClr val="1F90C3"/>
              </a:solidFill>
            </a:endParaRPr>
          </a:p>
        </p:txBody>
      </p:sp>
      <p:sp>
        <p:nvSpPr>
          <p:cNvPr id="3" name="文本框 2"/>
          <p:cNvSpPr txBox="1"/>
          <p:nvPr/>
        </p:nvSpPr>
        <p:spPr>
          <a:xfrm>
            <a:off x="330237" y="2331106"/>
            <a:ext cx="4320778" cy="1128642"/>
          </a:xfrm>
          <a:prstGeom prst="rect">
            <a:avLst/>
          </a:prstGeom>
          <a:noFill/>
        </p:spPr>
        <p:txBody>
          <a:bodyPr wrap="square" rtlCol="0">
            <a:spAutoFit/>
          </a:bodyPr>
          <a:lstStyle/>
          <a:p>
            <a:pPr>
              <a:lnSpc>
                <a:spcPct val="130000"/>
              </a:lnSpc>
            </a:pPr>
            <a:r>
              <a:rPr lang="zh-CN" altLang="en-US" sz="1800" dirty="0"/>
              <a:t>是指血管壁与神经胶质细胞形成的血浆与脑细胞外液间的屏障、由脉络丛形成的血浆与脑脊液间的屏障。</a:t>
            </a:r>
          </a:p>
        </p:txBody>
      </p:sp>
      <p:sp>
        <p:nvSpPr>
          <p:cNvPr id="4" name="文本框 3"/>
          <p:cNvSpPr txBox="1"/>
          <p:nvPr/>
        </p:nvSpPr>
        <p:spPr>
          <a:xfrm>
            <a:off x="251223" y="3542924"/>
            <a:ext cx="4320778" cy="1128642"/>
          </a:xfrm>
          <a:prstGeom prst="rect">
            <a:avLst/>
          </a:prstGeom>
          <a:noFill/>
        </p:spPr>
        <p:txBody>
          <a:bodyPr wrap="square" rtlCol="0">
            <a:spAutoFit/>
          </a:bodyPr>
          <a:lstStyle/>
          <a:p>
            <a:pPr>
              <a:lnSpc>
                <a:spcPct val="130000"/>
              </a:lnSpc>
            </a:pPr>
            <a:r>
              <a:rPr lang="zh-CN" altLang="en-US" sz="1800" dirty="0"/>
              <a:t>分子量大、极性高、与血浆蛋白结合的药物不易通过</a:t>
            </a:r>
            <a:r>
              <a:rPr lang="en-US" altLang="zh-CN" sz="1800" dirty="0"/>
              <a:t>BBB</a:t>
            </a:r>
            <a:r>
              <a:rPr lang="zh-CN" altLang="en-US" sz="1800" dirty="0"/>
              <a:t>。 新生儿、脑膜炎症时</a:t>
            </a:r>
            <a:r>
              <a:rPr lang="en-US" altLang="zh-CN" sz="1800" dirty="0"/>
              <a:t>BBB</a:t>
            </a:r>
            <a:r>
              <a:rPr lang="zh-CN" altLang="en-US" sz="1800" dirty="0"/>
              <a:t>通透性增加。</a:t>
            </a:r>
          </a:p>
        </p:txBody>
      </p:sp>
      <p:sp>
        <p:nvSpPr>
          <p:cNvPr id="7" name="文本框 6"/>
          <p:cNvSpPr txBox="1"/>
          <p:nvPr/>
        </p:nvSpPr>
        <p:spPr>
          <a:xfrm>
            <a:off x="330236" y="5001281"/>
            <a:ext cx="4570857" cy="923330"/>
          </a:xfrm>
          <a:prstGeom prst="rect">
            <a:avLst/>
          </a:prstGeom>
          <a:noFill/>
        </p:spPr>
        <p:txBody>
          <a:bodyPr wrap="square">
            <a:spAutoFit/>
          </a:bodyPr>
          <a:lstStyle/>
          <a:p>
            <a:r>
              <a:rPr lang="zh-CN" altLang="en-US" sz="1800" dirty="0"/>
              <a:t>氯霉素、</a:t>
            </a:r>
            <a:r>
              <a:rPr lang="en-US" altLang="zh-CN" sz="1800" dirty="0"/>
              <a:t>SD</a:t>
            </a:r>
            <a:r>
              <a:rPr lang="zh-CN" altLang="en-US" sz="1800" dirty="0"/>
              <a:t>易透过、</a:t>
            </a:r>
            <a:endParaRPr lang="en-US" altLang="zh-CN" sz="1800" dirty="0"/>
          </a:p>
          <a:p>
            <a:r>
              <a:rPr lang="zh-CN" altLang="en-US" sz="1800" dirty="0"/>
              <a:t>青霉素、庆大霉素</a:t>
            </a:r>
            <a:endParaRPr lang="en-US" altLang="zh-CN" sz="1800" dirty="0"/>
          </a:p>
          <a:p>
            <a:r>
              <a:rPr lang="zh-CN" altLang="en-US" sz="1800" dirty="0"/>
              <a:t>环孢素、长春新碱、阿霉素 </a:t>
            </a:r>
            <a:r>
              <a:rPr lang="en-US" altLang="zh-CN" sz="1800" dirty="0"/>
              <a:t>P-</a:t>
            </a:r>
            <a:r>
              <a:rPr lang="en-US" altLang="zh-CN" sz="1800" dirty="0" err="1"/>
              <a:t>gp</a:t>
            </a:r>
            <a:r>
              <a:rPr lang="zh-CN" altLang="en-US" sz="1800" dirty="0"/>
              <a:t>等外排</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9372" y="978675"/>
            <a:ext cx="3675407" cy="2287699"/>
          </a:xfrm>
          <a:prstGeom prst="rect">
            <a:avLst/>
          </a:prstGeom>
        </p:spPr>
      </p:pic>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31733" t="39334" r="5264" b="21452"/>
          <a:stretch>
            <a:fillRect/>
          </a:stretch>
        </p:blipFill>
        <p:spPr>
          <a:xfrm>
            <a:off x="4927096" y="3840434"/>
            <a:ext cx="3499957" cy="1633859"/>
          </a:xfrm>
          <a:prstGeom prst="rect">
            <a:avLst/>
          </a:prstGeom>
        </p:spPr>
      </p:pic>
    </p:spTree>
    <p:extLst>
      <p:ext uri="{BB962C8B-B14F-4D97-AF65-F5344CB8AC3E}">
        <p14:creationId xmlns:p14="http://schemas.microsoft.com/office/powerpoint/2010/main" val="41994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C31A06-5778-07A8-0480-C597B7D56931}"/>
              </a:ext>
            </a:extLst>
          </p:cNvPr>
          <p:cNvPicPr>
            <a:picLocks noChangeAspect="1"/>
          </p:cNvPicPr>
          <p:nvPr/>
        </p:nvPicPr>
        <p:blipFill rotWithShape="1">
          <a:blip r:embed="rId2">
            <a:extLst>
              <a:ext uri="{28A0092B-C50C-407E-A947-70E740481C1C}">
                <a14:useLocalDpi xmlns:a14="http://schemas.microsoft.com/office/drawing/2010/main" val="0"/>
              </a:ext>
            </a:extLst>
          </a:blip>
          <a:srcRect l="22439" t="14814" r="22437" b="6437"/>
          <a:stretch/>
        </p:blipFill>
        <p:spPr>
          <a:xfrm>
            <a:off x="-57390" y="368660"/>
            <a:ext cx="9115906" cy="6120680"/>
          </a:xfrm>
          <a:prstGeom prst="rect">
            <a:avLst/>
          </a:prstGeom>
        </p:spPr>
      </p:pic>
    </p:spTree>
    <p:extLst>
      <p:ext uri="{BB962C8B-B14F-4D97-AF65-F5344CB8AC3E}">
        <p14:creationId xmlns:p14="http://schemas.microsoft.com/office/powerpoint/2010/main" val="339340276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25</a:t>
            </a:fld>
            <a:endParaRPr lang="en-US" altLang="zh-CN" sz="1400" b="0" dirty="0">
              <a:ea typeface="宋体" panose="02010600030101010101" pitchFamily="2" charset="-122"/>
            </a:endParaRPr>
          </a:p>
        </p:txBody>
      </p:sp>
      <p:sp>
        <p:nvSpPr>
          <p:cNvPr id="270338" name="Rectangle 2"/>
          <p:cNvSpPr>
            <a:spLocks noGrp="1"/>
          </p:cNvSpPr>
          <p:nvPr>
            <p:ph type="title"/>
          </p:nvPr>
        </p:nvSpPr>
        <p:spPr>
          <a:xfrm>
            <a:off x="1235869" y="4710"/>
            <a:ext cx="7793037" cy="1143000"/>
          </a:xfrm>
        </p:spPr>
        <p:txBody>
          <a:bodyPr vert="horz" wrap="square" lIns="91440" tIns="45720" rIns="91440" bIns="45720" anchor="b"/>
          <a:lstStyle/>
          <a:p>
            <a:pPr eaLnBrk="1" hangingPunct="1"/>
            <a:r>
              <a:rPr lang="zh-CN" altLang="en-US" dirty="0">
                <a:latin typeface="Times New Roman" panose="02020603050405020304" pitchFamily="18" charset="0"/>
              </a:rPr>
              <a:t>心的传导系统</a:t>
            </a:r>
            <a:r>
              <a:rPr lang="zh-CN" altLang="en-US" dirty="0"/>
              <a:t> </a:t>
            </a:r>
          </a:p>
        </p:txBody>
      </p:sp>
      <p:pic>
        <p:nvPicPr>
          <p:cNvPr id="270339" name="Picture 3" descr="心传导系统"/>
          <p:cNvPicPr>
            <a:picLocks noGrp="1" noChangeAspect="1"/>
          </p:cNvPicPr>
          <p:nvPr>
            <p:ph type="clipArt" sz="half" idx="2"/>
          </p:nvPr>
        </p:nvPicPr>
        <p:blipFill>
          <a:blip r:embed="rId2">
            <a:lum bright="-12000" contrast="30000"/>
          </a:blip>
          <a:srcRect/>
          <a:stretch>
            <a:fillRect/>
          </a:stretch>
        </p:blipFill>
        <p:spPr>
          <a:xfrm>
            <a:off x="5435600" y="1557338"/>
            <a:ext cx="3390900" cy="4532312"/>
          </a:xfrm>
        </p:spPr>
      </p:pic>
      <p:sp>
        <p:nvSpPr>
          <p:cNvPr id="270340" name="Rectangle 4"/>
          <p:cNvSpPr/>
          <p:nvPr/>
        </p:nvSpPr>
        <p:spPr>
          <a:xfrm>
            <a:off x="684213" y="2205038"/>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窦房结</a:t>
            </a:r>
          </a:p>
        </p:txBody>
      </p:sp>
      <p:sp>
        <p:nvSpPr>
          <p:cNvPr id="270341" name="Rectangle 5"/>
          <p:cNvSpPr/>
          <p:nvPr/>
        </p:nvSpPr>
        <p:spPr>
          <a:xfrm>
            <a:off x="665163" y="3141663"/>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房室结</a:t>
            </a:r>
          </a:p>
        </p:txBody>
      </p:sp>
      <p:sp>
        <p:nvSpPr>
          <p:cNvPr id="270342" name="Rectangle 6"/>
          <p:cNvSpPr/>
          <p:nvPr/>
        </p:nvSpPr>
        <p:spPr>
          <a:xfrm>
            <a:off x="684213" y="4076700"/>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房室束</a:t>
            </a:r>
          </a:p>
        </p:txBody>
      </p:sp>
      <p:sp>
        <p:nvSpPr>
          <p:cNvPr id="270343" name="Rectangle 7"/>
          <p:cNvSpPr/>
          <p:nvPr/>
        </p:nvSpPr>
        <p:spPr>
          <a:xfrm>
            <a:off x="2051050" y="1363609"/>
            <a:ext cx="3529013"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位于上腔静脉与右心耳之间心外膜深面</a:t>
            </a:r>
          </a:p>
        </p:txBody>
      </p:sp>
      <p:sp>
        <p:nvSpPr>
          <p:cNvPr id="270344" name="Rectangle 8"/>
          <p:cNvSpPr/>
          <p:nvPr/>
        </p:nvSpPr>
        <p:spPr>
          <a:xfrm>
            <a:off x="2051050" y="2636838"/>
            <a:ext cx="35544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心正常节律运动的起搏点</a:t>
            </a:r>
          </a:p>
        </p:txBody>
      </p:sp>
      <p:sp>
        <p:nvSpPr>
          <p:cNvPr id="270345" name="AutoShape 9"/>
          <p:cNvSpPr/>
          <p:nvPr/>
        </p:nvSpPr>
        <p:spPr>
          <a:xfrm>
            <a:off x="1763713" y="1989138"/>
            <a:ext cx="215900" cy="935037"/>
          </a:xfrm>
          <a:prstGeom prst="leftBrace">
            <a:avLst>
              <a:gd name="adj1" fmla="val 36090"/>
              <a:gd name="adj2" fmla="val 50000"/>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0346" name="Rectangle 10"/>
          <p:cNvSpPr/>
          <p:nvPr/>
        </p:nvSpPr>
        <p:spPr>
          <a:xfrm>
            <a:off x="1908175" y="3141663"/>
            <a:ext cx="4032250"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位于冠状窦口与右房室口之间的心内膜深面</a:t>
            </a:r>
          </a:p>
        </p:txBody>
      </p:sp>
      <p:sp>
        <p:nvSpPr>
          <p:cNvPr id="270347" name="Rectangle 11"/>
          <p:cNvSpPr/>
          <p:nvPr/>
        </p:nvSpPr>
        <p:spPr>
          <a:xfrm>
            <a:off x="611188" y="5084763"/>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左、右束支</a:t>
            </a:r>
          </a:p>
        </p:txBody>
      </p:sp>
      <p:sp>
        <p:nvSpPr>
          <p:cNvPr id="270348" name="Rectangle 12"/>
          <p:cNvSpPr/>
          <p:nvPr/>
        </p:nvSpPr>
        <p:spPr>
          <a:xfrm>
            <a:off x="5240338" y="5949950"/>
            <a:ext cx="1725612" cy="466725"/>
          </a:xfrm>
          <a:prstGeom prst="rect">
            <a:avLst/>
          </a:prstGeom>
          <a:noFill/>
          <a:ln w="9525" cap="flat" cmpd="sng">
            <a:solidFill>
              <a:schemeClr val="hlink"/>
            </a:solidFill>
            <a:prstDash val="solid"/>
            <a:miter/>
            <a:headEnd type="none" w="med" len="med"/>
            <a:tailEnd type="none" w="med" len="med"/>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心室肌细胞</a:t>
            </a:r>
          </a:p>
        </p:txBody>
      </p:sp>
      <p:sp>
        <p:nvSpPr>
          <p:cNvPr id="270349" name="Rectangle 13"/>
          <p:cNvSpPr/>
          <p:nvPr/>
        </p:nvSpPr>
        <p:spPr>
          <a:xfrm>
            <a:off x="3203575" y="2205038"/>
            <a:ext cx="1725613" cy="466725"/>
          </a:xfrm>
          <a:prstGeom prst="rect">
            <a:avLst/>
          </a:prstGeom>
          <a:no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心房肌细胞</a:t>
            </a:r>
          </a:p>
        </p:txBody>
      </p:sp>
      <p:sp>
        <p:nvSpPr>
          <p:cNvPr id="270350" name="Line 14"/>
          <p:cNvSpPr/>
          <p:nvPr/>
        </p:nvSpPr>
        <p:spPr>
          <a:xfrm>
            <a:off x="1258888" y="2636838"/>
            <a:ext cx="0" cy="576262"/>
          </a:xfrm>
          <a:prstGeom prst="line">
            <a:avLst/>
          </a:prstGeom>
          <a:ln w="38100" cap="flat" cmpd="sng">
            <a:solidFill>
              <a:srgbClr val="FF6600"/>
            </a:solidFill>
            <a:prstDash val="solid"/>
            <a:miter/>
            <a:headEnd type="none" w="med" len="med"/>
            <a:tailEnd type="stealth" w="lg" len="lg"/>
          </a:ln>
        </p:spPr>
        <p:txBody>
          <a:bodyPr/>
          <a:lstStyle/>
          <a:p>
            <a:endParaRPr lang="zh-CN" altLang="en-US"/>
          </a:p>
        </p:txBody>
      </p:sp>
      <p:sp>
        <p:nvSpPr>
          <p:cNvPr id="270351" name="Line 15"/>
          <p:cNvSpPr/>
          <p:nvPr/>
        </p:nvSpPr>
        <p:spPr>
          <a:xfrm>
            <a:off x="1258888" y="3573463"/>
            <a:ext cx="0" cy="576262"/>
          </a:xfrm>
          <a:prstGeom prst="line">
            <a:avLst/>
          </a:prstGeom>
          <a:ln w="38100" cap="flat" cmpd="sng">
            <a:solidFill>
              <a:srgbClr val="FF6600"/>
            </a:solidFill>
            <a:prstDash val="solid"/>
            <a:miter/>
            <a:headEnd type="none" w="med" len="med"/>
            <a:tailEnd type="stealth" w="lg" len="lg"/>
          </a:ln>
        </p:spPr>
        <p:txBody>
          <a:bodyPr/>
          <a:lstStyle/>
          <a:p>
            <a:endParaRPr lang="zh-CN" altLang="en-US"/>
          </a:p>
        </p:txBody>
      </p:sp>
      <p:sp>
        <p:nvSpPr>
          <p:cNvPr id="270352" name="Line 16"/>
          <p:cNvSpPr/>
          <p:nvPr/>
        </p:nvSpPr>
        <p:spPr>
          <a:xfrm>
            <a:off x="1258888" y="4581525"/>
            <a:ext cx="0" cy="576263"/>
          </a:xfrm>
          <a:prstGeom prst="line">
            <a:avLst/>
          </a:prstGeom>
          <a:ln w="38100" cap="flat" cmpd="sng">
            <a:solidFill>
              <a:srgbClr val="FF6600"/>
            </a:solidFill>
            <a:prstDash val="solid"/>
            <a:miter/>
            <a:headEnd type="none" w="med" len="med"/>
            <a:tailEnd type="stealth" w="lg" len="lg"/>
          </a:ln>
        </p:spPr>
        <p:txBody>
          <a:bodyPr/>
          <a:lstStyle/>
          <a:p>
            <a:endParaRPr lang="zh-CN" altLang="en-US"/>
          </a:p>
        </p:txBody>
      </p:sp>
      <p:sp>
        <p:nvSpPr>
          <p:cNvPr id="270353" name="Line 17"/>
          <p:cNvSpPr/>
          <p:nvPr/>
        </p:nvSpPr>
        <p:spPr>
          <a:xfrm>
            <a:off x="1258888" y="5516563"/>
            <a:ext cx="0" cy="576262"/>
          </a:xfrm>
          <a:prstGeom prst="line">
            <a:avLst/>
          </a:prstGeom>
          <a:ln w="38100" cap="flat" cmpd="sng">
            <a:solidFill>
              <a:srgbClr val="FF6600"/>
            </a:solidFill>
            <a:prstDash val="solid"/>
            <a:miter/>
            <a:headEnd type="none" w="med" len="med"/>
            <a:tailEnd type="stealth" w="lg" len="lg"/>
          </a:ln>
        </p:spPr>
        <p:txBody>
          <a:bodyPr/>
          <a:lstStyle/>
          <a:p>
            <a:endParaRPr lang="zh-CN" altLang="en-US"/>
          </a:p>
        </p:txBody>
      </p:sp>
      <p:sp>
        <p:nvSpPr>
          <p:cNvPr id="270354" name="Line 18"/>
          <p:cNvSpPr/>
          <p:nvPr/>
        </p:nvSpPr>
        <p:spPr>
          <a:xfrm>
            <a:off x="4572000" y="6237288"/>
            <a:ext cx="647700"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70355" name="Line 19"/>
          <p:cNvSpPr/>
          <p:nvPr/>
        </p:nvSpPr>
        <p:spPr>
          <a:xfrm>
            <a:off x="1908175" y="2420938"/>
            <a:ext cx="935038"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70356" name="Oval 20"/>
          <p:cNvSpPr/>
          <p:nvPr/>
        </p:nvSpPr>
        <p:spPr>
          <a:xfrm rot="8421826">
            <a:off x="5940425" y="3357563"/>
            <a:ext cx="431800" cy="144462"/>
          </a:xfrm>
          <a:prstGeom prst="ellipse">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0357" name="Oval 21"/>
          <p:cNvSpPr/>
          <p:nvPr/>
        </p:nvSpPr>
        <p:spPr>
          <a:xfrm rot="8421826">
            <a:off x="6681788" y="3859213"/>
            <a:ext cx="217487" cy="212725"/>
          </a:xfrm>
          <a:prstGeom prst="ellipse">
            <a:avLst/>
          </a:prstGeom>
          <a:solidFill>
            <a:srgbClr val="FFFF00"/>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0358" name="Freeform 22"/>
          <p:cNvSpPr/>
          <p:nvPr/>
        </p:nvSpPr>
        <p:spPr>
          <a:xfrm>
            <a:off x="6877050" y="4076700"/>
            <a:ext cx="142875" cy="215900"/>
          </a:xfrm>
          <a:custGeom>
            <a:avLst/>
            <a:gdLst>
              <a:gd name="txL" fmla="*/ 0 w 84"/>
              <a:gd name="txT" fmla="*/ 0 h 84"/>
              <a:gd name="txR" fmla="*/ 84 w 84"/>
              <a:gd name="txB" fmla="*/ 84 h 84"/>
            </a:gdLst>
            <a:ahLst/>
            <a:cxnLst>
              <a:cxn ang="0">
                <a:pos x="0" y="0"/>
              </a:cxn>
              <a:cxn ang="0">
                <a:pos x="2147483646" y="2147483646"/>
              </a:cxn>
            </a:cxnLst>
            <a:rect l="txL" t="txT" r="txR" b="txB"/>
            <a:pathLst>
              <a:path w="84" h="84">
                <a:moveTo>
                  <a:pt x="0" y="0"/>
                </a:moveTo>
                <a:cubicBezTo>
                  <a:pt x="74" y="25"/>
                  <a:pt x="84" y="7"/>
                  <a:pt x="84" y="84"/>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59" name="Freeform 23"/>
          <p:cNvSpPr/>
          <p:nvPr/>
        </p:nvSpPr>
        <p:spPr>
          <a:xfrm>
            <a:off x="7019925" y="4292600"/>
            <a:ext cx="1536700" cy="1333500"/>
          </a:xfrm>
          <a:custGeom>
            <a:avLst/>
            <a:gdLst>
              <a:gd name="txL" fmla="*/ 0 w 968"/>
              <a:gd name="txT" fmla="*/ 0 h 840"/>
              <a:gd name="txR" fmla="*/ 968 w 968"/>
              <a:gd name="txB" fmla="*/ 840 h 84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68" h="840">
                <a:moveTo>
                  <a:pt x="0" y="0"/>
                </a:moveTo>
                <a:cubicBezTo>
                  <a:pt x="8" y="79"/>
                  <a:pt x="16" y="159"/>
                  <a:pt x="46" y="227"/>
                </a:cubicBezTo>
                <a:cubicBezTo>
                  <a:pt x="76" y="295"/>
                  <a:pt x="107" y="349"/>
                  <a:pt x="182" y="409"/>
                </a:cubicBezTo>
                <a:cubicBezTo>
                  <a:pt x="257" y="469"/>
                  <a:pt x="393" y="522"/>
                  <a:pt x="499" y="590"/>
                </a:cubicBezTo>
                <a:cubicBezTo>
                  <a:pt x="605" y="658"/>
                  <a:pt x="741" y="794"/>
                  <a:pt x="817" y="817"/>
                </a:cubicBezTo>
                <a:cubicBezTo>
                  <a:pt x="893" y="840"/>
                  <a:pt x="938" y="794"/>
                  <a:pt x="953" y="726"/>
                </a:cubicBezTo>
                <a:cubicBezTo>
                  <a:pt x="968" y="658"/>
                  <a:pt x="922" y="515"/>
                  <a:pt x="907" y="409"/>
                </a:cubicBezTo>
                <a:cubicBezTo>
                  <a:pt x="892" y="303"/>
                  <a:pt x="870" y="152"/>
                  <a:pt x="862" y="91"/>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0" name="Freeform 24"/>
          <p:cNvSpPr/>
          <p:nvPr/>
        </p:nvSpPr>
        <p:spPr>
          <a:xfrm>
            <a:off x="6877050" y="4221163"/>
            <a:ext cx="1414463" cy="1727200"/>
          </a:xfrm>
          <a:custGeom>
            <a:avLst/>
            <a:gdLst>
              <a:gd name="txL" fmla="*/ 0 w 891"/>
              <a:gd name="txT" fmla="*/ 0 h 1088"/>
              <a:gd name="txR" fmla="*/ 891 w 891"/>
              <a:gd name="txB" fmla="*/ 1088 h 1088"/>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891" h="1088">
                <a:moveTo>
                  <a:pt x="90" y="0"/>
                </a:moveTo>
                <a:cubicBezTo>
                  <a:pt x="78" y="75"/>
                  <a:pt x="67" y="151"/>
                  <a:pt x="90" y="227"/>
                </a:cubicBezTo>
                <a:cubicBezTo>
                  <a:pt x="113" y="303"/>
                  <a:pt x="158" y="379"/>
                  <a:pt x="226" y="454"/>
                </a:cubicBezTo>
                <a:cubicBezTo>
                  <a:pt x="294" y="529"/>
                  <a:pt x="422" y="627"/>
                  <a:pt x="498" y="680"/>
                </a:cubicBezTo>
                <a:cubicBezTo>
                  <a:pt x="574" y="733"/>
                  <a:pt x="620" y="733"/>
                  <a:pt x="680" y="771"/>
                </a:cubicBezTo>
                <a:cubicBezTo>
                  <a:pt x="740" y="809"/>
                  <a:pt x="831" y="862"/>
                  <a:pt x="861" y="907"/>
                </a:cubicBezTo>
                <a:cubicBezTo>
                  <a:pt x="891" y="952"/>
                  <a:pt x="891" y="1020"/>
                  <a:pt x="861" y="1043"/>
                </a:cubicBezTo>
                <a:cubicBezTo>
                  <a:pt x="831" y="1066"/>
                  <a:pt x="823" y="1088"/>
                  <a:pt x="680" y="1043"/>
                </a:cubicBezTo>
                <a:cubicBezTo>
                  <a:pt x="537" y="998"/>
                  <a:pt x="268" y="884"/>
                  <a:pt x="0" y="771"/>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1" name="Freeform 25"/>
          <p:cNvSpPr/>
          <p:nvPr/>
        </p:nvSpPr>
        <p:spPr>
          <a:xfrm>
            <a:off x="6300788" y="3141663"/>
            <a:ext cx="1368425" cy="144462"/>
          </a:xfrm>
          <a:custGeom>
            <a:avLst/>
            <a:gdLst>
              <a:gd name="txL" fmla="*/ 0 w 998"/>
              <a:gd name="txT" fmla="*/ 0 h 105"/>
              <a:gd name="txR" fmla="*/ 998 w 998"/>
              <a:gd name="txB" fmla="*/ 105 h 105"/>
            </a:gdLst>
            <a:ahLst/>
            <a:cxnLst>
              <a:cxn ang="0">
                <a:pos x="0" y="2147483646"/>
              </a:cxn>
              <a:cxn ang="0">
                <a:pos x="2147483646" y="0"/>
              </a:cxn>
              <a:cxn ang="0">
                <a:pos x="2147483646" y="2147483646"/>
              </a:cxn>
              <a:cxn ang="0">
                <a:pos x="2147483646" y="2147483646"/>
              </a:cxn>
            </a:cxnLst>
            <a:rect l="txL" t="txT" r="txR" b="txB"/>
            <a:pathLst>
              <a:path w="998" h="105">
                <a:moveTo>
                  <a:pt x="0" y="90"/>
                </a:moveTo>
                <a:cubicBezTo>
                  <a:pt x="18" y="45"/>
                  <a:pt x="37" y="0"/>
                  <a:pt x="181" y="0"/>
                </a:cubicBezTo>
                <a:cubicBezTo>
                  <a:pt x="325" y="0"/>
                  <a:pt x="726" y="75"/>
                  <a:pt x="862" y="90"/>
                </a:cubicBezTo>
                <a:cubicBezTo>
                  <a:pt x="998" y="105"/>
                  <a:pt x="998" y="97"/>
                  <a:pt x="998" y="90"/>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2" name="Freeform 26"/>
          <p:cNvSpPr/>
          <p:nvPr/>
        </p:nvSpPr>
        <p:spPr>
          <a:xfrm>
            <a:off x="5808663" y="3573463"/>
            <a:ext cx="850900" cy="803275"/>
          </a:xfrm>
          <a:custGeom>
            <a:avLst/>
            <a:gdLst>
              <a:gd name="txL" fmla="*/ 0 w 536"/>
              <a:gd name="txT" fmla="*/ 0 h 506"/>
              <a:gd name="txR" fmla="*/ 536 w 536"/>
              <a:gd name="txB" fmla="*/ 506 h 506"/>
            </a:gdLst>
            <a:ahLst/>
            <a:cxnLst>
              <a:cxn ang="0">
                <a:pos x="2147483646" y="0"/>
              </a:cxn>
              <a:cxn ang="0">
                <a:pos x="2147483646" y="2147483646"/>
              </a:cxn>
              <a:cxn ang="0">
                <a:pos x="2147483646" y="2147483646"/>
              </a:cxn>
              <a:cxn ang="0">
                <a:pos x="2147483646" y="2147483646"/>
              </a:cxn>
            </a:cxnLst>
            <a:rect l="txL" t="txT" r="txR" b="txB"/>
            <a:pathLst>
              <a:path w="536" h="506">
                <a:moveTo>
                  <a:pt x="128" y="0"/>
                </a:moveTo>
                <a:cubicBezTo>
                  <a:pt x="86" y="72"/>
                  <a:pt x="44" y="144"/>
                  <a:pt x="37" y="227"/>
                </a:cubicBezTo>
                <a:cubicBezTo>
                  <a:pt x="30" y="310"/>
                  <a:pt x="0" y="492"/>
                  <a:pt x="83" y="499"/>
                </a:cubicBezTo>
                <a:cubicBezTo>
                  <a:pt x="166" y="506"/>
                  <a:pt x="453" y="310"/>
                  <a:pt x="536" y="272"/>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3" name="Freeform 27"/>
          <p:cNvSpPr/>
          <p:nvPr/>
        </p:nvSpPr>
        <p:spPr>
          <a:xfrm>
            <a:off x="5916613" y="3573463"/>
            <a:ext cx="742950" cy="360362"/>
          </a:xfrm>
          <a:custGeom>
            <a:avLst/>
            <a:gdLst>
              <a:gd name="txL" fmla="*/ 0 w 468"/>
              <a:gd name="txT" fmla="*/ 0 h 227"/>
              <a:gd name="txR" fmla="*/ 468 w 468"/>
              <a:gd name="txB" fmla="*/ 227 h 227"/>
            </a:gdLst>
            <a:ahLst/>
            <a:cxnLst>
              <a:cxn ang="0">
                <a:pos x="2147483646" y="0"/>
              </a:cxn>
              <a:cxn ang="0">
                <a:pos x="2147483646" y="2147483646"/>
              </a:cxn>
              <a:cxn ang="0">
                <a:pos x="2147483646" y="2147483646"/>
              </a:cxn>
            </a:cxnLst>
            <a:rect l="txL" t="txT" r="txR" b="txB"/>
            <a:pathLst>
              <a:path w="468" h="227">
                <a:moveTo>
                  <a:pt x="106" y="0"/>
                </a:moveTo>
                <a:cubicBezTo>
                  <a:pt x="53" y="71"/>
                  <a:pt x="0" y="143"/>
                  <a:pt x="60" y="181"/>
                </a:cubicBezTo>
                <a:cubicBezTo>
                  <a:pt x="120" y="219"/>
                  <a:pt x="400" y="219"/>
                  <a:pt x="468" y="227"/>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0364" name="Freeform 28"/>
          <p:cNvSpPr/>
          <p:nvPr/>
        </p:nvSpPr>
        <p:spPr>
          <a:xfrm>
            <a:off x="6300788" y="3357563"/>
            <a:ext cx="431800" cy="515937"/>
          </a:xfrm>
          <a:custGeom>
            <a:avLst/>
            <a:gdLst>
              <a:gd name="txL" fmla="*/ 0 w 272"/>
              <a:gd name="txT" fmla="*/ 0 h 325"/>
              <a:gd name="txR" fmla="*/ 272 w 272"/>
              <a:gd name="txB" fmla="*/ 325 h 325"/>
            </a:gdLst>
            <a:ahLst/>
            <a:cxnLst>
              <a:cxn ang="0">
                <a:pos x="0" y="2147483646"/>
              </a:cxn>
              <a:cxn ang="0">
                <a:pos x="2147483646" y="2147483646"/>
              </a:cxn>
              <a:cxn ang="0">
                <a:pos x="2147483646" y="2147483646"/>
              </a:cxn>
            </a:cxnLst>
            <a:rect l="txL" t="txT" r="txR" b="txB"/>
            <a:pathLst>
              <a:path w="272" h="325">
                <a:moveTo>
                  <a:pt x="0" y="8"/>
                </a:moveTo>
                <a:cubicBezTo>
                  <a:pt x="45" y="4"/>
                  <a:pt x="91" y="0"/>
                  <a:pt x="136" y="53"/>
                </a:cubicBezTo>
                <a:cubicBezTo>
                  <a:pt x="181" y="106"/>
                  <a:pt x="249" y="280"/>
                  <a:pt x="272" y="325"/>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
        <p:nvSpPr>
          <p:cNvPr id="270365" name="Rectangle 29"/>
          <p:cNvSpPr/>
          <p:nvPr/>
        </p:nvSpPr>
        <p:spPr>
          <a:xfrm>
            <a:off x="192881" y="2636838"/>
            <a:ext cx="11033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结间束</a:t>
            </a:r>
            <a:endParaRPr lang="zh-CN" altLang="en-US" sz="2400" dirty="0">
              <a:ea typeface="宋体" panose="02010600030101010101" pitchFamily="2" charset="-122"/>
            </a:endParaRPr>
          </a:p>
        </p:txBody>
      </p:sp>
      <p:sp>
        <p:nvSpPr>
          <p:cNvPr id="270366" name="Rectangle 30"/>
          <p:cNvSpPr/>
          <p:nvPr/>
        </p:nvSpPr>
        <p:spPr>
          <a:xfrm>
            <a:off x="611188" y="5995988"/>
            <a:ext cx="41671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心内膜下支（浦肯野纤维网）</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0338"/>
                                        </p:tgtEl>
                                        <p:attrNameLst>
                                          <p:attrName>style.visibility</p:attrName>
                                        </p:attrNameLst>
                                      </p:cBhvr>
                                      <p:to>
                                        <p:strVal val="visible"/>
                                      </p:to>
                                    </p:set>
                                    <p:animEffect transition="in" filter="wipe(left)">
                                      <p:cBhvr>
                                        <p:cTn id="7" dur="500"/>
                                        <p:tgtEl>
                                          <p:spTgt spid="27033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70339"/>
                                        </p:tgtEl>
                                        <p:attrNameLst>
                                          <p:attrName>style.visibility</p:attrName>
                                        </p:attrNameLst>
                                      </p:cBhvr>
                                      <p:to>
                                        <p:strVal val="visible"/>
                                      </p:to>
                                    </p:set>
                                    <p:animEffect transition="in" filter="checkerboard(across)">
                                      <p:cBhvr>
                                        <p:cTn id="12" dur="500"/>
                                        <p:tgtEl>
                                          <p:spTgt spid="2703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0340"/>
                                        </p:tgtEl>
                                        <p:attrNameLst>
                                          <p:attrName>style.visibility</p:attrName>
                                        </p:attrNameLst>
                                      </p:cBhvr>
                                      <p:to>
                                        <p:strVal val="visible"/>
                                      </p:to>
                                    </p:set>
                                    <p:animEffect transition="in" filter="wipe(left)">
                                      <p:cBhvr>
                                        <p:cTn id="17" dur="500"/>
                                        <p:tgtEl>
                                          <p:spTgt spid="2703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703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1" nodeType="clickEffect">
                                  <p:stCondLst>
                                    <p:cond delay="0"/>
                                  </p:stCondLst>
                                  <p:childTnLst>
                                    <p:anim calcmode="discrete" valueType="str">
                                      <p:cBhvr>
                                        <p:cTn id="25" dur="1000" fill="hold"/>
                                        <p:tgtEl>
                                          <p:spTgt spid="270356"/>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42" fill="hold" grpId="0" nodeType="clickEffect">
                                  <p:stCondLst>
                                    <p:cond delay="0"/>
                                  </p:stCondLst>
                                  <p:childTnLst>
                                    <p:set>
                                      <p:cBhvr>
                                        <p:cTn id="29" dur="1" fill="hold">
                                          <p:stCondLst>
                                            <p:cond delay="0"/>
                                          </p:stCondLst>
                                        </p:cTn>
                                        <p:tgtEl>
                                          <p:spTgt spid="270345"/>
                                        </p:tgtEl>
                                        <p:attrNameLst>
                                          <p:attrName>style.visibility</p:attrName>
                                        </p:attrNameLst>
                                      </p:cBhvr>
                                      <p:to>
                                        <p:strVal val="visible"/>
                                      </p:to>
                                    </p:set>
                                    <p:animEffect transition="in" filter="barn(outHorizontal)">
                                      <p:cBhvr>
                                        <p:cTn id="30" dur="500"/>
                                        <p:tgtEl>
                                          <p:spTgt spid="2703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70343"/>
                                        </p:tgtEl>
                                        <p:attrNameLst>
                                          <p:attrName>style.visibility</p:attrName>
                                        </p:attrNameLst>
                                      </p:cBhvr>
                                      <p:to>
                                        <p:strVal val="visible"/>
                                      </p:to>
                                    </p:set>
                                    <p:animEffect transition="in" filter="wipe(left)">
                                      <p:cBhvr>
                                        <p:cTn id="35" dur="500"/>
                                        <p:tgtEl>
                                          <p:spTgt spid="27034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70344"/>
                                        </p:tgtEl>
                                        <p:attrNameLst>
                                          <p:attrName>style.visibility</p:attrName>
                                        </p:attrNameLst>
                                      </p:cBhvr>
                                      <p:to>
                                        <p:strVal val="visible"/>
                                      </p:to>
                                    </p:set>
                                    <p:animEffect transition="in" filter="wipe(left)">
                                      <p:cBhvr>
                                        <p:cTn id="40" dur="500"/>
                                        <p:tgtEl>
                                          <p:spTgt spid="27034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xit" presetSubtype="8" fill="hold" grpId="1" nodeType="clickEffect">
                                  <p:stCondLst>
                                    <p:cond delay="0"/>
                                  </p:stCondLst>
                                  <p:childTnLst>
                                    <p:animEffect transition="out" filter="wipe(left)">
                                      <p:cBhvr>
                                        <p:cTn id="44" dur="500"/>
                                        <p:tgtEl>
                                          <p:spTgt spid="270343"/>
                                        </p:tgtEl>
                                      </p:cBhvr>
                                    </p:animEffect>
                                    <p:set>
                                      <p:cBhvr>
                                        <p:cTn id="45" dur="1" fill="hold">
                                          <p:stCondLst>
                                            <p:cond delay="499"/>
                                          </p:stCondLst>
                                        </p:cTn>
                                        <p:tgtEl>
                                          <p:spTgt spid="270343"/>
                                        </p:tgtEl>
                                        <p:attrNameLst>
                                          <p:attrName>style.visibility</p:attrName>
                                        </p:attrNameLst>
                                      </p:cBhvr>
                                      <p:to>
                                        <p:strVal val="hidden"/>
                                      </p:to>
                                    </p:set>
                                  </p:childTnLst>
                                </p:cTn>
                              </p:par>
                              <p:par>
                                <p:cTn id="46" presetID="22" presetClass="exit" presetSubtype="8" fill="hold" grpId="1" nodeType="withEffect">
                                  <p:stCondLst>
                                    <p:cond delay="0"/>
                                  </p:stCondLst>
                                  <p:childTnLst>
                                    <p:animEffect transition="out" filter="wipe(left)">
                                      <p:cBhvr>
                                        <p:cTn id="47" dur="500"/>
                                        <p:tgtEl>
                                          <p:spTgt spid="270344"/>
                                        </p:tgtEl>
                                      </p:cBhvr>
                                    </p:animEffect>
                                    <p:set>
                                      <p:cBhvr>
                                        <p:cTn id="48" dur="1" fill="hold">
                                          <p:stCondLst>
                                            <p:cond delay="499"/>
                                          </p:stCondLst>
                                        </p:cTn>
                                        <p:tgtEl>
                                          <p:spTgt spid="270344"/>
                                        </p:tgtEl>
                                        <p:attrNameLst>
                                          <p:attrName>style.visibility</p:attrName>
                                        </p:attrNameLst>
                                      </p:cBhvr>
                                      <p:to>
                                        <p:strVal val="hidden"/>
                                      </p:to>
                                    </p:set>
                                  </p:childTnLst>
                                </p:cTn>
                              </p:par>
                              <p:par>
                                <p:cTn id="49" presetID="22" presetClass="exit" presetSubtype="8" fill="hold" grpId="1" nodeType="withEffect">
                                  <p:stCondLst>
                                    <p:cond delay="0"/>
                                  </p:stCondLst>
                                  <p:childTnLst>
                                    <p:animEffect transition="out" filter="wipe(left)">
                                      <p:cBhvr>
                                        <p:cTn id="50" dur="500"/>
                                        <p:tgtEl>
                                          <p:spTgt spid="270345"/>
                                        </p:tgtEl>
                                      </p:cBhvr>
                                    </p:animEffect>
                                    <p:set>
                                      <p:cBhvr>
                                        <p:cTn id="51" dur="1" fill="hold">
                                          <p:stCondLst>
                                            <p:cond delay="499"/>
                                          </p:stCondLst>
                                        </p:cTn>
                                        <p:tgtEl>
                                          <p:spTgt spid="27034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0355"/>
                                        </p:tgtEl>
                                        <p:attrNameLst>
                                          <p:attrName>style.visibility</p:attrName>
                                        </p:attrNameLst>
                                      </p:cBhvr>
                                      <p:to>
                                        <p:strVal val="visible"/>
                                      </p:to>
                                    </p:set>
                                    <p:animEffect transition="in" filter="wipe(left)">
                                      <p:cBhvr>
                                        <p:cTn id="56" dur="500"/>
                                        <p:tgtEl>
                                          <p:spTgt spid="27035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70349"/>
                                        </p:tgtEl>
                                        <p:attrNameLst>
                                          <p:attrName>style.visibility</p:attrName>
                                        </p:attrNameLst>
                                      </p:cBhvr>
                                      <p:to>
                                        <p:strVal val="visible"/>
                                      </p:to>
                                    </p:set>
                                    <p:animEffect transition="in" filter="wipe(left)">
                                      <p:cBhvr>
                                        <p:cTn id="61" dur="500"/>
                                        <p:tgtEl>
                                          <p:spTgt spid="27034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70361"/>
                                        </p:tgtEl>
                                        <p:attrNameLst>
                                          <p:attrName>style.visibility</p:attrName>
                                        </p:attrNameLst>
                                      </p:cBhvr>
                                      <p:to>
                                        <p:strVal val="visible"/>
                                      </p:to>
                                    </p:set>
                                    <p:animEffect transition="in" filter="wipe(left)">
                                      <p:cBhvr>
                                        <p:cTn id="66" dur="500"/>
                                        <p:tgtEl>
                                          <p:spTgt spid="27036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70350"/>
                                        </p:tgtEl>
                                        <p:attrNameLst>
                                          <p:attrName>style.visibility</p:attrName>
                                        </p:attrNameLst>
                                      </p:cBhvr>
                                      <p:to>
                                        <p:strVal val="visible"/>
                                      </p:to>
                                    </p:set>
                                    <p:animEffect transition="in" filter="wipe(up)">
                                      <p:cBhvr>
                                        <p:cTn id="71" dur="500"/>
                                        <p:tgtEl>
                                          <p:spTgt spid="27035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70365"/>
                                        </p:tgtEl>
                                        <p:attrNameLst>
                                          <p:attrName>style.visibility</p:attrName>
                                        </p:attrNameLst>
                                      </p:cBhvr>
                                      <p:to>
                                        <p:strVal val="visible"/>
                                      </p:to>
                                    </p:set>
                                    <p:animEffect transition="in" filter="wipe(left)">
                                      <p:cBhvr>
                                        <p:cTn id="76" dur="500"/>
                                        <p:tgtEl>
                                          <p:spTgt spid="27036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70341"/>
                                        </p:tgtEl>
                                        <p:attrNameLst>
                                          <p:attrName>style.visibility</p:attrName>
                                        </p:attrNameLst>
                                      </p:cBhvr>
                                      <p:to>
                                        <p:strVal val="visible"/>
                                      </p:to>
                                    </p:set>
                                    <p:animEffect transition="in" filter="wipe(left)">
                                      <p:cBhvr>
                                        <p:cTn id="81" dur="500"/>
                                        <p:tgtEl>
                                          <p:spTgt spid="27034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270362"/>
                                        </p:tgtEl>
                                        <p:attrNameLst>
                                          <p:attrName>style.visibility</p:attrName>
                                        </p:attrNameLst>
                                      </p:cBhvr>
                                      <p:to>
                                        <p:strVal val="visible"/>
                                      </p:to>
                                    </p:set>
                                    <p:animEffect transition="in" filter="wipe(up)">
                                      <p:cBhvr>
                                        <p:cTn id="86" dur="500"/>
                                        <p:tgtEl>
                                          <p:spTgt spid="27036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70363"/>
                                        </p:tgtEl>
                                        <p:attrNameLst>
                                          <p:attrName>style.visibility</p:attrName>
                                        </p:attrNameLst>
                                      </p:cBhvr>
                                      <p:to>
                                        <p:strVal val="visible"/>
                                      </p:to>
                                    </p:set>
                                    <p:animEffect transition="in" filter="wipe(up)">
                                      <p:cBhvr>
                                        <p:cTn id="91" dur="500"/>
                                        <p:tgtEl>
                                          <p:spTgt spid="27036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270364"/>
                                        </p:tgtEl>
                                        <p:attrNameLst>
                                          <p:attrName>style.visibility</p:attrName>
                                        </p:attrNameLst>
                                      </p:cBhvr>
                                      <p:to>
                                        <p:strVal val="visible"/>
                                      </p:to>
                                    </p:set>
                                    <p:animEffect transition="in" filter="wipe(up)">
                                      <p:cBhvr>
                                        <p:cTn id="96" dur="500"/>
                                        <p:tgtEl>
                                          <p:spTgt spid="27036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7035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35" presetClass="emph" presetSubtype="0" fill="hold" grpId="1" nodeType="clickEffect">
                                  <p:stCondLst>
                                    <p:cond delay="0"/>
                                  </p:stCondLst>
                                  <p:childTnLst>
                                    <p:anim calcmode="discrete" valueType="str">
                                      <p:cBhvr>
                                        <p:cTn id="104" dur="1000" fill="hold"/>
                                        <p:tgtEl>
                                          <p:spTgt spid="270357"/>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70346"/>
                                        </p:tgtEl>
                                        <p:attrNameLst>
                                          <p:attrName>style.visibility</p:attrName>
                                        </p:attrNameLst>
                                      </p:cBhvr>
                                      <p:to>
                                        <p:strVal val="visible"/>
                                      </p:to>
                                    </p:set>
                                    <p:animEffect transition="in" filter="wipe(left)">
                                      <p:cBhvr>
                                        <p:cTn id="109" dur="500"/>
                                        <p:tgtEl>
                                          <p:spTgt spid="27034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xit" presetSubtype="8" fill="hold" grpId="1" nodeType="clickEffect">
                                  <p:stCondLst>
                                    <p:cond delay="0"/>
                                  </p:stCondLst>
                                  <p:childTnLst>
                                    <p:animEffect transition="out" filter="wipe(left)">
                                      <p:cBhvr>
                                        <p:cTn id="113" dur="500"/>
                                        <p:tgtEl>
                                          <p:spTgt spid="270346"/>
                                        </p:tgtEl>
                                      </p:cBhvr>
                                    </p:animEffect>
                                    <p:set>
                                      <p:cBhvr>
                                        <p:cTn id="114" dur="1" fill="hold">
                                          <p:stCondLst>
                                            <p:cond delay="499"/>
                                          </p:stCondLst>
                                        </p:cTn>
                                        <p:tgtEl>
                                          <p:spTgt spid="27034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270351"/>
                                        </p:tgtEl>
                                        <p:attrNameLst>
                                          <p:attrName>style.visibility</p:attrName>
                                        </p:attrNameLst>
                                      </p:cBhvr>
                                      <p:to>
                                        <p:strVal val="visible"/>
                                      </p:to>
                                    </p:set>
                                    <p:animEffect transition="in" filter="wipe(up)">
                                      <p:cBhvr>
                                        <p:cTn id="119" dur="500"/>
                                        <p:tgtEl>
                                          <p:spTgt spid="27035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270342"/>
                                        </p:tgtEl>
                                        <p:attrNameLst>
                                          <p:attrName>style.visibility</p:attrName>
                                        </p:attrNameLst>
                                      </p:cBhvr>
                                      <p:to>
                                        <p:strVal val="visible"/>
                                      </p:to>
                                    </p:set>
                                    <p:animEffect transition="in" filter="wipe(left)">
                                      <p:cBhvr>
                                        <p:cTn id="124" dur="500"/>
                                        <p:tgtEl>
                                          <p:spTgt spid="27034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270358"/>
                                        </p:tgtEl>
                                        <p:attrNameLst>
                                          <p:attrName>style.visibility</p:attrName>
                                        </p:attrNameLst>
                                      </p:cBhvr>
                                      <p:to>
                                        <p:strVal val="visible"/>
                                      </p:to>
                                    </p:set>
                                    <p:animEffect transition="in" filter="wipe(up)">
                                      <p:cBhvr>
                                        <p:cTn id="129" dur="500"/>
                                        <p:tgtEl>
                                          <p:spTgt spid="270358"/>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70352"/>
                                        </p:tgtEl>
                                        <p:attrNameLst>
                                          <p:attrName>style.visibility</p:attrName>
                                        </p:attrNameLst>
                                      </p:cBhvr>
                                      <p:to>
                                        <p:strVal val="visible"/>
                                      </p:to>
                                    </p:set>
                                    <p:animEffect transition="in" filter="wipe(up)">
                                      <p:cBhvr>
                                        <p:cTn id="134" dur="500"/>
                                        <p:tgtEl>
                                          <p:spTgt spid="27035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270347"/>
                                        </p:tgtEl>
                                        <p:attrNameLst>
                                          <p:attrName>style.visibility</p:attrName>
                                        </p:attrNameLst>
                                      </p:cBhvr>
                                      <p:to>
                                        <p:strVal val="visible"/>
                                      </p:to>
                                    </p:set>
                                    <p:animEffect transition="in" filter="wipe(left)">
                                      <p:cBhvr>
                                        <p:cTn id="139" dur="500"/>
                                        <p:tgtEl>
                                          <p:spTgt spid="27034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270359"/>
                                        </p:tgtEl>
                                        <p:attrNameLst>
                                          <p:attrName>style.visibility</p:attrName>
                                        </p:attrNameLst>
                                      </p:cBhvr>
                                      <p:to>
                                        <p:strVal val="visible"/>
                                      </p:to>
                                    </p:set>
                                    <p:animEffect transition="in" filter="wipe(left)">
                                      <p:cBhvr>
                                        <p:cTn id="144" dur="500"/>
                                        <p:tgtEl>
                                          <p:spTgt spid="27035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270360"/>
                                        </p:tgtEl>
                                        <p:attrNameLst>
                                          <p:attrName>style.visibility</p:attrName>
                                        </p:attrNameLst>
                                      </p:cBhvr>
                                      <p:to>
                                        <p:strVal val="visible"/>
                                      </p:to>
                                    </p:set>
                                    <p:animEffect transition="in" filter="wipe(up)">
                                      <p:cBhvr>
                                        <p:cTn id="149" dur="500"/>
                                        <p:tgtEl>
                                          <p:spTgt spid="270360"/>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270353"/>
                                        </p:tgtEl>
                                        <p:attrNameLst>
                                          <p:attrName>style.visibility</p:attrName>
                                        </p:attrNameLst>
                                      </p:cBhvr>
                                      <p:to>
                                        <p:strVal val="visible"/>
                                      </p:to>
                                    </p:set>
                                    <p:animEffect transition="in" filter="wipe(up)">
                                      <p:cBhvr>
                                        <p:cTn id="154" dur="500"/>
                                        <p:tgtEl>
                                          <p:spTgt spid="27035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270366"/>
                                        </p:tgtEl>
                                        <p:attrNameLst>
                                          <p:attrName>style.visibility</p:attrName>
                                        </p:attrNameLst>
                                      </p:cBhvr>
                                      <p:to>
                                        <p:strVal val="visible"/>
                                      </p:to>
                                    </p:set>
                                    <p:animEffect transition="in" filter="wipe(left)">
                                      <p:cBhvr>
                                        <p:cTn id="159" dur="500"/>
                                        <p:tgtEl>
                                          <p:spTgt spid="270366"/>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270354"/>
                                        </p:tgtEl>
                                        <p:attrNameLst>
                                          <p:attrName>style.visibility</p:attrName>
                                        </p:attrNameLst>
                                      </p:cBhvr>
                                      <p:to>
                                        <p:strVal val="visible"/>
                                      </p:to>
                                    </p:set>
                                    <p:animEffect transition="in" filter="wipe(left)">
                                      <p:cBhvr>
                                        <p:cTn id="164" dur="500"/>
                                        <p:tgtEl>
                                          <p:spTgt spid="270354"/>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270348"/>
                                        </p:tgtEl>
                                        <p:attrNameLst>
                                          <p:attrName>style.visibility</p:attrName>
                                        </p:attrNameLst>
                                      </p:cBhvr>
                                      <p:to>
                                        <p:strVal val="visible"/>
                                      </p:to>
                                    </p:set>
                                    <p:animEffect transition="in" filter="wipe(left)">
                                      <p:cBhvr>
                                        <p:cTn id="169" dur="500"/>
                                        <p:tgtEl>
                                          <p:spTgt spid="270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8" grpId="0"/>
      <p:bldP spid="270340" grpId="0"/>
      <p:bldP spid="270341" grpId="0"/>
      <p:bldP spid="270342" grpId="0"/>
      <p:bldP spid="270343" grpId="0"/>
      <p:bldP spid="270343" grpId="1"/>
      <p:bldP spid="270344" grpId="0"/>
      <p:bldP spid="270344" grpId="1"/>
      <p:bldP spid="270345" grpId="0" animBg="1"/>
      <p:bldP spid="270345" grpId="1" animBg="1"/>
      <p:bldP spid="270346" grpId="0"/>
      <p:bldP spid="270346" grpId="1"/>
      <p:bldP spid="270347" grpId="0"/>
      <p:bldP spid="270348" grpId="0" animBg="1"/>
      <p:bldP spid="270349" grpId="0" animBg="1"/>
      <p:bldP spid="270356" grpId="0" animBg="1"/>
      <p:bldP spid="270356" grpId="1" animBg="1"/>
      <p:bldP spid="270357" grpId="0" animBg="1"/>
      <p:bldP spid="270357" grpId="1" animBg="1"/>
      <p:bldP spid="270365" grpId="0"/>
      <p:bldP spid="270366"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031854-DAB5-9389-3615-B76239E7C516}"/>
              </a:ext>
            </a:extLst>
          </p:cNvPr>
          <p:cNvPicPr>
            <a:picLocks noChangeAspect="1"/>
          </p:cNvPicPr>
          <p:nvPr/>
        </p:nvPicPr>
        <p:blipFill rotWithShape="1">
          <a:blip r:embed="rId2">
            <a:extLst>
              <a:ext uri="{28A0092B-C50C-407E-A947-70E740481C1C}">
                <a14:useLocalDpi xmlns:a14="http://schemas.microsoft.com/office/drawing/2010/main" val="0"/>
              </a:ext>
            </a:extLst>
          </a:blip>
          <a:srcRect l="22438" t="11463" r="22437" b="6437"/>
          <a:stretch/>
        </p:blipFill>
        <p:spPr>
          <a:xfrm>
            <a:off x="200085" y="260648"/>
            <a:ext cx="8856985" cy="6199890"/>
          </a:xfrm>
          <a:prstGeom prst="rect">
            <a:avLst/>
          </a:prstGeom>
        </p:spPr>
      </p:pic>
    </p:spTree>
    <p:extLst>
      <p:ext uri="{BB962C8B-B14F-4D97-AF65-F5344CB8AC3E}">
        <p14:creationId xmlns:p14="http://schemas.microsoft.com/office/powerpoint/2010/main" val="2700966355"/>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未标题-1 11拷贝">
            <a:extLst>
              <a:ext uri="{FF2B5EF4-FFF2-40B4-BE49-F238E27FC236}">
                <a16:creationId xmlns:a16="http://schemas.microsoft.com/office/drawing/2014/main" id="{4F5A93E5-2EF5-4253-868C-2666BB564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71763"/>
            <a:ext cx="8713788"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4">
            <a:extLst>
              <a:ext uri="{FF2B5EF4-FFF2-40B4-BE49-F238E27FC236}">
                <a16:creationId xmlns:a16="http://schemas.microsoft.com/office/drawing/2014/main" id="{FE9E138F-6E5D-4C14-815E-33FB8FC1FE19}"/>
              </a:ext>
            </a:extLst>
          </p:cNvPr>
          <p:cNvSpPr txBox="1">
            <a:spLocks noChangeArrowheads="1"/>
          </p:cNvSpPr>
          <p:nvPr/>
        </p:nvSpPr>
        <p:spPr bwMode="auto">
          <a:xfrm>
            <a:off x="4356100" y="6329363"/>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0000FF"/>
                </a:solidFill>
              </a:rPr>
              <a:t>脉压增大</a:t>
            </a:r>
          </a:p>
        </p:txBody>
      </p:sp>
      <p:sp>
        <p:nvSpPr>
          <p:cNvPr id="43012" name="Text Box 5">
            <a:extLst>
              <a:ext uri="{FF2B5EF4-FFF2-40B4-BE49-F238E27FC236}">
                <a16:creationId xmlns:a16="http://schemas.microsoft.com/office/drawing/2014/main" id="{BA1191E7-DB03-4710-9899-4F3F99E743CC}"/>
              </a:ext>
            </a:extLst>
          </p:cNvPr>
          <p:cNvSpPr txBox="1">
            <a:spLocks noChangeArrowheads="1"/>
          </p:cNvSpPr>
          <p:nvPr/>
        </p:nvSpPr>
        <p:spPr bwMode="auto">
          <a:xfrm>
            <a:off x="6804025" y="6329363"/>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4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4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solidFill>
                  <a:srgbClr val="0000FF"/>
                </a:solidFill>
              </a:rPr>
              <a:t>脉压降低</a:t>
            </a:r>
          </a:p>
        </p:txBody>
      </p:sp>
      <p:pic>
        <p:nvPicPr>
          <p:cNvPr id="43013" name="Picture 7" descr="53d1c4ab7a40c">
            <a:extLst>
              <a:ext uri="{FF2B5EF4-FFF2-40B4-BE49-F238E27FC236}">
                <a16:creationId xmlns:a16="http://schemas.microsoft.com/office/drawing/2014/main" id="{C718B71A-FD50-4DDB-AD07-74EBA3E4C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8"/>
            <a:ext cx="5405438"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9" descr="org_192535">
            <a:extLst>
              <a:ext uri="{FF2B5EF4-FFF2-40B4-BE49-F238E27FC236}">
                <a16:creationId xmlns:a16="http://schemas.microsoft.com/office/drawing/2014/main" id="{3C49F262-F7F5-47A1-89B9-95282F0C2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425450"/>
            <a:ext cx="363537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3232"/>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51AC73-453C-5B29-2A27-6FC2EACE596D}"/>
              </a:ext>
            </a:extLst>
          </p:cNvPr>
          <p:cNvPicPr>
            <a:picLocks noChangeAspect="1"/>
          </p:cNvPicPr>
          <p:nvPr/>
        </p:nvPicPr>
        <p:blipFill rotWithShape="1">
          <a:blip r:embed="rId2">
            <a:extLst>
              <a:ext uri="{28A0092B-C50C-407E-A947-70E740481C1C}">
                <a14:useLocalDpi xmlns:a14="http://schemas.microsoft.com/office/drawing/2010/main" val="0"/>
              </a:ext>
            </a:extLst>
          </a:blip>
          <a:srcRect l="19288" t="-265" r="19287" b="-265"/>
          <a:stretch/>
        </p:blipFill>
        <p:spPr>
          <a:xfrm>
            <a:off x="114300" y="0"/>
            <a:ext cx="8915400" cy="6858000"/>
          </a:xfrm>
          <a:prstGeom prst="rect">
            <a:avLst/>
          </a:prstGeom>
        </p:spPr>
      </p:pic>
    </p:spTree>
    <p:extLst>
      <p:ext uri="{BB962C8B-B14F-4D97-AF65-F5344CB8AC3E}">
        <p14:creationId xmlns:p14="http://schemas.microsoft.com/office/powerpoint/2010/main" val="102752347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a:extLst>
              <a:ext uri="{FF2B5EF4-FFF2-40B4-BE49-F238E27FC236}">
                <a16:creationId xmlns:a16="http://schemas.microsoft.com/office/drawing/2014/main" id="{AD675FFD-B242-4FE5-8091-FAC2D46C73E4}"/>
              </a:ext>
            </a:extLst>
          </p:cNvPr>
          <p:cNvSpPr txBox="1">
            <a:spLocks noChangeArrowheads="1"/>
          </p:cNvSpPr>
          <p:nvPr/>
        </p:nvSpPr>
        <p:spPr bwMode="auto">
          <a:xfrm>
            <a:off x="274399" y="2132856"/>
            <a:ext cx="4729649" cy="396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20000"/>
              </a:spcBef>
            </a:pPr>
            <a:r>
              <a:rPr kumimoji="0" lang="en-US" altLang="zh-CN" b="1" dirty="0">
                <a:solidFill>
                  <a:srgbClr val="0000CC"/>
                </a:solidFill>
                <a:latin typeface="微软雅黑" panose="020B0503020204020204" pitchFamily="34" charset="-122"/>
                <a:ea typeface="微软雅黑" panose="020B0503020204020204" pitchFamily="34" charset="-122"/>
              </a:rPr>
              <a:t>⑴ </a:t>
            </a:r>
            <a:r>
              <a:rPr kumimoji="0" lang="zh-CN" altLang="en-US" b="1" dirty="0">
                <a:solidFill>
                  <a:srgbClr val="0000CC"/>
                </a:solidFill>
                <a:latin typeface="微软雅黑" panose="020B0503020204020204" pitchFamily="34" charset="-122"/>
                <a:ea typeface="微软雅黑" panose="020B0503020204020204" pitchFamily="34" charset="-122"/>
              </a:rPr>
              <a:t>反射弧与反射过程</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感受器：</a:t>
            </a:r>
            <a:r>
              <a:rPr kumimoji="0" lang="zh-CN" altLang="en-US" b="1" dirty="0">
                <a:solidFill>
                  <a:srgbClr val="CC3300"/>
                </a:solidFill>
                <a:latin typeface="微软雅黑" panose="020B0503020204020204" pitchFamily="34" charset="-122"/>
                <a:ea typeface="微软雅黑" panose="020B0503020204020204" pitchFamily="34" charset="-122"/>
              </a:rPr>
              <a:t>颈</a:t>
            </a:r>
            <a:r>
              <a:rPr kumimoji="0" lang="en-US" altLang="zh-CN" b="1" dirty="0">
                <a:solidFill>
                  <a:srgbClr val="CC3300"/>
                </a:solidFill>
                <a:latin typeface="微软雅黑" panose="020B0503020204020204" pitchFamily="34" charset="-122"/>
                <a:ea typeface="微软雅黑" panose="020B0503020204020204" pitchFamily="34" charset="-122"/>
              </a:rPr>
              <a:t>A</a:t>
            </a:r>
            <a:r>
              <a:rPr kumimoji="0" lang="zh-CN" altLang="en-US" b="1" dirty="0">
                <a:solidFill>
                  <a:srgbClr val="CC3300"/>
                </a:solidFill>
                <a:latin typeface="微软雅黑" panose="020B0503020204020204" pitchFamily="34" charset="-122"/>
                <a:ea typeface="微软雅黑" panose="020B0503020204020204" pitchFamily="34" charset="-122"/>
              </a:rPr>
              <a:t>窦和主</a:t>
            </a:r>
            <a:r>
              <a:rPr kumimoji="0" lang="en-US" altLang="zh-CN" b="1" dirty="0">
                <a:solidFill>
                  <a:srgbClr val="CC3300"/>
                </a:solidFill>
                <a:latin typeface="微软雅黑" panose="020B0503020204020204" pitchFamily="34" charset="-122"/>
                <a:ea typeface="微软雅黑" panose="020B0503020204020204" pitchFamily="34" charset="-122"/>
              </a:rPr>
              <a:t>A</a:t>
            </a:r>
            <a:r>
              <a:rPr kumimoji="0" lang="zh-CN" altLang="en-US" b="1" dirty="0">
                <a:solidFill>
                  <a:srgbClr val="CC3300"/>
                </a:solidFill>
                <a:latin typeface="微软雅黑" panose="020B0503020204020204" pitchFamily="34" charset="-122"/>
                <a:ea typeface="微软雅黑" panose="020B0503020204020204" pitchFamily="34" charset="-122"/>
              </a:rPr>
              <a:t>弓</a:t>
            </a:r>
            <a:r>
              <a:rPr kumimoji="0" lang="zh-CN" altLang="en-US" b="1" dirty="0">
                <a:latin typeface="微软雅黑" panose="020B0503020204020204" pitchFamily="34" charset="-122"/>
                <a:ea typeface="微软雅黑" panose="020B0503020204020204" pitchFamily="34" charset="-122"/>
              </a:rPr>
              <a:t>压力感受器（血管外膜下）</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传入神经：窦</a:t>
            </a:r>
            <a:r>
              <a:rPr kumimoji="0" lang="en-US" altLang="zh-CN" b="1" dirty="0">
                <a:latin typeface="微软雅黑" panose="020B0503020204020204" pitchFamily="34" charset="-122"/>
                <a:ea typeface="微软雅黑" panose="020B0503020204020204" pitchFamily="34" charset="-122"/>
              </a:rPr>
              <a:t>N→</a:t>
            </a:r>
            <a:r>
              <a:rPr kumimoji="0" lang="zh-CN" altLang="en-US" b="1" dirty="0">
                <a:latin typeface="微软雅黑" panose="020B0503020204020204" pitchFamily="34" charset="-122"/>
                <a:ea typeface="微软雅黑" panose="020B0503020204020204" pitchFamily="34" charset="-122"/>
              </a:rPr>
              <a:t>舌咽</a:t>
            </a:r>
            <a:r>
              <a:rPr kumimoji="0" lang="en-US" altLang="zh-CN" b="1" dirty="0">
                <a:latin typeface="微软雅黑" panose="020B0503020204020204" pitchFamily="34" charset="-122"/>
                <a:ea typeface="微软雅黑" panose="020B0503020204020204" pitchFamily="34" charset="-122"/>
              </a:rPr>
              <a:t>N   </a:t>
            </a:r>
            <a:r>
              <a:rPr kumimoji="0" lang="zh-CN" altLang="en-US" b="1" dirty="0">
                <a:latin typeface="微软雅黑" panose="020B0503020204020204" pitchFamily="34" charset="-122"/>
                <a:ea typeface="微软雅黑" panose="020B0503020204020204" pitchFamily="34" charset="-122"/>
              </a:rPr>
              <a:t>主</a:t>
            </a:r>
            <a:r>
              <a:rPr kumimoji="0" lang="en-US" altLang="zh-CN" b="1" dirty="0">
                <a:latin typeface="微软雅黑" panose="020B0503020204020204" pitchFamily="34" charset="-122"/>
                <a:ea typeface="微软雅黑" panose="020B0503020204020204" pitchFamily="34" charset="-122"/>
              </a:rPr>
              <a:t>A</a:t>
            </a:r>
            <a:r>
              <a:rPr kumimoji="0" lang="zh-CN" altLang="en-US" b="1" dirty="0">
                <a:latin typeface="微软雅黑" panose="020B0503020204020204" pitchFamily="34" charset="-122"/>
                <a:ea typeface="微软雅黑" panose="020B0503020204020204" pitchFamily="34" charset="-122"/>
              </a:rPr>
              <a:t>神经→迷走</a:t>
            </a:r>
            <a:r>
              <a:rPr kumimoji="0" lang="en-US" altLang="zh-CN" b="1" dirty="0">
                <a:latin typeface="微软雅黑" panose="020B0503020204020204" pitchFamily="34" charset="-122"/>
                <a:ea typeface="微软雅黑" panose="020B0503020204020204" pitchFamily="34" charset="-122"/>
              </a:rPr>
              <a:t>N</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神经中枢：</a:t>
            </a:r>
            <a:r>
              <a:rPr kumimoji="0" lang="zh-CN" altLang="en-US" b="1" dirty="0">
                <a:solidFill>
                  <a:srgbClr val="FF0000"/>
                </a:solidFill>
                <a:latin typeface="微软雅黑" panose="020B0503020204020204" pitchFamily="34" charset="-122"/>
                <a:ea typeface="微软雅黑" panose="020B0503020204020204" pitchFamily="34" charset="-122"/>
              </a:rPr>
              <a:t>延髓</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传出神经：心交感，心迷走，交感缩血管</a:t>
            </a:r>
            <a:r>
              <a:rPr kumimoji="0" lang="en-US" altLang="zh-CN" b="1" dirty="0">
                <a:latin typeface="微软雅黑" panose="020B0503020204020204" pitchFamily="34" charset="-122"/>
                <a:ea typeface="微软雅黑" panose="020B0503020204020204" pitchFamily="34" charset="-122"/>
              </a:rPr>
              <a:t>N</a:t>
            </a:r>
          </a:p>
          <a:p>
            <a:pPr eaLnBrk="1" hangingPunct="1">
              <a:lnSpc>
                <a:spcPct val="130000"/>
              </a:lnSpc>
              <a:spcBef>
                <a:spcPct val="20000"/>
              </a:spcBef>
            </a:pPr>
            <a:r>
              <a:rPr kumimoji="0" lang="zh-CN" altLang="en-US" b="1" dirty="0">
                <a:latin typeface="微软雅黑" panose="020B0503020204020204" pitchFamily="34" charset="-122"/>
                <a:ea typeface="微软雅黑" panose="020B0503020204020204" pitchFamily="34" charset="-122"/>
              </a:rPr>
              <a:t>效应器：心脏，血管</a:t>
            </a:r>
          </a:p>
        </p:txBody>
      </p:sp>
      <p:sp>
        <p:nvSpPr>
          <p:cNvPr id="4" name="文本框 3">
            <a:extLst>
              <a:ext uri="{FF2B5EF4-FFF2-40B4-BE49-F238E27FC236}">
                <a16:creationId xmlns:a16="http://schemas.microsoft.com/office/drawing/2014/main" id="{6DE03E71-FA61-4004-A1E7-04AA5D768BB3}"/>
              </a:ext>
            </a:extLst>
          </p:cNvPr>
          <p:cNvSpPr txBox="1"/>
          <p:nvPr/>
        </p:nvSpPr>
        <p:spPr>
          <a:xfrm>
            <a:off x="792151" y="476672"/>
            <a:ext cx="7416824" cy="1384290"/>
          </a:xfrm>
          <a:prstGeom prst="rect">
            <a:avLst/>
          </a:prstGeom>
          <a:noFill/>
        </p:spPr>
        <p:txBody>
          <a:bodyPr wrap="square">
            <a:spAutoFit/>
          </a:bodyPr>
          <a:lstStyle/>
          <a:p>
            <a:pPr eaLnBrk="1" hangingPunct="1">
              <a:lnSpc>
                <a:spcPct val="160000"/>
              </a:lnSpc>
              <a:defRPr/>
            </a:pPr>
            <a:r>
              <a:rPr kumimoji="0" lang="en-US" altLang="zh-CN" sz="2800" b="1" dirty="0">
                <a:latin typeface="微软雅黑" panose="020B0503020204020204" pitchFamily="34" charset="-122"/>
                <a:ea typeface="微软雅黑" panose="020B0503020204020204" pitchFamily="34" charset="-122"/>
              </a:rPr>
              <a:t>1</a:t>
            </a:r>
            <a:r>
              <a:rPr kumimoji="0" lang="zh-CN" altLang="en-US" sz="2800" b="1" dirty="0">
                <a:latin typeface="微软雅黑" panose="020B0503020204020204" pitchFamily="34" charset="-122"/>
                <a:ea typeface="微软雅黑" panose="020B0503020204020204" pitchFamily="34" charset="-122"/>
              </a:rPr>
              <a:t>．颈动脉窦和主动脉弓压力感受性反射</a:t>
            </a:r>
            <a:endParaRPr kumimoji="0" lang="en-US" altLang="zh-CN" sz="2800" b="1" dirty="0">
              <a:latin typeface="微软雅黑" panose="020B0503020204020204" pitchFamily="34" charset="-122"/>
              <a:ea typeface="微软雅黑" panose="020B0503020204020204" pitchFamily="34" charset="-122"/>
            </a:endParaRPr>
          </a:p>
          <a:p>
            <a:pPr eaLnBrk="1" hangingPunct="1">
              <a:lnSpc>
                <a:spcPct val="160000"/>
              </a:lnSpc>
              <a:defRPr/>
            </a:pPr>
            <a:r>
              <a:rPr kumimoji="0" lang="zh-CN" altLang="en-US" sz="2800" b="1" dirty="0">
                <a:latin typeface="微软雅黑" panose="020B0503020204020204" pitchFamily="34" charset="-122"/>
                <a:ea typeface="微软雅黑" panose="020B0503020204020204" pitchFamily="34" charset="-122"/>
              </a:rPr>
              <a:t>（窦弓反射、</a:t>
            </a:r>
            <a:r>
              <a:rPr kumimoji="0" lang="zh-CN" altLang="en-US" sz="2800" b="1" dirty="0">
                <a:solidFill>
                  <a:srgbClr val="FF0000"/>
                </a:solidFill>
                <a:latin typeface="微软雅黑" panose="020B0503020204020204" pitchFamily="34" charset="-122"/>
                <a:ea typeface="微软雅黑" panose="020B0503020204020204" pitchFamily="34" charset="-122"/>
              </a:rPr>
              <a:t>减压反射 （</a:t>
            </a:r>
            <a:r>
              <a:rPr kumimoji="0" lang="en-US" altLang="zh-CN" sz="2800" b="1" dirty="0">
                <a:latin typeface="微软雅黑" panose="020B0503020204020204" pitchFamily="34" charset="-122"/>
                <a:ea typeface="微软雅黑" panose="020B0503020204020204" pitchFamily="34" charset="-122"/>
              </a:rPr>
              <a:t>depressor reflex</a:t>
            </a:r>
            <a:r>
              <a:rPr kumimoji="0" lang="zh-CN" altLang="en-US" sz="2800" b="1" dirty="0">
                <a:latin typeface="微软雅黑" panose="020B0503020204020204" pitchFamily="34" charset="-122"/>
                <a:ea typeface="微软雅黑" panose="020B0503020204020204" pitchFamily="34" charset="-122"/>
              </a:rPr>
              <a:t>）</a:t>
            </a:r>
            <a:endParaRPr kumimoji="0" lang="zh-CN" altLang="en-US" sz="2800" dirty="0">
              <a:latin typeface="微软雅黑" panose="020B0503020204020204" pitchFamily="34" charset="-122"/>
              <a:ea typeface="微软雅黑" panose="020B0503020204020204" pitchFamily="34" charset="-122"/>
            </a:endParaRPr>
          </a:p>
        </p:txBody>
      </p:sp>
      <p:pic>
        <p:nvPicPr>
          <p:cNvPr id="5" name="Picture 4" descr="depressure reflex-4">
            <a:extLst>
              <a:ext uri="{FF2B5EF4-FFF2-40B4-BE49-F238E27FC236}">
                <a16:creationId xmlns:a16="http://schemas.microsoft.com/office/drawing/2014/main" id="{6F7531AD-4A00-4D0F-B5B9-69A91C565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528" r="3986" b="3528"/>
          <a:stretch>
            <a:fillRect/>
          </a:stretch>
        </p:blipFill>
        <p:spPr bwMode="auto">
          <a:xfrm>
            <a:off x="5652120" y="2060848"/>
            <a:ext cx="2761766" cy="45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2978486"/>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60FC6E71-65A5-4EA8-9531-94E641A588AA}"/>
              </a:ext>
            </a:extLst>
          </p:cNvPr>
          <p:cNvSpPr txBox="1">
            <a:spLocks noChangeArrowheads="1"/>
          </p:cNvSpPr>
          <p:nvPr/>
        </p:nvSpPr>
        <p:spPr bwMode="auto">
          <a:xfrm>
            <a:off x="274658" y="4047998"/>
            <a:ext cx="3057525" cy="143668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r>
              <a:rPr kumimoji="0" lang="zh-CN" altLang="en-US" sz="2500" b="1" dirty="0">
                <a:latin typeface="楷体_GB2312" pitchFamily="49" charset="-122"/>
              </a:rPr>
              <a:t>心迷走中枢</a:t>
            </a:r>
            <a:r>
              <a:rPr kumimoji="0" lang="en-US" altLang="zh-CN" sz="2400" b="1" dirty="0">
                <a:solidFill>
                  <a:srgbClr val="FF0066"/>
                </a:solidFill>
                <a:latin typeface="楷体_GB2312" pitchFamily="49" charset="-122"/>
              </a:rPr>
              <a:t>(+) </a:t>
            </a:r>
          </a:p>
          <a:p>
            <a:r>
              <a:rPr kumimoji="0" lang="zh-CN" altLang="en-US" sz="2500" b="1" dirty="0">
                <a:latin typeface="楷体_GB2312" pitchFamily="49" charset="-122"/>
              </a:rPr>
              <a:t>心交感中枢</a:t>
            </a:r>
            <a:r>
              <a:rPr kumimoji="0" lang="en-US" altLang="zh-CN" sz="2800" b="1" dirty="0">
                <a:solidFill>
                  <a:schemeClr val="accent2"/>
                </a:solidFill>
                <a:latin typeface="楷体_GB2312" pitchFamily="49" charset="-122"/>
              </a:rPr>
              <a:t>(-)</a:t>
            </a:r>
          </a:p>
          <a:p>
            <a:r>
              <a:rPr kumimoji="0" lang="zh-CN" altLang="en-US" sz="2500" b="1" dirty="0">
                <a:latin typeface="楷体_GB2312" pitchFamily="49" charset="-122"/>
              </a:rPr>
              <a:t>交感缩血管中枢</a:t>
            </a:r>
            <a:r>
              <a:rPr kumimoji="0" lang="en-US" altLang="zh-CN" sz="2800" b="1" dirty="0">
                <a:solidFill>
                  <a:schemeClr val="accent2"/>
                </a:solidFill>
                <a:latin typeface="楷体_GB2312" pitchFamily="49" charset="-122"/>
              </a:rPr>
              <a:t>(-)</a:t>
            </a:r>
          </a:p>
        </p:txBody>
      </p:sp>
      <p:sp>
        <p:nvSpPr>
          <p:cNvPr id="27651" name="Text Box 3">
            <a:extLst>
              <a:ext uri="{FF2B5EF4-FFF2-40B4-BE49-F238E27FC236}">
                <a16:creationId xmlns:a16="http://schemas.microsoft.com/office/drawing/2014/main" id="{94C3C66D-A8E5-4C73-86ED-4E4EAA9E1126}"/>
              </a:ext>
            </a:extLst>
          </p:cNvPr>
          <p:cNvSpPr txBox="1">
            <a:spLocks noChangeArrowheads="1"/>
          </p:cNvSpPr>
          <p:nvPr/>
        </p:nvSpPr>
        <p:spPr bwMode="auto">
          <a:xfrm>
            <a:off x="1814513" y="10668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zh-CN" altLang="en-US" sz="2500" b="1">
                <a:latin typeface="楷体_GB2312" pitchFamily="49" charset="-122"/>
              </a:rPr>
              <a:t>窦</a:t>
            </a:r>
            <a:r>
              <a:rPr kumimoji="0" lang="en-US" altLang="zh-CN" sz="2500" b="1">
                <a:latin typeface="楷体_GB2312" pitchFamily="49" charset="-122"/>
              </a:rPr>
              <a:t>N</a:t>
            </a:r>
          </a:p>
        </p:txBody>
      </p:sp>
      <p:sp>
        <p:nvSpPr>
          <p:cNvPr id="27652" name="Text Box 4">
            <a:extLst>
              <a:ext uri="{FF2B5EF4-FFF2-40B4-BE49-F238E27FC236}">
                <a16:creationId xmlns:a16="http://schemas.microsoft.com/office/drawing/2014/main" id="{8AD00CC8-EEC5-4905-B27A-DBBB41D818C3}"/>
              </a:ext>
            </a:extLst>
          </p:cNvPr>
          <p:cNvSpPr txBox="1">
            <a:spLocks noChangeArrowheads="1"/>
          </p:cNvSpPr>
          <p:nvPr/>
        </p:nvSpPr>
        <p:spPr bwMode="auto">
          <a:xfrm>
            <a:off x="1281113" y="2667000"/>
            <a:ext cx="3200400" cy="45720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a:r>
              <a:rPr kumimoji="0" lang="zh-CN" altLang="en-US" sz="2500" b="1">
                <a:solidFill>
                  <a:srgbClr val="CC0066"/>
                </a:solidFill>
                <a:latin typeface="楷体_GB2312" pitchFamily="49" charset="-122"/>
              </a:rPr>
              <a:t>延 髓 孤 束 核</a:t>
            </a:r>
          </a:p>
        </p:txBody>
      </p:sp>
      <p:sp>
        <p:nvSpPr>
          <p:cNvPr id="27653" name="Text Box 5">
            <a:extLst>
              <a:ext uri="{FF2B5EF4-FFF2-40B4-BE49-F238E27FC236}">
                <a16:creationId xmlns:a16="http://schemas.microsoft.com/office/drawing/2014/main" id="{F2A223A1-7AD0-4730-AE64-1D689E36A841}"/>
              </a:ext>
            </a:extLst>
          </p:cNvPr>
          <p:cNvSpPr txBox="1">
            <a:spLocks noChangeArrowheads="1"/>
          </p:cNvSpPr>
          <p:nvPr/>
        </p:nvSpPr>
        <p:spPr bwMode="auto">
          <a:xfrm>
            <a:off x="671513" y="228600"/>
            <a:ext cx="12366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en-US" altLang="zh-CN" sz="2500" b="1">
                <a:solidFill>
                  <a:srgbClr val="FF3300"/>
                </a:solidFill>
                <a:latin typeface="楷体_GB2312" pitchFamily="49" charset="-122"/>
              </a:rPr>
              <a:t>BP↑</a:t>
            </a:r>
            <a:r>
              <a:rPr kumimoji="0" lang="en-US" altLang="zh-CN" sz="2500" b="1">
                <a:solidFill>
                  <a:schemeClr val="accent2"/>
                </a:solidFill>
                <a:latin typeface="楷体_GB2312" pitchFamily="49" charset="-122"/>
              </a:rPr>
              <a:t>→</a:t>
            </a:r>
          </a:p>
        </p:txBody>
      </p:sp>
      <p:sp>
        <p:nvSpPr>
          <p:cNvPr id="27654" name="Rectangle 6">
            <a:extLst>
              <a:ext uri="{FF2B5EF4-FFF2-40B4-BE49-F238E27FC236}">
                <a16:creationId xmlns:a16="http://schemas.microsoft.com/office/drawing/2014/main" id="{E1A5C8BD-D8DF-4279-9838-9581B3B04D5D}"/>
              </a:ext>
            </a:extLst>
          </p:cNvPr>
          <p:cNvSpPr>
            <a:spLocks noChangeArrowheads="1"/>
          </p:cNvSpPr>
          <p:nvPr/>
        </p:nvSpPr>
        <p:spPr bwMode="auto">
          <a:xfrm>
            <a:off x="1738313" y="228600"/>
            <a:ext cx="40386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r>
              <a:rPr kumimoji="0" lang="en-US" altLang="zh-CN" sz="2400">
                <a:solidFill>
                  <a:srgbClr val="0000FF"/>
                </a:solidFill>
                <a:latin typeface="楷体_GB2312" pitchFamily="49" charset="-122"/>
              </a:rPr>
              <a:t> </a:t>
            </a:r>
            <a:r>
              <a:rPr kumimoji="0" lang="zh-CN" altLang="en-US" sz="2400" b="1">
                <a:latin typeface="楷体_GB2312" pitchFamily="49" charset="-122"/>
              </a:rPr>
              <a:t>颈</a:t>
            </a:r>
            <a:r>
              <a:rPr kumimoji="0" lang="en-US" altLang="zh-CN" sz="2400" b="1">
                <a:latin typeface="楷体_GB2312" pitchFamily="49" charset="-122"/>
              </a:rPr>
              <a:t>A</a:t>
            </a:r>
            <a:r>
              <a:rPr kumimoji="0" lang="zh-CN" altLang="en-US" sz="2500" b="1">
                <a:latin typeface="楷体_GB2312" pitchFamily="49" charset="-122"/>
              </a:rPr>
              <a:t>窦、主</a:t>
            </a:r>
            <a:r>
              <a:rPr kumimoji="0" lang="en-US" altLang="zh-CN" sz="2500" b="1">
                <a:latin typeface="楷体_GB2312" pitchFamily="49" charset="-122"/>
              </a:rPr>
              <a:t>A</a:t>
            </a:r>
            <a:r>
              <a:rPr kumimoji="0" lang="zh-CN" altLang="en-US" sz="2500" b="1">
                <a:latin typeface="楷体_GB2312" pitchFamily="49" charset="-122"/>
              </a:rPr>
              <a:t>弓感受器</a:t>
            </a:r>
            <a:r>
              <a:rPr kumimoji="0" lang="en-US" altLang="zh-CN" sz="2500" b="1">
                <a:latin typeface="楷体_GB2312" pitchFamily="49" charset="-122"/>
              </a:rPr>
              <a:t>(+)</a:t>
            </a:r>
          </a:p>
        </p:txBody>
      </p:sp>
      <p:sp>
        <p:nvSpPr>
          <p:cNvPr id="27655" name="Text Box 7">
            <a:extLst>
              <a:ext uri="{FF2B5EF4-FFF2-40B4-BE49-F238E27FC236}">
                <a16:creationId xmlns:a16="http://schemas.microsoft.com/office/drawing/2014/main" id="{E424252E-D557-4DC8-9AE6-68D2BD3A5F18}"/>
              </a:ext>
            </a:extLst>
          </p:cNvPr>
          <p:cNvSpPr txBox="1">
            <a:spLocks noChangeArrowheads="1"/>
          </p:cNvSpPr>
          <p:nvPr/>
        </p:nvSpPr>
        <p:spPr bwMode="auto">
          <a:xfrm>
            <a:off x="1662113" y="18288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en-US" altLang="zh-CN" sz="2400">
                <a:solidFill>
                  <a:srgbClr val="0000FF"/>
                </a:solidFill>
                <a:latin typeface="楷体_GB2312" pitchFamily="49" charset="-122"/>
              </a:rPr>
              <a:t> </a:t>
            </a:r>
            <a:r>
              <a:rPr kumimoji="0" lang="zh-CN" altLang="en-US" sz="2500" b="1">
                <a:latin typeface="楷体_GB2312" pitchFamily="49" charset="-122"/>
              </a:rPr>
              <a:t>舌咽</a:t>
            </a:r>
            <a:r>
              <a:rPr kumimoji="0" lang="en-US" altLang="zh-CN" sz="2500" b="1">
                <a:latin typeface="楷体_GB2312" pitchFamily="49" charset="-122"/>
              </a:rPr>
              <a:t>N</a:t>
            </a:r>
          </a:p>
        </p:txBody>
      </p:sp>
      <p:sp>
        <p:nvSpPr>
          <p:cNvPr id="27656" name="Text Box 8">
            <a:extLst>
              <a:ext uri="{FF2B5EF4-FFF2-40B4-BE49-F238E27FC236}">
                <a16:creationId xmlns:a16="http://schemas.microsoft.com/office/drawing/2014/main" id="{9E0CAF0C-0ADB-4C8D-A881-D092A704B62C}"/>
              </a:ext>
            </a:extLst>
          </p:cNvPr>
          <p:cNvSpPr txBox="1">
            <a:spLocks noChangeArrowheads="1"/>
          </p:cNvSpPr>
          <p:nvPr/>
        </p:nvSpPr>
        <p:spPr bwMode="auto">
          <a:xfrm>
            <a:off x="3033713" y="1066800"/>
            <a:ext cx="1447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zh-CN" altLang="en-US" sz="2500" b="1">
                <a:latin typeface="楷体_GB2312" pitchFamily="49" charset="-122"/>
              </a:rPr>
              <a:t>主</a:t>
            </a:r>
            <a:r>
              <a:rPr kumimoji="0" lang="en-US" altLang="zh-CN" sz="2500" b="1">
                <a:latin typeface="楷体_GB2312" pitchFamily="49" charset="-122"/>
              </a:rPr>
              <a:t>A N</a:t>
            </a:r>
          </a:p>
        </p:txBody>
      </p:sp>
      <p:sp>
        <p:nvSpPr>
          <p:cNvPr id="27657" name="Text Box 9">
            <a:extLst>
              <a:ext uri="{FF2B5EF4-FFF2-40B4-BE49-F238E27FC236}">
                <a16:creationId xmlns:a16="http://schemas.microsoft.com/office/drawing/2014/main" id="{6B69D14C-5348-41D9-AB7B-B02172E0C5AF}"/>
              </a:ext>
            </a:extLst>
          </p:cNvPr>
          <p:cNvSpPr txBox="1">
            <a:spLocks noChangeArrowheads="1"/>
          </p:cNvSpPr>
          <p:nvPr/>
        </p:nvSpPr>
        <p:spPr bwMode="auto">
          <a:xfrm>
            <a:off x="3033713" y="1828800"/>
            <a:ext cx="129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en-US" altLang="zh-CN" sz="2400" dirty="0">
                <a:solidFill>
                  <a:srgbClr val="0000FF"/>
                </a:solidFill>
                <a:latin typeface="楷体_GB2312" pitchFamily="49" charset="-122"/>
              </a:rPr>
              <a:t> </a:t>
            </a:r>
            <a:r>
              <a:rPr kumimoji="0" lang="zh-CN" altLang="en-US" sz="2500" b="1" dirty="0">
                <a:latin typeface="楷体_GB2312" pitchFamily="49" charset="-122"/>
              </a:rPr>
              <a:t>迷走</a:t>
            </a:r>
            <a:r>
              <a:rPr kumimoji="0" lang="en-US" altLang="zh-CN" sz="2500" b="1" dirty="0">
                <a:latin typeface="楷体_GB2312" pitchFamily="49" charset="-122"/>
              </a:rPr>
              <a:t>N</a:t>
            </a:r>
          </a:p>
        </p:txBody>
      </p:sp>
      <p:sp>
        <p:nvSpPr>
          <p:cNvPr id="27658" name="Text Box 10">
            <a:extLst>
              <a:ext uri="{FF2B5EF4-FFF2-40B4-BE49-F238E27FC236}">
                <a16:creationId xmlns:a16="http://schemas.microsoft.com/office/drawing/2014/main" id="{4CD35898-C6B9-4828-AB75-381624AE9FC1}"/>
              </a:ext>
            </a:extLst>
          </p:cNvPr>
          <p:cNvSpPr txBox="1">
            <a:spLocks noChangeArrowheads="1"/>
          </p:cNvSpPr>
          <p:nvPr/>
        </p:nvSpPr>
        <p:spPr bwMode="auto">
          <a:xfrm>
            <a:off x="3719433" y="4113416"/>
            <a:ext cx="2374900" cy="14414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r>
              <a:rPr kumimoji="0" lang="zh-CN" altLang="en-US" sz="2500" b="1" dirty="0">
                <a:latin typeface="楷体_GB2312" pitchFamily="49" charset="-122"/>
              </a:rPr>
              <a:t>心迷走</a:t>
            </a:r>
            <a:r>
              <a:rPr kumimoji="0" lang="en-US" altLang="zh-CN" sz="2500" b="1" dirty="0">
                <a:latin typeface="楷体_GB2312" pitchFamily="49" charset="-122"/>
              </a:rPr>
              <a:t>N</a:t>
            </a:r>
            <a:r>
              <a:rPr kumimoji="0" lang="zh-CN" altLang="en-US" sz="2400" b="1" dirty="0">
                <a:solidFill>
                  <a:srgbClr val="CC3300"/>
                </a:solidFill>
                <a:latin typeface="楷体_GB2312" pitchFamily="49" charset="-122"/>
              </a:rPr>
              <a:t>（</a:t>
            </a:r>
            <a:r>
              <a:rPr kumimoji="0" lang="en-US" altLang="zh-CN" sz="2400" b="1" dirty="0">
                <a:solidFill>
                  <a:srgbClr val="CC3300"/>
                </a:solidFill>
                <a:latin typeface="楷体_GB2312" pitchFamily="49" charset="-122"/>
              </a:rPr>
              <a:t>+</a:t>
            </a:r>
            <a:r>
              <a:rPr kumimoji="0" lang="zh-CN" altLang="en-US" sz="2400" b="1" dirty="0">
                <a:solidFill>
                  <a:srgbClr val="CC3300"/>
                </a:solidFill>
                <a:latin typeface="楷体_GB2312" pitchFamily="49" charset="-122"/>
              </a:rPr>
              <a:t>）</a:t>
            </a:r>
          </a:p>
          <a:p>
            <a:r>
              <a:rPr kumimoji="0" lang="zh-CN" altLang="en-US" sz="2500" b="1" dirty="0">
                <a:latin typeface="楷体_GB2312" pitchFamily="49" charset="-122"/>
              </a:rPr>
              <a:t>心交感</a:t>
            </a:r>
            <a:r>
              <a:rPr kumimoji="0" lang="en-US" altLang="zh-CN" sz="2500" b="1" dirty="0">
                <a:latin typeface="楷体_GB2312" pitchFamily="49" charset="-122"/>
              </a:rPr>
              <a:t>N</a:t>
            </a:r>
            <a:r>
              <a:rPr kumimoji="0" lang="zh-CN" altLang="en-US" sz="2400" b="1" dirty="0">
                <a:solidFill>
                  <a:schemeClr val="accent2"/>
                </a:solidFill>
                <a:latin typeface="楷体_GB2312" pitchFamily="49" charset="-122"/>
              </a:rPr>
              <a:t>（</a:t>
            </a:r>
            <a:r>
              <a:rPr kumimoji="0" lang="en-US" altLang="zh-CN" sz="2400" b="1" dirty="0">
                <a:solidFill>
                  <a:schemeClr val="accent2"/>
                </a:solidFill>
                <a:latin typeface="楷体_GB2312" pitchFamily="49" charset="-122"/>
              </a:rPr>
              <a:t>-</a:t>
            </a:r>
            <a:r>
              <a:rPr kumimoji="0" lang="zh-CN" altLang="en-US" sz="2400" b="1" dirty="0">
                <a:solidFill>
                  <a:schemeClr val="accent2"/>
                </a:solidFill>
                <a:latin typeface="楷体_GB2312" pitchFamily="49" charset="-122"/>
              </a:rPr>
              <a:t>）</a:t>
            </a:r>
          </a:p>
          <a:p>
            <a:r>
              <a:rPr kumimoji="0" lang="zh-CN" altLang="en-US" sz="2500" b="1" dirty="0">
                <a:latin typeface="楷体_GB2312" pitchFamily="49" charset="-122"/>
              </a:rPr>
              <a:t>缩血管</a:t>
            </a:r>
            <a:r>
              <a:rPr kumimoji="0" lang="en-US" altLang="zh-CN" sz="2500" b="1" dirty="0">
                <a:latin typeface="楷体_GB2312" pitchFamily="49" charset="-122"/>
              </a:rPr>
              <a:t>N</a:t>
            </a:r>
            <a:r>
              <a:rPr kumimoji="0" lang="zh-CN" altLang="en-US" sz="2400" b="1" dirty="0">
                <a:solidFill>
                  <a:schemeClr val="accent2"/>
                </a:solidFill>
                <a:latin typeface="楷体_GB2312" pitchFamily="49" charset="-122"/>
              </a:rPr>
              <a:t>（</a:t>
            </a:r>
            <a:r>
              <a:rPr kumimoji="0" lang="en-US" altLang="zh-CN" sz="2400" b="1" dirty="0">
                <a:solidFill>
                  <a:schemeClr val="accent2"/>
                </a:solidFill>
                <a:latin typeface="楷体_GB2312" pitchFamily="49" charset="-122"/>
              </a:rPr>
              <a:t>-</a:t>
            </a:r>
            <a:r>
              <a:rPr kumimoji="0" lang="zh-CN" altLang="en-US" sz="2400" b="1" dirty="0">
                <a:solidFill>
                  <a:schemeClr val="accent2"/>
                </a:solidFill>
                <a:latin typeface="楷体_GB2312" pitchFamily="49" charset="-122"/>
              </a:rPr>
              <a:t>）</a:t>
            </a:r>
          </a:p>
        </p:txBody>
      </p:sp>
      <p:sp>
        <p:nvSpPr>
          <p:cNvPr id="27659" name="Text Box 11">
            <a:extLst>
              <a:ext uri="{FF2B5EF4-FFF2-40B4-BE49-F238E27FC236}">
                <a16:creationId xmlns:a16="http://schemas.microsoft.com/office/drawing/2014/main" id="{57D75F8F-8651-4306-AD34-BB4F51976F7B}"/>
              </a:ext>
            </a:extLst>
          </p:cNvPr>
          <p:cNvSpPr txBox="1">
            <a:spLocks noChangeArrowheads="1"/>
          </p:cNvSpPr>
          <p:nvPr/>
        </p:nvSpPr>
        <p:spPr bwMode="auto">
          <a:xfrm>
            <a:off x="6877050" y="6237288"/>
            <a:ext cx="1066800" cy="4572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a:r>
              <a:rPr kumimoji="0" lang="en-US" altLang="zh-CN" sz="2500" b="1">
                <a:solidFill>
                  <a:srgbClr val="FF3300"/>
                </a:solidFill>
                <a:latin typeface="楷体_GB2312" pitchFamily="49" charset="-122"/>
              </a:rPr>
              <a:t>BP↓</a:t>
            </a:r>
          </a:p>
        </p:txBody>
      </p:sp>
      <p:sp>
        <p:nvSpPr>
          <p:cNvPr id="27660" name="Line 12">
            <a:extLst>
              <a:ext uri="{FF2B5EF4-FFF2-40B4-BE49-F238E27FC236}">
                <a16:creationId xmlns:a16="http://schemas.microsoft.com/office/drawing/2014/main" id="{A9731AE3-35AB-43BE-9FB7-BB8E4E1451FC}"/>
              </a:ext>
            </a:extLst>
          </p:cNvPr>
          <p:cNvSpPr>
            <a:spLocks noChangeShapeType="1"/>
          </p:cNvSpPr>
          <p:nvPr/>
        </p:nvSpPr>
        <p:spPr bwMode="auto">
          <a:xfrm>
            <a:off x="2195513" y="6858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1" name="Line 13">
            <a:extLst>
              <a:ext uri="{FF2B5EF4-FFF2-40B4-BE49-F238E27FC236}">
                <a16:creationId xmlns:a16="http://schemas.microsoft.com/office/drawing/2014/main" id="{5491DFF2-462B-441D-9E3A-03F259412E26}"/>
              </a:ext>
            </a:extLst>
          </p:cNvPr>
          <p:cNvSpPr>
            <a:spLocks noChangeShapeType="1"/>
          </p:cNvSpPr>
          <p:nvPr/>
        </p:nvSpPr>
        <p:spPr bwMode="auto">
          <a:xfrm>
            <a:off x="3490913" y="6858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2" name="Line 14">
            <a:extLst>
              <a:ext uri="{FF2B5EF4-FFF2-40B4-BE49-F238E27FC236}">
                <a16:creationId xmlns:a16="http://schemas.microsoft.com/office/drawing/2014/main" id="{08629464-1F0D-4C8E-AEE7-A47BE45F0E17}"/>
              </a:ext>
            </a:extLst>
          </p:cNvPr>
          <p:cNvSpPr>
            <a:spLocks noChangeShapeType="1"/>
          </p:cNvSpPr>
          <p:nvPr/>
        </p:nvSpPr>
        <p:spPr bwMode="auto">
          <a:xfrm>
            <a:off x="2195513" y="15240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3" name="Line 15">
            <a:extLst>
              <a:ext uri="{FF2B5EF4-FFF2-40B4-BE49-F238E27FC236}">
                <a16:creationId xmlns:a16="http://schemas.microsoft.com/office/drawing/2014/main" id="{30D7C3EC-D2C2-48F5-BE0C-CE6B13217D36}"/>
              </a:ext>
            </a:extLst>
          </p:cNvPr>
          <p:cNvSpPr>
            <a:spLocks noChangeShapeType="1"/>
          </p:cNvSpPr>
          <p:nvPr/>
        </p:nvSpPr>
        <p:spPr bwMode="auto">
          <a:xfrm>
            <a:off x="3490913" y="15240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4" name="Line 16">
            <a:extLst>
              <a:ext uri="{FF2B5EF4-FFF2-40B4-BE49-F238E27FC236}">
                <a16:creationId xmlns:a16="http://schemas.microsoft.com/office/drawing/2014/main" id="{135F494A-72AD-481E-A77F-F4C54505D562}"/>
              </a:ext>
            </a:extLst>
          </p:cNvPr>
          <p:cNvSpPr>
            <a:spLocks noChangeShapeType="1"/>
          </p:cNvSpPr>
          <p:nvPr/>
        </p:nvSpPr>
        <p:spPr bwMode="auto">
          <a:xfrm>
            <a:off x="2195513" y="22860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5" name="Line 17">
            <a:extLst>
              <a:ext uri="{FF2B5EF4-FFF2-40B4-BE49-F238E27FC236}">
                <a16:creationId xmlns:a16="http://schemas.microsoft.com/office/drawing/2014/main" id="{DDEBB879-64D9-4168-9C13-A3BF15649958}"/>
              </a:ext>
            </a:extLst>
          </p:cNvPr>
          <p:cNvSpPr>
            <a:spLocks noChangeShapeType="1"/>
          </p:cNvSpPr>
          <p:nvPr/>
        </p:nvSpPr>
        <p:spPr bwMode="auto">
          <a:xfrm>
            <a:off x="3490913" y="2286000"/>
            <a:ext cx="0"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6" name="Line 18">
            <a:extLst>
              <a:ext uri="{FF2B5EF4-FFF2-40B4-BE49-F238E27FC236}">
                <a16:creationId xmlns:a16="http://schemas.microsoft.com/office/drawing/2014/main" id="{13D8F147-99E3-4BEC-A0B2-2DE227C0A041}"/>
              </a:ext>
            </a:extLst>
          </p:cNvPr>
          <p:cNvSpPr>
            <a:spLocks noChangeShapeType="1"/>
          </p:cNvSpPr>
          <p:nvPr/>
        </p:nvSpPr>
        <p:spPr bwMode="auto">
          <a:xfrm flipH="1">
            <a:off x="2194878" y="3171952"/>
            <a:ext cx="1" cy="89371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7" name="Line 19">
            <a:extLst>
              <a:ext uri="{FF2B5EF4-FFF2-40B4-BE49-F238E27FC236}">
                <a16:creationId xmlns:a16="http://schemas.microsoft.com/office/drawing/2014/main" id="{E00FB356-6EE2-40BD-ABAB-CD0BD88485F1}"/>
              </a:ext>
            </a:extLst>
          </p:cNvPr>
          <p:cNvSpPr>
            <a:spLocks noChangeShapeType="1"/>
          </p:cNvSpPr>
          <p:nvPr/>
        </p:nvSpPr>
        <p:spPr bwMode="auto">
          <a:xfrm rot="-5515511">
            <a:off x="3515569" y="4541092"/>
            <a:ext cx="1588"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8" name="Line 20">
            <a:extLst>
              <a:ext uri="{FF2B5EF4-FFF2-40B4-BE49-F238E27FC236}">
                <a16:creationId xmlns:a16="http://schemas.microsoft.com/office/drawing/2014/main" id="{3776B259-ACBD-4725-9154-0053FC0A836A}"/>
              </a:ext>
            </a:extLst>
          </p:cNvPr>
          <p:cNvSpPr>
            <a:spLocks noChangeShapeType="1"/>
          </p:cNvSpPr>
          <p:nvPr/>
        </p:nvSpPr>
        <p:spPr bwMode="auto">
          <a:xfrm rot="-5466972">
            <a:off x="6296668" y="4147130"/>
            <a:ext cx="1588"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69" name="Text Box 21">
            <a:extLst>
              <a:ext uri="{FF2B5EF4-FFF2-40B4-BE49-F238E27FC236}">
                <a16:creationId xmlns:a16="http://schemas.microsoft.com/office/drawing/2014/main" id="{CE9DB90F-17A4-42EC-B1FD-23496610F9C5}"/>
              </a:ext>
            </a:extLst>
          </p:cNvPr>
          <p:cNvSpPr txBox="1">
            <a:spLocks noChangeArrowheads="1"/>
          </p:cNvSpPr>
          <p:nvPr/>
        </p:nvSpPr>
        <p:spPr bwMode="auto">
          <a:xfrm>
            <a:off x="6462713" y="5105400"/>
            <a:ext cx="2133600" cy="7620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r>
              <a:rPr kumimoji="0" lang="zh-CN" altLang="en-US" b="1">
                <a:latin typeface="楷体_GB2312" pitchFamily="49" charset="-122"/>
              </a:rPr>
              <a:t>心输出量↓</a:t>
            </a:r>
          </a:p>
          <a:p>
            <a:r>
              <a:rPr kumimoji="0" lang="zh-CN" altLang="en-US" b="1">
                <a:latin typeface="楷体_GB2312" pitchFamily="49" charset="-122"/>
              </a:rPr>
              <a:t>外周阻力↓ </a:t>
            </a:r>
          </a:p>
        </p:txBody>
      </p:sp>
      <p:sp>
        <p:nvSpPr>
          <p:cNvPr id="27670" name="Line 22">
            <a:extLst>
              <a:ext uri="{FF2B5EF4-FFF2-40B4-BE49-F238E27FC236}">
                <a16:creationId xmlns:a16="http://schemas.microsoft.com/office/drawing/2014/main" id="{3D5A7BA0-BA4A-4730-A830-128E51CB6227}"/>
              </a:ext>
            </a:extLst>
          </p:cNvPr>
          <p:cNvSpPr>
            <a:spLocks noChangeShapeType="1"/>
          </p:cNvSpPr>
          <p:nvPr/>
        </p:nvSpPr>
        <p:spPr bwMode="auto">
          <a:xfrm rot="27645">
            <a:off x="7377113" y="4724400"/>
            <a:ext cx="1587"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71" name="Line 23">
            <a:extLst>
              <a:ext uri="{FF2B5EF4-FFF2-40B4-BE49-F238E27FC236}">
                <a16:creationId xmlns:a16="http://schemas.microsoft.com/office/drawing/2014/main" id="{664A716B-37DD-49D7-90EB-4B8771CC12D6}"/>
              </a:ext>
            </a:extLst>
          </p:cNvPr>
          <p:cNvSpPr>
            <a:spLocks noChangeShapeType="1"/>
          </p:cNvSpPr>
          <p:nvPr/>
        </p:nvSpPr>
        <p:spPr bwMode="auto">
          <a:xfrm rot="-115511">
            <a:off x="7377113" y="5867400"/>
            <a:ext cx="1587" cy="3810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7672" name="Text Box 24">
            <a:extLst>
              <a:ext uri="{FF2B5EF4-FFF2-40B4-BE49-F238E27FC236}">
                <a16:creationId xmlns:a16="http://schemas.microsoft.com/office/drawing/2014/main" id="{68B7487A-1420-4041-8231-DEE8AE22918A}"/>
              </a:ext>
            </a:extLst>
          </p:cNvPr>
          <p:cNvSpPr txBox="1">
            <a:spLocks noChangeArrowheads="1"/>
          </p:cNvSpPr>
          <p:nvPr/>
        </p:nvSpPr>
        <p:spPr bwMode="auto">
          <a:xfrm>
            <a:off x="6069094" y="381000"/>
            <a:ext cx="83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spcBef>
                <a:spcPct val="50000"/>
              </a:spcBef>
            </a:pPr>
            <a:r>
              <a:rPr kumimoji="0" lang="en-US" altLang="zh-CN" sz="2400" b="1" dirty="0">
                <a:solidFill>
                  <a:schemeClr val="bg2"/>
                </a:solidFill>
                <a:latin typeface="楷体_GB2312" pitchFamily="49" charset="-122"/>
              </a:rPr>
              <a:t>(-)</a:t>
            </a:r>
          </a:p>
        </p:txBody>
      </p:sp>
      <p:sp>
        <p:nvSpPr>
          <p:cNvPr id="27673" name="Line 25">
            <a:extLst>
              <a:ext uri="{FF2B5EF4-FFF2-40B4-BE49-F238E27FC236}">
                <a16:creationId xmlns:a16="http://schemas.microsoft.com/office/drawing/2014/main" id="{AF255557-6AC0-4730-B0D5-76DA1D56064C}"/>
              </a:ext>
            </a:extLst>
          </p:cNvPr>
          <p:cNvSpPr>
            <a:spLocks noChangeShapeType="1"/>
          </p:cNvSpPr>
          <p:nvPr/>
        </p:nvSpPr>
        <p:spPr bwMode="auto">
          <a:xfrm flipH="1" flipV="1">
            <a:off x="8672513" y="381000"/>
            <a:ext cx="1587" cy="594360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674" name="Line 26">
            <a:extLst>
              <a:ext uri="{FF2B5EF4-FFF2-40B4-BE49-F238E27FC236}">
                <a16:creationId xmlns:a16="http://schemas.microsoft.com/office/drawing/2014/main" id="{6EF7519B-C6C3-48DE-AE46-B7EBE781E588}"/>
              </a:ext>
            </a:extLst>
          </p:cNvPr>
          <p:cNvSpPr>
            <a:spLocks noChangeShapeType="1"/>
          </p:cNvSpPr>
          <p:nvPr/>
        </p:nvSpPr>
        <p:spPr bwMode="auto">
          <a:xfrm>
            <a:off x="8139113" y="6400800"/>
            <a:ext cx="609600" cy="1588"/>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5" name="Line 27">
            <a:extLst>
              <a:ext uri="{FF2B5EF4-FFF2-40B4-BE49-F238E27FC236}">
                <a16:creationId xmlns:a16="http://schemas.microsoft.com/office/drawing/2014/main" id="{C86F7FD8-F08A-4AEC-8EBA-98F6B19238F9}"/>
              </a:ext>
            </a:extLst>
          </p:cNvPr>
          <p:cNvSpPr>
            <a:spLocks noChangeShapeType="1"/>
          </p:cNvSpPr>
          <p:nvPr/>
        </p:nvSpPr>
        <p:spPr bwMode="auto">
          <a:xfrm>
            <a:off x="5370513" y="457200"/>
            <a:ext cx="3302000" cy="1588"/>
          </a:xfrm>
          <a:prstGeom prst="line">
            <a:avLst/>
          </a:prstGeom>
          <a:noFill/>
          <a:ln w="38100">
            <a:solidFill>
              <a:srgbClr val="FF3300"/>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7676" name="Text Box 28">
            <a:extLst>
              <a:ext uri="{FF2B5EF4-FFF2-40B4-BE49-F238E27FC236}">
                <a16:creationId xmlns:a16="http://schemas.microsoft.com/office/drawing/2014/main" id="{43A6E500-BB0C-47BD-A08C-D21400C7B0E9}"/>
              </a:ext>
            </a:extLst>
          </p:cNvPr>
          <p:cNvSpPr txBox="1">
            <a:spLocks noChangeArrowheads="1"/>
          </p:cNvSpPr>
          <p:nvPr/>
        </p:nvSpPr>
        <p:spPr bwMode="auto">
          <a:xfrm>
            <a:off x="6559174" y="4113416"/>
            <a:ext cx="1808539" cy="630429"/>
          </a:xfrm>
          <a:prstGeom prst="rect">
            <a:avLst/>
          </a:prstGeom>
          <a:noFill/>
          <a:ln w="12700" cap="sq">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just" eaLnBrk="1" hangingPunct="1">
              <a:lnSpc>
                <a:spcPct val="60000"/>
              </a:lnSpc>
              <a:spcBef>
                <a:spcPts val="600"/>
              </a:spcBef>
            </a:pPr>
            <a:r>
              <a:rPr lang="zh-CN" altLang="en-US" b="1" dirty="0">
                <a:latin typeface="楷体_GB2312" pitchFamily="49" charset="-122"/>
              </a:rPr>
              <a:t>心率↓搏出量↓</a:t>
            </a:r>
          </a:p>
          <a:p>
            <a:pPr algn="just" eaLnBrk="1" hangingPunct="1">
              <a:lnSpc>
                <a:spcPct val="60000"/>
              </a:lnSpc>
              <a:spcBef>
                <a:spcPct val="50000"/>
              </a:spcBef>
            </a:pPr>
            <a:r>
              <a:rPr lang="zh-CN" altLang="en-US" b="1" dirty="0">
                <a:latin typeface="楷体_GB2312" pitchFamily="49" charset="-122"/>
              </a:rPr>
              <a:t>血管舒张</a:t>
            </a:r>
          </a:p>
        </p:txBody>
      </p:sp>
      <p:sp>
        <p:nvSpPr>
          <p:cNvPr id="27677" name="Text Box 29">
            <a:extLst>
              <a:ext uri="{FF2B5EF4-FFF2-40B4-BE49-F238E27FC236}">
                <a16:creationId xmlns:a16="http://schemas.microsoft.com/office/drawing/2014/main" id="{2172A73D-6302-4E30-84DD-9BF077D749C4}"/>
              </a:ext>
            </a:extLst>
          </p:cNvPr>
          <p:cNvSpPr txBox="1">
            <a:spLocks noChangeArrowheads="1"/>
          </p:cNvSpPr>
          <p:nvPr/>
        </p:nvSpPr>
        <p:spPr bwMode="auto">
          <a:xfrm>
            <a:off x="900113" y="5791200"/>
            <a:ext cx="3276600" cy="617538"/>
          </a:xfrm>
          <a:prstGeom prst="rect">
            <a:avLst/>
          </a:prstGeom>
          <a:solidFill>
            <a:srgbClr val="00FFFF"/>
          </a:solidFill>
          <a:ln w="38100" cap="sq">
            <a:solidFill>
              <a:srgbClr val="000099"/>
            </a:solidFill>
            <a:miter lim="800000"/>
            <a:headEnd type="none" w="sm" len="sm"/>
            <a:tailEnd type="none" w="sm" len="sm"/>
          </a:ln>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spcBef>
                <a:spcPct val="50000"/>
              </a:spcBef>
            </a:pPr>
            <a:r>
              <a:rPr lang="zh-CN" altLang="en-US" sz="3200" b="1">
                <a:latin typeface="楷体_GB2312" pitchFamily="49" charset="-122"/>
              </a:rPr>
              <a:t>减压反射过程</a:t>
            </a:r>
          </a:p>
        </p:txBody>
      </p:sp>
      <p:pic>
        <p:nvPicPr>
          <p:cNvPr id="2" name="图片 1">
            <a:extLst>
              <a:ext uri="{FF2B5EF4-FFF2-40B4-BE49-F238E27FC236}">
                <a16:creationId xmlns:a16="http://schemas.microsoft.com/office/drawing/2014/main" id="{5D61336A-CB9C-5B89-2CE6-B3B481F2048F}"/>
              </a:ext>
            </a:extLst>
          </p:cNvPr>
          <p:cNvPicPr>
            <a:picLocks noChangeAspect="1"/>
          </p:cNvPicPr>
          <p:nvPr/>
        </p:nvPicPr>
        <p:blipFill rotWithShape="1">
          <a:blip r:embed="rId2">
            <a:extLst>
              <a:ext uri="{28A0092B-C50C-407E-A947-70E740481C1C}">
                <a14:useLocalDpi xmlns:a14="http://schemas.microsoft.com/office/drawing/2010/main" val="0"/>
              </a:ext>
            </a:extLst>
          </a:blip>
          <a:srcRect l="59844" t="20250" r="782" b="16751"/>
          <a:stretch/>
        </p:blipFill>
        <p:spPr>
          <a:xfrm>
            <a:off x="4847914" y="777875"/>
            <a:ext cx="3641515" cy="3277363"/>
          </a:xfrm>
          <a:prstGeom prst="rect">
            <a:avLst/>
          </a:prstGeom>
        </p:spPr>
      </p:pic>
    </p:spTree>
    <p:extLst>
      <p:ext uri="{BB962C8B-B14F-4D97-AF65-F5344CB8AC3E}">
        <p14:creationId xmlns:p14="http://schemas.microsoft.com/office/powerpoint/2010/main" val="792660981"/>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4">
            <a:extLst>
              <a:ext uri="{FF2B5EF4-FFF2-40B4-BE49-F238E27FC236}">
                <a16:creationId xmlns:a16="http://schemas.microsoft.com/office/drawing/2014/main" id="{29BAA525-E1D1-4AED-8D69-23F0B1BF90BC}"/>
              </a:ext>
            </a:extLst>
          </p:cNvPr>
          <p:cNvGrpSpPr>
            <a:grpSpLocks/>
          </p:cNvGrpSpPr>
          <p:nvPr/>
        </p:nvGrpSpPr>
        <p:grpSpPr bwMode="auto">
          <a:xfrm>
            <a:off x="1" y="38100"/>
            <a:ext cx="8820150" cy="6661151"/>
            <a:chOff x="0" y="0"/>
            <a:chExt cx="5556" cy="4196"/>
          </a:xfrm>
        </p:grpSpPr>
        <p:sp>
          <p:nvSpPr>
            <p:cNvPr id="36874" name="Text Box 8">
              <a:extLst>
                <a:ext uri="{FF2B5EF4-FFF2-40B4-BE49-F238E27FC236}">
                  <a16:creationId xmlns:a16="http://schemas.microsoft.com/office/drawing/2014/main" id="{354ED4D2-A9CE-4EA2-A299-B4008C45C42C}"/>
                </a:ext>
              </a:extLst>
            </p:cNvPr>
            <p:cNvSpPr txBox="1">
              <a:spLocks noChangeArrowheads="1"/>
            </p:cNvSpPr>
            <p:nvPr/>
          </p:nvSpPr>
          <p:spPr bwMode="auto">
            <a:xfrm>
              <a:off x="0" y="0"/>
              <a:ext cx="5556" cy="4196"/>
            </a:xfrm>
            <a:prstGeom prst="rect">
              <a:avLst/>
            </a:prstGeom>
            <a:noFill/>
            <a:ln w="9525">
              <a:noFill/>
              <a:miter lim="800000"/>
              <a:headEnd/>
              <a:tailEnd/>
            </a:ln>
          </p:spPr>
          <p:txBody>
            <a:bodyPr wrap="square">
              <a:spAutoFit/>
            </a:bodyPr>
            <a:lstStyle/>
            <a:p>
              <a:pPr eaLnBrk="1" hangingPunct="1">
                <a:lnSpc>
                  <a:spcPct val="120000"/>
                </a:lnSpc>
                <a:defRPr/>
              </a:pPr>
              <a:r>
                <a:rPr kumimoji="0" lang="zh-CN" altLang="en-US" sz="2400" b="1" dirty="0">
                  <a:latin typeface="楷体_GB2312" pitchFamily="49" charset="-122"/>
                </a:rPr>
                <a:t>（一）肾素－血管紧张素系统</a:t>
              </a:r>
              <a:r>
                <a:rPr kumimoji="0" lang="zh-CN" altLang="en-US" sz="2400" b="1" dirty="0">
                  <a:solidFill>
                    <a:srgbClr val="FF0000"/>
                  </a:solidFill>
                  <a:latin typeface="楷体_GB2312" pitchFamily="49" charset="-122"/>
                </a:rPr>
                <a:t>（</a:t>
              </a:r>
              <a:r>
                <a:rPr kumimoji="0" lang="en-US" altLang="zh-CN" sz="2400" b="1" dirty="0" err="1">
                  <a:solidFill>
                    <a:srgbClr val="FF0000"/>
                  </a:solidFill>
                  <a:latin typeface="楷体_GB2312" pitchFamily="49" charset="-122"/>
                </a:rPr>
                <a:t>Renin-angiotensin</a:t>
              </a:r>
              <a:r>
                <a:rPr kumimoji="0" lang="en-US" altLang="zh-CN" sz="2400" b="1" dirty="0">
                  <a:solidFill>
                    <a:srgbClr val="FF0000"/>
                  </a:solidFill>
                  <a:latin typeface="楷体_GB2312" pitchFamily="49" charset="-122"/>
                </a:rPr>
                <a:t> system</a:t>
              </a:r>
              <a:r>
                <a:rPr kumimoji="0" lang="zh-CN" altLang="en-US" sz="2400" b="1" dirty="0">
                  <a:solidFill>
                    <a:srgbClr val="FF0000"/>
                  </a:solidFill>
                  <a:latin typeface="楷体_GB2312" pitchFamily="49" charset="-122"/>
                </a:rPr>
                <a:t>）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a:t>
              </a:r>
              <a:r>
                <a:rPr kumimoji="0" lang="en-US" altLang="zh-CN" sz="2800" b="1" dirty="0">
                  <a:solidFill>
                    <a:srgbClr val="0000FF"/>
                  </a:solidFill>
                  <a:latin typeface="楷体_GB2312" pitchFamily="49" charset="-122"/>
                </a:rPr>
                <a:t>1</a:t>
              </a:r>
              <a:r>
                <a:rPr kumimoji="0" lang="zh-CN" altLang="en-US" sz="2800" b="1" dirty="0">
                  <a:solidFill>
                    <a:srgbClr val="0000FF"/>
                  </a:solidFill>
                  <a:latin typeface="楷体_GB2312" pitchFamily="49" charset="-122"/>
                </a:rPr>
                <a:t>．来源</a:t>
              </a:r>
              <a:r>
                <a:rPr kumimoji="0" lang="zh-CN" altLang="en-US" sz="2800" b="1" dirty="0">
                  <a:latin typeface="楷体_GB2312" pitchFamily="49" charset="-122"/>
                </a:rPr>
                <a:t> </a:t>
              </a:r>
            </a:p>
            <a:p>
              <a:pPr eaLnBrk="1" hangingPunct="1">
                <a:lnSpc>
                  <a:spcPct val="120000"/>
                </a:lnSpc>
                <a:defRPr/>
              </a:pP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循环血量↓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动脉血压↓      →肾血流量减少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肾交感</a:t>
              </a:r>
              <a:r>
                <a:rPr kumimoji="0" lang="en-US" altLang="zh-CN" sz="2400" b="1" dirty="0">
                  <a:latin typeface="楷体_GB2312" pitchFamily="49" charset="-122"/>
                </a:rPr>
                <a:t>N</a:t>
              </a:r>
              <a:r>
                <a:rPr kumimoji="0" lang="zh-CN" altLang="en-US" sz="2400" b="1" dirty="0">
                  <a:latin typeface="楷体_GB2312" pitchFamily="49" charset="-122"/>
                </a:rPr>
                <a:t>兴奋          ↓ </a:t>
              </a:r>
              <a:endParaRPr kumimoji="0" lang="zh-CN" altLang="en-US" sz="1800" dirty="0">
                <a:latin typeface="楷体_GB2312" pitchFamily="49" charset="-122"/>
              </a:endParaRPr>
            </a:p>
            <a:p>
              <a:pPr eaLnBrk="1" hangingPunct="1">
                <a:lnSpc>
                  <a:spcPct val="120000"/>
                </a:lnSpc>
                <a:defRPr/>
              </a:pPr>
              <a:r>
                <a:rPr kumimoji="0" lang="zh-CN" altLang="en-US" sz="2400" b="1" dirty="0">
                  <a:solidFill>
                    <a:srgbClr val="0000CC"/>
                  </a:solidFill>
                  <a:latin typeface="楷体_GB2312" pitchFamily="49" charset="-122"/>
                </a:rPr>
                <a:t>                        肾近球细胞分泌</a:t>
              </a:r>
              <a:r>
                <a:rPr kumimoji="0" lang="zh-CN" altLang="en-US" sz="2400" b="1" dirty="0">
                  <a:solidFill>
                    <a:srgbClr val="FF0000"/>
                  </a:solidFill>
                  <a:latin typeface="楷体_GB2312" pitchFamily="49" charset="-122"/>
                </a:rPr>
                <a:t>肾素</a:t>
              </a:r>
              <a:r>
                <a:rPr kumimoji="0" lang="zh-CN" altLang="en-US" sz="2400" b="1" dirty="0">
                  <a:solidFill>
                    <a:srgbClr val="0000CC"/>
                  </a:solidFill>
                  <a:latin typeface="楷体_GB2312" pitchFamily="49" charset="-122"/>
                </a:rPr>
                <a:t> </a:t>
              </a:r>
              <a:endParaRPr kumimoji="0" lang="zh-CN" altLang="en-US" sz="1800" dirty="0">
                <a:solidFill>
                  <a:srgbClr val="0000CC"/>
                </a:solidFill>
                <a:latin typeface="楷体_GB2312" pitchFamily="49" charset="-122"/>
              </a:endParaRPr>
            </a:p>
            <a:p>
              <a:pPr eaLnBrk="1" hangingPunct="1">
                <a:lnSpc>
                  <a:spcPct val="120000"/>
                </a:lnSpc>
                <a:defRPr/>
              </a:pPr>
              <a:r>
                <a:rPr kumimoji="0" lang="zh-CN" altLang="en-US" sz="2400" b="1" dirty="0">
                  <a:latin typeface="楷体_GB2312" pitchFamily="49" charset="-122"/>
                </a:rPr>
                <a:t>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血管紧张素原（肝脏产生）</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a:t>
              </a:r>
              <a:r>
                <a:rPr kumimoji="0" lang="zh-CN" altLang="en-US" sz="2400" b="1" dirty="0">
                  <a:solidFill>
                    <a:srgbClr val="0000CC"/>
                  </a:solidFill>
                  <a:latin typeface="楷体_GB2312" pitchFamily="49" charset="-122"/>
                </a:rPr>
                <a:t>肾素</a:t>
              </a:r>
              <a:r>
                <a:rPr kumimoji="0" lang="zh-CN" altLang="en-US" sz="2400" b="1" dirty="0">
                  <a:latin typeface="楷体_GB2312" pitchFamily="49" charset="-122"/>
                </a:rPr>
                <a:t>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血管紧张素</a:t>
              </a:r>
              <a:r>
                <a:rPr kumimoji="0" lang="en-US" altLang="zh-CN" sz="2400" b="1" dirty="0">
                  <a:latin typeface="楷体_GB2312" pitchFamily="49" charset="-122"/>
                </a:rPr>
                <a:t>Ⅰ</a:t>
              </a:r>
              <a:r>
                <a:rPr kumimoji="0" lang="zh-CN" altLang="en-US" sz="2400" b="1" dirty="0">
                  <a:latin typeface="楷体_GB2312" pitchFamily="49" charset="-122"/>
                </a:rPr>
                <a:t>（</a:t>
              </a:r>
              <a:r>
                <a:rPr kumimoji="0" lang="en-US" altLang="zh-CN" sz="2400" b="1" dirty="0">
                  <a:latin typeface="楷体_GB2312" pitchFamily="49" charset="-122"/>
                </a:rPr>
                <a:t>10</a:t>
              </a:r>
              <a:r>
                <a:rPr kumimoji="0" lang="zh-CN" altLang="en-US" sz="2400" b="1" dirty="0">
                  <a:latin typeface="楷体_GB2312" pitchFamily="49" charset="-122"/>
                </a:rPr>
                <a:t>肽）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a:t>
              </a:r>
              <a:r>
                <a:rPr kumimoji="0" lang="zh-CN" altLang="en-US" sz="2400" b="1" dirty="0">
                  <a:solidFill>
                    <a:srgbClr val="0000CC"/>
                  </a:solidFill>
                  <a:latin typeface="楷体_GB2312" pitchFamily="49" charset="-122"/>
                </a:rPr>
                <a:t>血管紧张素转化酶</a:t>
              </a:r>
              <a:r>
                <a:rPr kumimoji="0" lang="en-US" altLang="zh-CN" sz="2400" b="1" dirty="0">
                  <a:solidFill>
                    <a:srgbClr val="0000CC"/>
                  </a:solidFill>
                  <a:latin typeface="楷体_GB2312" pitchFamily="49" charset="-122"/>
                </a:rPr>
                <a:t>(</a:t>
              </a:r>
              <a:r>
                <a:rPr kumimoji="0" lang="zh-CN" altLang="en-US" sz="2400" b="1" dirty="0">
                  <a:latin typeface="楷体_GB2312" pitchFamily="49" charset="-122"/>
                </a:rPr>
                <a:t>肺内</a:t>
              </a:r>
              <a:r>
                <a:rPr kumimoji="0" lang="en-US" altLang="zh-CN" sz="2400" b="1" dirty="0">
                  <a:latin typeface="楷体_GB2312" pitchFamily="49" charset="-122"/>
                </a:rPr>
                <a:t>,</a:t>
              </a:r>
              <a:r>
                <a:rPr kumimoji="0" lang="en-US" altLang="zh-CN" dirty="0">
                  <a:latin typeface="+mj-lt"/>
                </a:rPr>
                <a:t> </a:t>
              </a:r>
              <a:r>
                <a:rPr kumimoji="0" lang="en-US" altLang="zh-CN" dirty="0">
                  <a:solidFill>
                    <a:srgbClr val="FF0000"/>
                  </a:solidFill>
                  <a:latin typeface="+mj-lt"/>
                </a:rPr>
                <a:t>ACE</a:t>
              </a:r>
              <a:r>
                <a:rPr kumimoji="0" lang="en-US" altLang="zh-CN" dirty="0">
                  <a:latin typeface="+mj-lt"/>
                </a:rPr>
                <a:t>)</a:t>
              </a:r>
              <a:endParaRPr kumimoji="0" lang="zh-CN" altLang="en-US" sz="1800" dirty="0">
                <a:latin typeface="楷体_GB2312" pitchFamily="49" charset="-122"/>
              </a:endParaRPr>
            </a:p>
            <a:p>
              <a:pPr eaLnBrk="1" hangingPunct="1">
                <a:lnSpc>
                  <a:spcPct val="120000"/>
                </a:lnSpc>
                <a:defRPr/>
              </a:pPr>
              <a:r>
                <a:rPr kumimoji="0" lang="zh-CN" altLang="en-US" sz="2400" b="1" dirty="0">
                  <a:solidFill>
                    <a:srgbClr val="FF0000"/>
                  </a:solidFill>
                  <a:latin typeface="楷体_GB2312" pitchFamily="49" charset="-122"/>
                </a:rPr>
                <a:t>    血管紧张素</a:t>
              </a:r>
              <a:r>
                <a:rPr kumimoji="0" lang="en-US" altLang="zh-CN" sz="2400" b="1" dirty="0">
                  <a:solidFill>
                    <a:srgbClr val="FF0000"/>
                  </a:solidFill>
                  <a:latin typeface="楷体_GB2312" pitchFamily="49" charset="-122"/>
                </a:rPr>
                <a:t>Ⅱ</a:t>
              </a:r>
              <a:r>
                <a:rPr kumimoji="0" lang="zh-CN" altLang="en-US" sz="2400" b="1" dirty="0">
                  <a:latin typeface="楷体_GB2312" pitchFamily="49" charset="-122"/>
                </a:rPr>
                <a:t>（</a:t>
              </a:r>
              <a:r>
                <a:rPr kumimoji="0" lang="en-US" altLang="zh-CN" sz="2400" b="1" dirty="0">
                  <a:latin typeface="楷体_GB2312" pitchFamily="49" charset="-122"/>
                </a:rPr>
                <a:t>8</a:t>
              </a:r>
              <a:r>
                <a:rPr kumimoji="0" lang="zh-CN" altLang="en-US" sz="2400" b="1" dirty="0">
                  <a:latin typeface="楷体_GB2312" pitchFamily="49" charset="-122"/>
                </a:rPr>
                <a:t>肽）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↓血管紧张素酶</a:t>
              </a:r>
              <a:r>
                <a:rPr kumimoji="0" lang="en-US" altLang="zh-CN" sz="2400" b="1" dirty="0">
                  <a:latin typeface="楷体_GB2312" pitchFamily="49" charset="-122"/>
                </a:rPr>
                <a:t>A</a:t>
              </a:r>
              <a:r>
                <a:rPr kumimoji="0" lang="zh-CN" altLang="en-US" sz="2400" b="1" dirty="0">
                  <a:latin typeface="楷体_GB2312" pitchFamily="49" charset="-122"/>
                </a:rPr>
                <a:t>（血浆和组织中） </a:t>
              </a:r>
              <a:endParaRPr kumimoji="0" lang="zh-CN" altLang="en-US" sz="1800" dirty="0">
                <a:latin typeface="楷体_GB2312" pitchFamily="49" charset="-122"/>
              </a:endParaRPr>
            </a:p>
            <a:p>
              <a:pPr eaLnBrk="1" hangingPunct="1">
                <a:lnSpc>
                  <a:spcPct val="120000"/>
                </a:lnSpc>
                <a:defRPr/>
              </a:pPr>
              <a:r>
                <a:rPr kumimoji="0" lang="zh-CN" altLang="en-US" sz="2400" b="1" dirty="0">
                  <a:latin typeface="楷体_GB2312" pitchFamily="49" charset="-122"/>
                </a:rPr>
                <a:t>    血管紧张素</a:t>
              </a:r>
              <a:r>
                <a:rPr kumimoji="0" lang="en-US" altLang="zh-CN" sz="2400" b="1" dirty="0">
                  <a:latin typeface="楷体_GB2312" pitchFamily="49" charset="-122"/>
                </a:rPr>
                <a:t>Ⅲ</a:t>
              </a:r>
              <a:r>
                <a:rPr kumimoji="0" lang="zh-CN" altLang="en-US" sz="2400" b="1" dirty="0">
                  <a:latin typeface="楷体_GB2312" pitchFamily="49" charset="-122"/>
                </a:rPr>
                <a:t>（</a:t>
              </a:r>
              <a:r>
                <a:rPr kumimoji="0" lang="en-US" altLang="zh-CN" sz="2400" b="1" dirty="0">
                  <a:latin typeface="楷体_GB2312" pitchFamily="49" charset="-122"/>
                </a:rPr>
                <a:t>7</a:t>
              </a:r>
              <a:r>
                <a:rPr kumimoji="0" lang="zh-CN" altLang="en-US" sz="2400" b="1" dirty="0">
                  <a:latin typeface="楷体_GB2312" pitchFamily="49" charset="-122"/>
                </a:rPr>
                <a:t>肽）  </a:t>
              </a:r>
              <a:endParaRPr lang="zh-CN" altLang="en-US" sz="2400" dirty="0">
                <a:latin typeface="楷体_GB2312" pitchFamily="49" charset="-122"/>
              </a:endParaRPr>
            </a:p>
          </p:txBody>
        </p:sp>
        <p:sp>
          <p:nvSpPr>
            <p:cNvPr id="36875" name="AutoShape 7">
              <a:extLst>
                <a:ext uri="{FF2B5EF4-FFF2-40B4-BE49-F238E27FC236}">
                  <a16:creationId xmlns:a16="http://schemas.microsoft.com/office/drawing/2014/main" id="{A8EBDE6F-DC51-486E-BD87-31D1D79241BA}"/>
                </a:ext>
              </a:extLst>
            </p:cNvPr>
            <p:cNvSpPr>
              <a:spLocks/>
            </p:cNvSpPr>
            <p:nvPr/>
          </p:nvSpPr>
          <p:spPr bwMode="auto">
            <a:xfrm>
              <a:off x="1440" y="971"/>
              <a:ext cx="192" cy="576"/>
            </a:xfrm>
            <a:prstGeom prst="rightBrace">
              <a:avLst>
                <a:gd name="adj1" fmla="val 25000"/>
                <a:gd name="adj2" fmla="val 50000"/>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36876" name="Line 6">
              <a:extLst>
                <a:ext uri="{FF2B5EF4-FFF2-40B4-BE49-F238E27FC236}">
                  <a16:creationId xmlns:a16="http://schemas.microsoft.com/office/drawing/2014/main" id="{885B4B6F-A8E5-45ED-93B7-EBB4A95101C8}"/>
                </a:ext>
              </a:extLst>
            </p:cNvPr>
            <p:cNvSpPr>
              <a:spLocks noChangeShapeType="1"/>
            </p:cNvSpPr>
            <p:nvPr/>
          </p:nvSpPr>
          <p:spPr bwMode="auto">
            <a:xfrm>
              <a:off x="3152" y="2205"/>
              <a:ext cx="0" cy="62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7" name="Line 5">
              <a:extLst>
                <a:ext uri="{FF2B5EF4-FFF2-40B4-BE49-F238E27FC236}">
                  <a16:creationId xmlns:a16="http://schemas.microsoft.com/office/drawing/2014/main" id="{4B21A154-3B74-42C1-ACA5-831C769566DF}"/>
                </a:ext>
              </a:extLst>
            </p:cNvPr>
            <p:cNvSpPr>
              <a:spLocks noChangeShapeType="1"/>
            </p:cNvSpPr>
            <p:nvPr/>
          </p:nvSpPr>
          <p:spPr bwMode="auto">
            <a:xfrm flipH="1">
              <a:off x="1701" y="2840"/>
              <a:ext cx="144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type="triangle" w="med" len="med"/>
                </a14:hiddenLine>
              </a:ext>
            </a:extLst>
          </p:spPr>
          <p:txBody>
            <a:bodyPr/>
            <a:lstStyle/>
            <a:p>
              <a:endParaRPr lang="zh-CN" altLang="en-US"/>
            </a:p>
          </p:txBody>
        </p:sp>
      </p:grpSp>
      <p:sp>
        <p:nvSpPr>
          <p:cNvPr id="36867" name="Line 11">
            <a:extLst>
              <a:ext uri="{FF2B5EF4-FFF2-40B4-BE49-F238E27FC236}">
                <a16:creationId xmlns:a16="http://schemas.microsoft.com/office/drawing/2014/main" id="{DEE99E6B-8451-40D4-8128-7B22D8ADAB3B}"/>
              </a:ext>
            </a:extLst>
          </p:cNvPr>
          <p:cNvSpPr>
            <a:spLocks noChangeShapeType="1"/>
          </p:cNvSpPr>
          <p:nvPr/>
        </p:nvSpPr>
        <p:spPr bwMode="auto">
          <a:xfrm>
            <a:off x="6227763" y="3141663"/>
            <a:ext cx="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68" name="Line 12">
            <a:extLst>
              <a:ext uri="{FF2B5EF4-FFF2-40B4-BE49-F238E27FC236}">
                <a16:creationId xmlns:a16="http://schemas.microsoft.com/office/drawing/2014/main" id="{F404089B-1B04-4310-ACA4-A9761D9BB785}"/>
              </a:ext>
            </a:extLst>
          </p:cNvPr>
          <p:cNvSpPr>
            <a:spLocks noChangeShapeType="1"/>
          </p:cNvSpPr>
          <p:nvPr/>
        </p:nvSpPr>
        <p:spPr bwMode="auto">
          <a:xfrm flipH="1">
            <a:off x="2714625" y="4214813"/>
            <a:ext cx="3527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6869" name="Group 5">
            <a:extLst>
              <a:ext uri="{FF2B5EF4-FFF2-40B4-BE49-F238E27FC236}">
                <a16:creationId xmlns:a16="http://schemas.microsoft.com/office/drawing/2014/main" id="{0C095DB7-88B0-4368-A67D-7072BC148576}"/>
              </a:ext>
            </a:extLst>
          </p:cNvPr>
          <p:cNvGrpSpPr>
            <a:grpSpLocks/>
          </p:cNvGrpSpPr>
          <p:nvPr/>
        </p:nvGrpSpPr>
        <p:grpSpPr bwMode="auto">
          <a:xfrm>
            <a:off x="6858000" y="928688"/>
            <a:ext cx="2087563" cy="2951162"/>
            <a:chOff x="2016" y="144"/>
            <a:chExt cx="3552" cy="3300"/>
          </a:xfrm>
        </p:grpSpPr>
        <p:pic>
          <p:nvPicPr>
            <p:cNvPr id="36870" name="Picture 6" descr="未标题-11' 副本">
              <a:extLst>
                <a:ext uri="{FF2B5EF4-FFF2-40B4-BE49-F238E27FC236}">
                  <a16:creationId xmlns:a16="http://schemas.microsoft.com/office/drawing/2014/main" id="{0582E794-5E5E-4BE2-BF3B-C0590D66B793}"/>
                </a:ext>
              </a:extLst>
            </p:cNvPr>
            <p:cNvPicPr>
              <a:picLocks noChangeAspect="1" noChangeArrowheads="1"/>
            </p:cNvPicPr>
            <p:nvPr/>
          </p:nvPicPr>
          <p:blipFill>
            <a:blip r:embed="rId2">
              <a:lum contrast="24000"/>
              <a:extLst>
                <a:ext uri="{28A0092B-C50C-407E-A947-70E740481C1C}">
                  <a14:useLocalDpi xmlns:a14="http://schemas.microsoft.com/office/drawing/2010/main" val="0"/>
                </a:ext>
              </a:extLst>
            </a:blip>
            <a:srcRect t="3659" r="1724" b="12030"/>
            <a:stretch>
              <a:fillRect/>
            </a:stretch>
          </p:blipFill>
          <p:spPr bwMode="auto">
            <a:xfrm>
              <a:off x="2016" y="144"/>
              <a:ext cx="3552" cy="26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6871" name="Text Box 7">
              <a:extLst>
                <a:ext uri="{FF2B5EF4-FFF2-40B4-BE49-F238E27FC236}">
                  <a16:creationId xmlns:a16="http://schemas.microsoft.com/office/drawing/2014/main" id="{63B8A5A3-FE85-4595-A47F-0FE37693AA96}"/>
                </a:ext>
              </a:extLst>
            </p:cNvPr>
            <p:cNvSpPr txBox="1">
              <a:spLocks noChangeArrowheads="1"/>
            </p:cNvSpPr>
            <p:nvPr/>
          </p:nvSpPr>
          <p:spPr bwMode="auto">
            <a:xfrm>
              <a:off x="2070" y="2081"/>
              <a:ext cx="673" cy="1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r" eaLnBrk="1" hangingPunct="1"/>
              <a:r>
                <a:rPr lang="zh-CN" altLang="en-US" b="1">
                  <a:latin typeface="楷体_GB2312" pitchFamily="49" charset="-122"/>
                </a:rPr>
                <a:t>球旁细胞</a:t>
              </a:r>
            </a:p>
          </p:txBody>
        </p:sp>
        <p:sp>
          <p:nvSpPr>
            <p:cNvPr id="36872" name="Text Box 8">
              <a:extLst>
                <a:ext uri="{FF2B5EF4-FFF2-40B4-BE49-F238E27FC236}">
                  <a16:creationId xmlns:a16="http://schemas.microsoft.com/office/drawing/2014/main" id="{958DD1AA-EAC9-45E2-9C63-A7A7BCF5B773}"/>
                </a:ext>
              </a:extLst>
            </p:cNvPr>
            <p:cNvSpPr txBox="1">
              <a:spLocks noChangeArrowheads="1"/>
            </p:cNvSpPr>
            <p:nvPr/>
          </p:nvSpPr>
          <p:spPr bwMode="auto">
            <a:xfrm>
              <a:off x="2062" y="497"/>
              <a:ext cx="675"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r" eaLnBrk="1" hangingPunct="1"/>
              <a:endParaRPr lang="zh-CN" altLang="zh-CN" b="1">
                <a:latin typeface="楷体_GB2312" pitchFamily="49" charset="-122"/>
              </a:endParaRPr>
            </a:p>
          </p:txBody>
        </p:sp>
        <p:sp>
          <p:nvSpPr>
            <p:cNvPr id="36873" name="Text Box 9">
              <a:extLst>
                <a:ext uri="{FF2B5EF4-FFF2-40B4-BE49-F238E27FC236}">
                  <a16:creationId xmlns:a16="http://schemas.microsoft.com/office/drawing/2014/main" id="{A55B4AF2-0A5F-4986-86DB-58045D1528A9}"/>
                </a:ext>
              </a:extLst>
            </p:cNvPr>
            <p:cNvSpPr txBox="1">
              <a:spLocks noChangeArrowheads="1"/>
            </p:cNvSpPr>
            <p:nvPr/>
          </p:nvSpPr>
          <p:spPr bwMode="auto">
            <a:xfrm>
              <a:off x="2032" y="510"/>
              <a:ext cx="724" cy="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algn="ctr" eaLnBrk="1" hangingPunct="1"/>
              <a:endParaRPr lang="zh-CN" altLang="zh-CN" b="1">
                <a:solidFill>
                  <a:srgbClr val="0000FF"/>
                </a:solidFill>
                <a:latin typeface="楷体_GB2312" pitchFamily="49" charset="-122"/>
              </a:endParaRPr>
            </a:p>
          </p:txBody>
        </p:sp>
      </p:grpSp>
    </p:spTree>
    <p:extLst>
      <p:ext uri="{BB962C8B-B14F-4D97-AF65-F5344CB8AC3E}">
        <p14:creationId xmlns:p14="http://schemas.microsoft.com/office/powerpoint/2010/main" val="348262787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4664"/>
            <a:ext cx="9052498" cy="5092030"/>
          </a:xfrm>
          <a:prstGeom prst="rect">
            <a:avLst/>
          </a:prstGeom>
        </p:spPr>
      </p:pic>
    </p:spTree>
    <p:extLst>
      <p:ext uri="{BB962C8B-B14F-4D97-AF65-F5344CB8AC3E}">
        <p14:creationId xmlns:p14="http://schemas.microsoft.com/office/powerpoint/2010/main" val="218638623"/>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74AD62A4-DF04-4C5D-8E11-BDAED7A1FFD9}"/>
              </a:ext>
            </a:extLst>
          </p:cNvPr>
          <p:cNvSpPr txBox="1">
            <a:spLocks noChangeArrowheads="1"/>
          </p:cNvSpPr>
          <p:nvPr/>
        </p:nvSpPr>
        <p:spPr bwMode="auto">
          <a:xfrm>
            <a:off x="971550" y="1052513"/>
            <a:ext cx="479798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solidFill>
                  <a:srgbClr val="CC3300"/>
                </a:solidFill>
                <a:latin typeface="微软雅黑" panose="020B0503020204020204" pitchFamily="34" charset="-122"/>
                <a:ea typeface="微软雅黑" panose="020B0503020204020204" pitchFamily="34" charset="-122"/>
              </a:rPr>
              <a:t>①</a:t>
            </a:r>
            <a:r>
              <a:rPr lang="zh-CN" altLang="en-US" sz="2400" b="1" dirty="0">
                <a:solidFill>
                  <a:srgbClr val="CC3300"/>
                </a:solidFill>
                <a:latin typeface="微软雅黑" panose="020B0503020204020204" pitchFamily="34" charset="-122"/>
                <a:ea typeface="微软雅黑" panose="020B0503020204020204" pitchFamily="34" charset="-122"/>
              </a:rPr>
              <a:t>交感舒血管神经纤维</a:t>
            </a:r>
            <a:r>
              <a:rPr lang="en-US" altLang="zh-CN" sz="2400" b="1" dirty="0">
                <a:solidFill>
                  <a:srgbClr val="CC3300"/>
                </a:solidFill>
                <a:latin typeface="微软雅黑" panose="020B0503020204020204" pitchFamily="34" charset="-122"/>
                <a:ea typeface="微软雅黑" panose="020B0503020204020204" pitchFamily="34" charset="-122"/>
              </a:rPr>
              <a:t>——(</a:t>
            </a:r>
            <a:r>
              <a:rPr lang="en-US" altLang="zh-CN" sz="2400" b="1" dirty="0" err="1">
                <a:solidFill>
                  <a:srgbClr val="CC3300"/>
                </a:solidFill>
                <a:latin typeface="微软雅黑" panose="020B0503020204020204" pitchFamily="34" charset="-122"/>
                <a:ea typeface="微软雅黑" panose="020B0503020204020204" pitchFamily="34" charset="-122"/>
              </a:rPr>
              <a:t>ACh</a:t>
            </a:r>
            <a:r>
              <a:rPr lang="en-US" altLang="zh-CN" sz="2400" b="1" dirty="0">
                <a:solidFill>
                  <a:srgbClr val="CC3300"/>
                </a:solidFill>
                <a:latin typeface="微软雅黑" panose="020B0503020204020204" pitchFamily="34" charset="-122"/>
                <a:ea typeface="微软雅黑" panose="020B0503020204020204" pitchFamily="34" charset="-122"/>
              </a:rPr>
              <a:t>)</a:t>
            </a:r>
          </a:p>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rgbClr val="000066"/>
                </a:solidFill>
                <a:latin typeface="微软雅黑" panose="020B0503020204020204" pitchFamily="34" charset="-122"/>
                <a:ea typeface="微软雅黑" panose="020B0503020204020204" pitchFamily="34" charset="-122"/>
              </a:rPr>
              <a:t>动物的骨骼肌微动脉（</a:t>
            </a:r>
            <a:r>
              <a:rPr lang="en-US" altLang="zh-CN" sz="2400" b="1" dirty="0">
                <a:solidFill>
                  <a:srgbClr val="000066"/>
                </a:solidFill>
                <a:latin typeface="微软雅黑" panose="020B0503020204020204" pitchFamily="34" charset="-122"/>
                <a:ea typeface="微软雅黑" panose="020B0503020204020204" pitchFamily="34" charset="-122"/>
              </a:rPr>
              <a:t>MR</a:t>
            </a:r>
            <a:r>
              <a:rPr lang="zh-CN" altLang="en-US" sz="2400" b="1" dirty="0">
                <a:solidFill>
                  <a:srgbClr val="000066"/>
                </a:solidFill>
                <a:latin typeface="微软雅黑" panose="020B0503020204020204" pitchFamily="34" charset="-122"/>
                <a:ea typeface="微软雅黑" panose="020B0503020204020204" pitchFamily="34" charset="-122"/>
              </a:rPr>
              <a:t>）</a:t>
            </a:r>
          </a:p>
          <a:p>
            <a:pPr eaLnBrk="1" hangingPunct="1"/>
            <a:r>
              <a:rPr lang="zh-CN" altLang="en-US"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平时无紧张性，应激时</a:t>
            </a:r>
            <a:r>
              <a:rPr lang="en-US" altLang="zh-CN" sz="2400" b="1" dirty="0">
                <a:latin typeface="微软雅黑" panose="020B0503020204020204" pitchFamily="34" charset="-122"/>
                <a:ea typeface="微软雅黑" panose="020B0503020204020204" pitchFamily="34" charset="-122"/>
              </a:rPr>
              <a:t>(+)</a:t>
            </a:r>
            <a:endParaRPr lang="en-US" altLang="zh-CN" sz="2400" b="1" dirty="0">
              <a:solidFill>
                <a:srgbClr val="000066"/>
              </a:solidFill>
              <a:latin typeface="微软雅黑" panose="020B0503020204020204" pitchFamily="34" charset="-122"/>
              <a:ea typeface="微软雅黑" panose="020B0503020204020204" pitchFamily="34" charset="-122"/>
            </a:endParaRPr>
          </a:p>
        </p:txBody>
      </p:sp>
      <p:sp>
        <p:nvSpPr>
          <p:cNvPr id="16387" name="Text Box 3">
            <a:extLst>
              <a:ext uri="{FF2B5EF4-FFF2-40B4-BE49-F238E27FC236}">
                <a16:creationId xmlns:a16="http://schemas.microsoft.com/office/drawing/2014/main" id="{6E346DF6-AA81-44DD-8673-EFEF7C1540D0}"/>
              </a:ext>
            </a:extLst>
          </p:cNvPr>
          <p:cNvSpPr txBox="1">
            <a:spLocks noChangeArrowheads="1"/>
          </p:cNvSpPr>
          <p:nvPr/>
        </p:nvSpPr>
        <p:spPr bwMode="auto">
          <a:xfrm>
            <a:off x="900113" y="2205038"/>
            <a:ext cx="82438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solidFill>
                  <a:srgbClr val="CC3300"/>
                </a:solidFill>
                <a:latin typeface="微软雅黑" panose="020B0503020204020204" pitchFamily="34" charset="-122"/>
                <a:ea typeface="微软雅黑" panose="020B0503020204020204" pitchFamily="34" charset="-122"/>
              </a:rPr>
              <a:t>②</a:t>
            </a:r>
            <a:r>
              <a:rPr lang="zh-CN" altLang="en-US" sz="2400" b="1" dirty="0">
                <a:solidFill>
                  <a:srgbClr val="CC3300"/>
                </a:solidFill>
                <a:latin typeface="微软雅黑" panose="020B0503020204020204" pitchFamily="34" charset="-122"/>
                <a:ea typeface="微软雅黑" panose="020B0503020204020204" pitchFamily="34" charset="-122"/>
              </a:rPr>
              <a:t>副交感舒血管神经纤维</a:t>
            </a:r>
            <a:r>
              <a:rPr lang="en-US" altLang="zh-CN" sz="2400" b="1" dirty="0">
                <a:solidFill>
                  <a:srgbClr val="CC3300"/>
                </a:solidFill>
                <a:latin typeface="微软雅黑" panose="020B0503020204020204" pitchFamily="34" charset="-122"/>
                <a:ea typeface="微软雅黑" panose="020B0503020204020204" pitchFamily="34" charset="-122"/>
              </a:rPr>
              <a:t>——(</a:t>
            </a:r>
            <a:r>
              <a:rPr lang="en-US" altLang="zh-CN" sz="2400" b="1" dirty="0" err="1">
                <a:solidFill>
                  <a:srgbClr val="CC3300"/>
                </a:solidFill>
                <a:latin typeface="微软雅黑" panose="020B0503020204020204" pitchFamily="34" charset="-122"/>
                <a:ea typeface="微软雅黑" panose="020B0503020204020204" pitchFamily="34" charset="-122"/>
              </a:rPr>
              <a:t>ACh</a:t>
            </a:r>
            <a:r>
              <a:rPr lang="en-US" altLang="zh-CN" sz="2400" b="1" dirty="0">
                <a:solidFill>
                  <a:srgbClr val="CC3300"/>
                </a:solidFill>
                <a:latin typeface="微软雅黑" panose="020B0503020204020204" pitchFamily="34" charset="-122"/>
                <a:ea typeface="微软雅黑" panose="020B0503020204020204" pitchFamily="34" charset="-122"/>
              </a:rPr>
              <a:t>)</a:t>
            </a:r>
          </a:p>
          <a:p>
            <a:pPr eaLnBrk="1" hangingPunct="1"/>
            <a:r>
              <a:rPr lang="en-US" altLang="zh-CN" sz="2400" b="1" dirty="0">
                <a:solidFill>
                  <a:srgbClr val="000066"/>
                </a:solidFill>
                <a:latin typeface="微软雅黑" panose="020B0503020204020204" pitchFamily="34" charset="-122"/>
                <a:ea typeface="微软雅黑" panose="020B0503020204020204" pitchFamily="34" charset="-122"/>
              </a:rPr>
              <a:t>    </a:t>
            </a:r>
            <a:r>
              <a:rPr lang="zh-CN" altLang="en-US" sz="2400" b="1" dirty="0">
                <a:solidFill>
                  <a:srgbClr val="000066"/>
                </a:solidFill>
                <a:latin typeface="微软雅黑" panose="020B0503020204020204" pitchFamily="34" charset="-122"/>
                <a:ea typeface="微软雅黑" panose="020B0503020204020204" pitchFamily="34" charset="-122"/>
              </a:rPr>
              <a:t>脑膜、消化腺、外生殖器等的血管（</a:t>
            </a:r>
            <a:r>
              <a:rPr lang="en-US" altLang="zh-CN" sz="2400" b="1" dirty="0">
                <a:solidFill>
                  <a:srgbClr val="000066"/>
                </a:solidFill>
                <a:latin typeface="微软雅黑" panose="020B0503020204020204" pitchFamily="34" charset="-122"/>
                <a:ea typeface="微软雅黑" panose="020B0503020204020204" pitchFamily="34" charset="-122"/>
              </a:rPr>
              <a:t>MR</a:t>
            </a:r>
            <a:r>
              <a:rPr lang="zh-CN" altLang="en-US" sz="2400" b="1" dirty="0">
                <a:solidFill>
                  <a:srgbClr val="000066"/>
                </a:solidFill>
                <a:latin typeface="微软雅黑" panose="020B0503020204020204" pitchFamily="34" charset="-122"/>
                <a:ea typeface="微软雅黑" panose="020B0503020204020204" pitchFamily="34" charset="-122"/>
              </a:rPr>
              <a:t>）</a:t>
            </a:r>
          </a:p>
          <a:p>
            <a:pPr eaLnBrk="1" hangingPunct="1"/>
            <a:r>
              <a:rPr lang="zh-CN" altLang="en-US" sz="2400" b="1" dirty="0">
                <a:latin typeface="微软雅黑" panose="020B0503020204020204" pitchFamily="34" charset="-122"/>
                <a:ea typeface="微软雅黑" panose="020B0503020204020204" pitchFamily="34" charset="-122"/>
              </a:rPr>
              <a:t>只调节少数器官但局部血流量，对总外周阻力但影响很小</a:t>
            </a:r>
            <a:r>
              <a:rPr lang="zh-CN" altLang="en-US" sz="2400" b="1" dirty="0">
                <a:solidFill>
                  <a:srgbClr val="000066"/>
                </a:solidFill>
                <a:latin typeface="微软雅黑" panose="020B0503020204020204" pitchFamily="34" charset="-122"/>
                <a:ea typeface="微软雅黑" panose="020B0503020204020204" pitchFamily="34" charset="-122"/>
              </a:rPr>
              <a:t>。</a:t>
            </a:r>
          </a:p>
        </p:txBody>
      </p:sp>
      <p:sp>
        <p:nvSpPr>
          <p:cNvPr id="16388" name="Text Box 4">
            <a:extLst>
              <a:ext uri="{FF2B5EF4-FFF2-40B4-BE49-F238E27FC236}">
                <a16:creationId xmlns:a16="http://schemas.microsoft.com/office/drawing/2014/main" id="{41D568B7-3739-4315-89DB-28ECC9A764BD}"/>
              </a:ext>
            </a:extLst>
          </p:cNvPr>
          <p:cNvSpPr txBox="1">
            <a:spLocks noChangeArrowheads="1"/>
          </p:cNvSpPr>
          <p:nvPr/>
        </p:nvSpPr>
        <p:spPr bwMode="auto">
          <a:xfrm>
            <a:off x="900113" y="3500438"/>
            <a:ext cx="78644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solidFill>
                  <a:srgbClr val="CC3300"/>
                </a:solidFill>
                <a:latin typeface="微软雅黑" panose="020B0503020204020204" pitchFamily="34" charset="-122"/>
                <a:ea typeface="微软雅黑" panose="020B0503020204020204" pitchFamily="34" charset="-122"/>
              </a:rPr>
              <a:t>③</a:t>
            </a:r>
            <a:r>
              <a:rPr lang="zh-CN" altLang="en-US" sz="2400" b="1" dirty="0">
                <a:solidFill>
                  <a:srgbClr val="CC3300"/>
                </a:solidFill>
                <a:latin typeface="微软雅黑" panose="020B0503020204020204" pitchFamily="34" charset="-122"/>
                <a:ea typeface="微软雅黑" panose="020B0503020204020204" pitchFamily="34" charset="-122"/>
              </a:rPr>
              <a:t>脊髓背根舒血管纤维</a:t>
            </a:r>
            <a:r>
              <a:rPr lang="en-US" altLang="zh-CN" sz="2400" b="1" dirty="0">
                <a:solidFill>
                  <a:srgbClr val="CC3300"/>
                </a:solidFill>
                <a:latin typeface="微软雅黑" panose="020B0503020204020204" pitchFamily="34" charset="-122"/>
                <a:ea typeface="微软雅黑" panose="020B0503020204020204" pitchFamily="34" charset="-122"/>
              </a:rPr>
              <a:t>——</a:t>
            </a:r>
            <a:r>
              <a:rPr lang="zh-CN" altLang="en-US" sz="2400" b="1" dirty="0">
                <a:solidFill>
                  <a:srgbClr val="CC3300"/>
                </a:solidFill>
                <a:latin typeface="微软雅黑" panose="020B0503020204020204" pitchFamily="34" charset="-122"/>
                <a:ea typeface="微软雅黑" panose="020B0503020204020204" pitchFamily="34" charset="-122"/>
              </a:rPr>
              <a:t>（</a:t>
            </a:r>
            <a:r>
              <a:rPr lang="en-US" altLang="zh-CN" sz="2400" b="1" dirty="0">
                <a:solidFill>
                  <a:srgbClr val="CC3300"/>
                </a:solidFill>
                <a:latin typeface="微软雅黑" panose="020B0503020204020204" pitchFamily="34" charset="-122"/>
                <a:ea typeface="微软雅黑" panose="020B0503020204020204" pitchFamily="34" charset="-122"/>
              </a:rPr>
              <a:t>CGRP</a:t>
            </a:r>
            <a:r>
              <a:rPr lang="zh-CN" altLang="en-US" sz="2400" b="1" dirty="0">
                <a:solidFill>
                  <a:srgbClr val="CC3300"/>
                </a:solidFill>
                <a:latin typeface="微软雅黑" panose="020B0503020204020204" pitchFamily="34" charset="-122"/>
                <a:ea typeface="微软雅黑" panose="020B0503020204020204" pitchFamily="34" charset="-122"/>
              </a:rPr>
              <a:t>或</a:t>
            </a:r>
            <a:r>
              <a:rPr lang="en-US" altLang="zh-CN" sz="2400" b="1" dirty="0">
                <a:solidFill>
                  <a:srgbClr val="CC3300"/>
                </a:solidFill>
                <a:latin typeface="微软雅黑" panose="020B0503020204020204" pitchFamily="34" charset="-122"/>
                <a:ea typeface="微软雅黑" panose="020B0503020204020204" pitchFamily="34" charset="-122"/>
              </a:rPr>
              <a:t>P</a:t>
            </a:r>
            <a:r>
              <a:rPr lang="zh-CN" altLang="en-US" sz="2400" b="1" dirty="0">
                <a:solidFill>
                  <a:srgbClr val="CC3300"/>
                </a:solidFill>
                <a:latin typeface="微软雅黑" panose="020B0503020204020204" pitchFamily="34" charset="-122"/>
                <a:ea typeface="微软雅黑" panose="020B0503020204020204" pitchFamily="34" charset="-122"/>
              </a:rPr>
              <a:t>物质）</a:t>
            </a:r>
          </a:p>
          <a:p>
            <a:pPr eaLnBrk="1" hangingPunct="1"/>
            <a:r>
              <a:rPr lang="zh-CN" altLang="en-US" sz="2400" b="1" dirty="0">
                <a:solidFill>
                  <a:srgbClr val="000066"/>
                </a:solidFill>
                <a:latin typeface="微软雅黑" panose="020B0503020204020204" pitchFamily="34" charset="-122"/>
                <a:ea typeface="微软雅黑" panose="020B0503020204020204" pitchFamily="34" charset="-122"/>
              </a:rPr>
              <a:t>    皮肤血管</a:t>
            </a:r>
          </a:p>
        </p:txBody>
      </p:sp>
      <p:sp>
        <p:nvSpPr>
          <p:cNvPr id="16389" name="Text Box 5">
            <a:extLst>
              <a:ext uri="{FF2B5EF4-FFF2-40B4-BE49-F238E27FC236}">
                <a16:creationId xmlns:a16="http://schemas.microsoft.com/office/drawing/2014/main" id="{08606FF3-E4F9-45FA-8D2D-F2804860E024}"/>
              </a:ext>
            </a:extLst>
          </p:cNvPr>
          <p:cNvSpPr txBox="1">
            <a:spLocks noChangeArrowheads="1"/>
          </p:cNvSpPr>
          <p:nvPr/>
        </p:nvSpPr>
        <p:spPr bwMode="auto">
          <a:xfrm>
            <a:off x="900113" y="4437063"/>
            <a:ext cx="7178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en-US" altLang="zh-CN" sz="2400" b="1" dirty="0">
                <a:solidFill>
                  <a:srgbClr val="CC3300"/>
                </a:solidFill>
                <a:latin typeface="微软雅黑" panose="020B0503020204020204" pitchFamily="34" charset="-122"/>
                <a:ea typeface="微软雅黑" panose="020B0503020204020204" pitchFamily="34" charset="-122"/>
              </a:rPr>
              <a:t>④</a:t>
            </a:r>
            <a:r>
              <a:rPr lang="zh-CN" altLang="en-US" sz="2400" b="1" dirty="0">
                <a:solidFill>
                  <a:srgbClr val="CC3300"/>
                </a:solidFill>
                <a:latin typeface="微软雅黑" panose="020B0503020204020204" pitchFamily="34" charset="-122"/>
                <a:ea typeface="微软雅黑" panose="020B0503020204020204" pitchFamily="34" charset="-122"/>
              </a:rPr>
              <a:t>血管活性肠肽神经元</a:t>
            </a:r>
            <a:r>
              <a:rPr lang="en-US" altLang="zh-CN" sz="2400" b="1" dirty="0">
                <a:solidFill>
                  <a:srgbClr val="CC3300"/>
                </a:solidFill>
                <a:latin typeface="微软雅黑" panose="020B0503020204020204" pitchFamily="34" charset="-122"/>
                <a:ea typeface="微软雅黑" panose="020B0503020204020204" pitchFamily="34" charset="-122"/>
              </a:rPr>
              <a:t>——(VIP</a:t>
            </a:r>
            <a:r>
              <a:rPr lang="zh-CN" altLang="en-US" sz="2400" b="1" dirty="0">
                <a:solidFill>
                  <a:srgbClr val="CC3300"/>
                </a:solidFill>
                <a:latin typeface="微软雅黑" panose="020B0503020204020204" pitchFamily="34" charset="-122"/>
                <a:ea typeface="微软雅黑" panose="020B0503020204020204" pitchFamily="34" charset="-122"/>
              </a:rPr>
              <a:t>常与</a:t>
            </a:r>
            <a:r>
              <a:rPr lang="en-US" altLang="zh-CN" sz="2400" b="1" dirty="0" err="1">
                <a:solidFill>
                  <a:srgbClr val="CC3300"/>
                </a:solidFill>
                <a:latin typeface="微软雅黑" panose="020B0503020204020204" pitchFamily="34" charset="-122"/>
                <a:ea typeface="微软雅黑" panose="020B0503020204020204" pitchFamily="34" charset="-122"/>
              </a:rPr>
              <a:t>ACh</a:t>
            </a:r>
            <a:r>
              <a:rPr lang="zh-CN" altLang="en-US" sz="2400" b="1" dirty="0">
                <a:solidFill>
                  <a:srgbClr val="CC3300"/>
                </a:solidFill>
                <a:latin typeface="微软雅黑" panose="020B0503020204020204" pitchFamily="34" charset="-122"/>
                <a:ea typeface="微软雅黑" panose="020B0503020204020204" pitchFamily="34" charset="-122"/>
              </a:rPr>
              <a:t>共存</a:t>
            </a:r>
            <a:r>
              <a:rPr lang="en-US" altLang="zh-CN" sz="2400" b="1" dirty="0">
                <a:solidFill>
                  <a:srgbClr val="CC3300"/>
                </a:solidFill>
                <a:latin typeface="微软雅黑" panose="020B0503020204020204" pitchFamily="34" charset="-122"/>
                <a:ea typeface="微软雅黑" panose="020B0503020204020204" pitchFamily="34" charset="-122"/>
              </a:rPr>
              <a:t>)</a:t>
            </a:r>
          </a:p>
          <a:p>
            <a:pPr eaLnBrk="1" hangingPunct="1"/>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rgbClr val="000066"/>
                </a:solidFill>
                <a:latin typeface="微软雅黑" panose="020B0503020204020204" pitchFamily="34" charset="-122"/>
                <a:ea typeface="微软雅黑" panose="020B0503020204020204" pitchFamily="34" charset="-122"/>
              </a:rPr>
              <a:t>常见于外分泌腺（汗腺、颌下腺）    </a:t>
            </a:r>
          </a:p>
        </p:txBody>
      </p:sp>
      <p:sp>
        <p:nvSpPr>
          <p:cNvPr id="16390" name="Text Box 6">
            <a:extLst>
              <a:ext uri="{FF2B5EF4-FFF2-40B4-BE49-F238E27FC236}">
                <a16:creationId xmlns:a16="http://schemas.microsoft.com/office/drawing/2014/main" id="{72A112F9-63CB-49C7-9BDE-1959573887D5}"/>
              </a:ext>
            </a:extLst>
          </p:cNvPr>
          <p:cNvSpPr txBox="1">
            <a:spLocks noChangeArrowheads="1"/>
          </p:cNvSpPr>
          <p:nvPr/>
        </p:nvSpPr>
        <p:spPr bwMode="auto">
          <a:xfrm>
            <a:off x="827088" y="404813"/>
            <a:ext cx="3973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r>
              <a:rPr lang="zh-CN" altLang="en-US" sz="2800" b="1" dirty="0">
                <a:solidFill>
                  <a:srgbClr val="0000CC"/>
                </a:solidFill>
                <a:latin typeface="黑体" panose="02010609060101010101" pitchFamily="49" charset="-122"/>
                <a:ea typeface="黑体" panose="02010609060101010101" pitchFamily="49" charset="-122"/>
              </a:rPr>
              <a:t>（</a:t>
            </a:r>
            <a:r>
              <a:rPr lang="en-US" altLang="zh-CN" sz="2800" b="1" dirty="0">
                <a:solidFill>
                  <a:srgbClr val="0000CC"/>
                </a:solidFill>
                <a:latin typeface="黑体" panose="02010609060101010101" pitchFamily="49" charset="-122"/>
                <a:ea typeface="黑体" panose="02010609060101010101" pitchFamily="49" charset="-122"/>
              </a:rPr>
              <a:t>2</a:t>
            </a:r>
            <a:r>
              <a:rPr lang="zh-CN" altLang="en-US" sz="2800" b="1" dirty="0">
                <a:solidFill>
                  <a:srgbClr val="0000CC"/>
                </a:solidFill>
                <a:latin typeface="黑体" panose="02010609060101010101" pitchFamily="49" charset="-122"/>
                <a:ea typeface="黑体" panose="02010609060101010101" pitchFamily="49" charset="-122"/>
              </a:rPr>
              <a:t>）</a:t>
            </a:r>
            <a:r>
              <a:rPr lang="zh-CN" altLang="en-US" sz="2800" b="1" dirty="0">
                <a:solidFill>
                  <a:srgbClr val="C00000"/>
                </a:solidFill>
                <a:latin typeface="黑体" panose="02010609060101010101" pitchFamily="49" charset="-122"/>
                <a:ea typeface="黑体" panose="02010609060101010101" pitchFamily="49" charset="-122"/>
              </a:rPr>
              <a:t>舒血管</a:t>
            </a:r>
            <a:r>
              <a:rPr lang="zh-CN" altLang="en-US" sz="2800" b="1" dirty="0">
                <a:solidFill>
                  <a:srgbClr val="0000CC"/>
                </a:solidFill>
                <a:latin typeface="黑体" panose="02010609060101010101" pitchFamily="49" charset="-122"/>
                <a:ea typeface="黑体" panose="02010609060101010101" pitchFamily="49" charset="-122"/>
              </a:rPr>
              <a:t>神经纤维</a:t>
            </a:r>
            <a:r>
              <a:rPr lang="zh-CN" altLang="en-US" sz="2800" b="1" dirty="0">
                <a:solidFill>
                  <a:srgbClr val="CC0000"/>
                </a:solidFill>
                <a:latin typeface="楷体_GB2312" pitchFamily="49" charset="-122"/>
              </a:rPr>
              <a:t>  </a:t>
            </a:r>
          </a:p>
        </p:txBody>
      </p:sp>
      <p:sp>
        <p:nvSpPr>
          <p:cNvPr id="16391" name="Text Box 9">
            <a:extLst>
              <a:ext uri="{FF2B5EF4-FFF2-40B4-BE49-F238E27FC236}">
                <a16:creationId xmlns:a16="http://schemas.microsoft.com/office/drawing/2014/main" id="{E9990634-BB86-4A2B-AC5D-33A079404886}"/>
              </a:ext>
            </a:extLst>
          </p:cNvPr>
          <p:cNvSpPr txBox="1">
            <a:spLocks noChangeArrowheads="1"/>
          </p:cNvSpPr>
          <p:nvPr/>
        </p:nvSpPr>
        <p:spPr bwMode="auto">
          <a:xfrm>
            <a:off x="684213" y="5661025"/>
            <a:ext cx="76327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20000"/>
              </a:lnSpc>
              <a:spcBef>
                <a:spcPct val="20000"/>
              </a:spcBef>
            </a:pPr>
            <a:r>
              <a:rPr lang="en-US" altLang="zh-CN" sz="1800" b="1" dirty="0">
                <a:latin typeface="微软雅黑" panose="020B0503020204020204" pitchFamily="34" charset="-122"/>
                <a:ea typeface="微软雅黑" panose="020B0503020204020204" pitchFamily="34" charset="-122"/>
              </a:rPr>
              <a:t>CGRP</a:t>
            </a:r>
            <a:r>
              <a:rPr lang="zh-CN" altLang="en-US" sz="1800" b="1" dirty="0">
                <a:latin typeface="微软雅黑" panose="020B0503020204020204" pitchFamily="34" charset="-122"/>
                <a:ea typeface="微软雅黑" panose="020B0503020204020204" pitchFamily="34" charset="-122"/>
              </a:rPr>
              <a:t>，降钙素基因相关肽，</a:t>
            </a:r>
            <a:r>
              <a:rPr lang="en-US" altLang="zh-CN" sz="1800" b="1" dirty="0">
                <a:latin typeface="微软雅黑" panose="020B0503020204020204" pitchFamily="34" charset="-122"/>
                <a:ea typeface="微软雅黑" panose="020B0503020204020204" pitchFamily="34" charset="-122"/>
              </a:rPr>
              <a:t>Calcitonin gene related peptide</a:t>
            </a:r>
          </a:p>
          <a:p>
            <a:pPr eaLnBrk="1" hangingPunct="1">
              <a:lnSpc>
                <a:spcPct val="120000"/>
              </a:lnSpc>
              <a:spcBef>
                <a:spcPct val="20000"/>
              </a:spcBef>
            </a:pPr>
            <a:r>
              <a:rPr lang="en-US" altLang="zh-CN" sz="1800" b="1" dirty="0">
                <a:latin typeface="微软雅黑" panose="020B0503020204020204" pitchFamily="34" charset="-122"/>
                <a:ea typeface="微软雅黑" panose="020B0503020204020204" pitchFamily="34" charset="-122"/>
              </a:rPr>
              <a:t>VIP</a:t>
            </a:r>
            <a:r>
              <a:rPr lang="zh-CN" altLang="en-US" sz="1800" b="1" dirty="0">
                <a:latin typeface="微软雅黑" panose="020B0503020204020204" pitchFamily="34" charset="-122"/>
                <a:ea typeface="微软雅黑" panose="020B0503020204020204" pitchFamily="34" charset="-122"/>
              </a:rPr>
              <a:t>，血管活性肠肽，</a:t>
            </a:r>
            <a:r>
              <a:rPr lang="en-US" altLang="zh-CN" sz="1800" b="1" dirty="0">
                <a:latin typeface="微软雅黑" panose="020B0503020204020204" pitchFamily="34" charset="-122"/>
                <a:ea typeface="微软雅黑" panose="020B0503020204020204" pitchFamily="34" charset="-122"/>
              </a:rPr>
              <a:t>vasoactive intestinal peptide</a:t>
            </a:r>
            <a:r>
              <a:rPr lang="en-US" altLang="zh-CN" sz="18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939184506"/>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5">
            <a:extLst>
              <a:ext uri="{FF2B5EF4-FFF2-40B4-BE49-F238E27FC236}">
                <a16:creationId xmlns:a16="http://schemas.microsoft.com/office/drawing/2014/main" id="{7880DDF8-C371-4952-A97B-A7D7B7E9CD68}"/>
              </a:ext>
            </a:extLst>
          </p:cNvPr>
          <p:cNvSpPr txBox="1">
            <a:spLocks noChangeArrowheads="1"/>
          </p:cNvSpPr>
          <p:nvPr/>
        </p:nvSpPr>
        <p:spPr bwMode="auto">
          <a:xfrm>
            <a:off x="612775" y="260350"/>
            <a:ext cx="7920038" cy="264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ts val="2600"/>
              </a:lnSpc>
            </a:pPr>
            <a:r>
              <a:rPr kumimoji="0" lang="zh-CN" altLang="en-US" sz="2800" b="1" dirty="0">
                <a:solidFill>
                  <a:srgbClr val="FF3399"/>
                </a:solidFill>
                <a:latin typeface="楷体_GB2312" pitchFamily="49" charset="-122"/>
              </a:rPr>
              <a:t>（</a:t>
            </a:r>
            <a:r>
              <a:rPr kumimoji="0" lang="en-US" altLang="zh-CN" sz="2800" b="1" dirty="0">
                <a:solidFill>
                  <a:srgbClr val="FF3399"/>
                </a:solidFill>
                <a:latin typeface="楷体_GB2312" pitchFamily="49" charset="-122"/>
              </a:rPr>
              <a:t>2</a:t>
            </a:r>
            <a:r>
              <a:rPr kumimoji="0" lang="zh-CN" altLang="en-US" sz="2800" b="1" dirty="0">
                <a:solidFill>
                  <a:srgbClr val="FF3399"/>
                </a:solidFill>
                <a:latin typeface="楷体_GB2312" pitchFamily="49" charset="-122"/>
              </a:rPr>
              <a:t>）特点 </a:t>
            </a:r>
            <a:endParaRPr kumimoji="0" lang="zh-CN" altLang="en-US" sz="1800" dirty="0">
              <a:latin typeface="楷体_GB2312" pitchFamily="49" charset="-122"/>
            </a:endParaRPr>
          </a:p>
          <a:p>
            <a:pPr eaLnBrk="1" hangingPunct="1">
              <a:lnSpc>
                <a:spcPts val="2600"/>
              </a:lnSpc>
            </a:pPr>
            <a:r>
              <a:rPr kumimoji="0" lang="zh-CN" altLang="en-US" sz="2200" b="1" dirty="0">
                <a:latin typeface="楷体_GB2312" pitchFamily="49" charset="-122"/>
              </a:rPr>
              <a:t>①</a:t>
            </a:r>
            <a:r>
              <a:rPr kumimoji="0" lang="zh-CN" altLang="en-US" sz="2200" b="1" dirty="0">
                <a:solidFill>
                  <a:srgbClr val="0000FF"/>
                </a:solidFill>
                <a:latin typeface="楷体_GB2312" pitchFamily="49" charset="-122"/>
              </a:rPr>
              <a:t>经常起作用</a:t>
            </a:r>
            <a:r>
              <a:rPr kumimoji="0" lang="zh-CN" altLang="en-US" sz="2200" b="1" dirty="0">
                <a:latin typeface="楷体_GB2312" pitchFamily="49" charset="-122"/>
              </a:rPr>
              <a:t>，感受血压变化的范围是</a:t>
            </a:r>
            <a:r>
              <a:rPr kumimoji="0" lang="en-US" altLang="zh-CN" sz="2200" b="1" dirty="0">
                <a:latin typeface="楷体_GB2312" pitchFamily="49" charset="-122"/>
              </a:rPr>
              <a:t>60 - 180mmHg</a:t>
            </a:r>
            <a:r>
              <a:rPr kumimoji="0" lang="zh-CN" altLang="en-US" sz="2200" b="1" dirty="0">
                <a:latin typeface="楷体_GB2312" pitchFamily="49" charset="-122"/>
              </a:rPr>
              <a:t>，对</a:t>
            </a:r>
            <a:r>
              <a:rPr kumimoji="0" lang="en-US" altLang="zh-CN" sz="2200" b="1" dirty="0">
                <a:latin typeface="楷体_GB2312" pitchFamily="49" charset="-122"/>
              </a:rPr>
              <a:t>100 mmHg </a:t>
            </a:r>
            <a:r>
              <a:rPr kumimoji="0" lang="zh-CN" altLang="en-US" sz="2200" b="1" dirty="0">
                <a:latin typeface="楷体_GB2312" pitchFamily="49" charset="-122"/>
              </a:rPr>
              <a:t>（</a:t>
            </a:r>
            <a:r>
              <a:rPr kumimoji="0" lang="en-US" altLang="zh-CN" sz="2200" b="1" dirty="0">
                <a:latin typeface="楷体_GB2312" pitchFamily="49" charset="-122"/>
              </a:rPr>
              <a:t>13.3kpa</a:t>
            </a:r>
            <a:r>
              <a:rPr kumimoji="0" lang="zh-CN" altLang="en-US" sz="2200" b="1" dirty="0">
                <a:latin typeface="楷体_GB2312" pitchFamily="49" charset="-122"/>
              </a:rPr>
              <a:t>）时的压力变化最敏感。 </a:t>
            </a:r>
            <a:endParaRPr kumimoji="0" lang="en-US" altLang="zh-CN" sz="2200" b="1" dirty="0">
              <a:latin typeface="楷体_GB2312" pitchFamily="49" charset="-122"/>
            </a:endParaRPr>
          </a:p>
          <a:p>
            <a:pPr eaLnBrk="1" hangingPunct="1">
              <a:lnSpc>
                <a:spcPts val="2600"/>
              </a:lnSpc>
              <a:spcBef>
                <a:spcPct val="50000"/>
              </a:spcBef>
            </a:pPr>
            <a:r>
              <a:rPr lang="en-US" altLang="zh-CN" sz="2200" b="1" dirty="0">
                <a:latin typeface="楷体_GB2312" pitchFamily="49" charset="-122"/>
              </a:rPr>
              <a:t>②</a:t>
            </a:r>
            <a:r>
              <a:rPr lang="zh-CN" altLang="en-US" sz="2200" b="1" dirty="0">
                <a:latin typeface="楷体_GB2312" pitchFamily="49" charset="-122"/>
              </a:rPr>
              <a:t>是</a:t>
            </a:r>
            <a:r>
              <a:rPr lang="zh-CN" altLang="en-US" sz="2200" b="1" dirty="0">
                <a:solidFill>
                  <a:srgbClr val="FF0000"/>
                </a:solidFill>
                <a:latin typeface="楷体_GB2312" pitchFamily="49" charset="-122"/>
              </a:rPr>
              <a:t>负反馈</a:t>
            </a:r>
            <a:r>
              <a:rPr lang="zh-CN" altLang="en-US" sz="2200" b="1" dirty="0">
                <a:latin typeface="楷体_GB2312" pitchFamily="49" charset="-122"/>
              </a:rPr>
              <a:t>调节过程（双向）</a:t>
            </a:r>
          </a:p>
          <a:p>
            <a:pPr eaLnBrk="1" hangingPunct="1">
              <a:lnSpc>
                <a:spcPts val="2600"/>
              </a:lnSpc>
              <a:spcBef>
                <a:spcPct val="50000"/>
              </a:spcBef>
            </a:pPr>
            <a:r>
              <a:rPr lang="zh-CN" altLang="en-US" sz="2200" b="1" dirty="0">
                <a:latin typeface="楷体_GB2312" pitchFamily="49" charset="-122"/>
              </a:rPr>
              <a:t>③适宜刺激是</a:t>
            </a:r>
            <a:r>
              <a:rPr lang="zh-CN" altLang="en-US" sz="2200" b="1" dirty="0">
                <a:solidFill>
                  <a:srgbClr val="FF0000"/>
                </a:solidFill>
                <a:latin typeface="楷体_GB2312" pitchFamily="49" charset="-122"/>
              </a:rPr>
              <a:t>机械牵张</a:t>
            </a:r>
          </a:p>
          <a:p>
            <a:pPr eaLnBrk="1" hangingPunct="1">
              <a:lnSpc>
                <a:spcPts val="2600"/>
              </a:lnSpc>
              <a:spcBef>
                <a:spcPct val="50000"/>
              </a:spcBef>
            </a:pPr>
            <a:r>
              <a:rPr lang="zh-CN" altLang="en-US" sz="2200" b="1" dirty="0">
                <a:latin typeface="楷体_GB2312" pitchFamily="49" charset="-122"/>
              </a:rPr>
              <a:t>④长期高血压，压力感受性反射重调定</a:t>
            </a:r>
            <a:r>
              <a:rPr kumimoji="0" lang="zh-CN" altLang="en-US" sz="2800" b="1" dirty="0">
                <a:latin typeface="楷体_GB2312" pitchFamily="49" charset="-122"/>
              </a:rPr>
              <a:t>   </a:t>
            </a:r>
            <a:endParaRPr lang="zh-CN" altLang="en-US" sz="2400" dirty="0">
              <a:latin typeface="楷体_GB2312" pitchFamily="49" charset="-122"/>
            </a:endParaRPr>
          </a:p>
        </p:txBody>
      </p:sp>
      <p:pic>
        <p:nvPicPr>
          <p:cNvPr id="29699" name="Picture 4" descr="24-颈动脉窦内压力与动脉血压的关系 ">
            <a:extLst>
              <a:ext uri="{FF2B5EF4-FFF2-40B4-BE49-F238E27FC236}">
                <a16:creationId xmlns:a16="http://schemas.microsoft.com/office/drawing/2014/main" id="{4FD69C1F-51C7-4CA5-A870-99EA3DC1B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77" t="5551" r="2577" b="3714"/>
          <a:stretch>
            <a:fillRect/>
          </a:stretch>
        </p:blipFill>
        <p:spPr bwMode="auto">
          <a:xfrm>
            <a:off x="5181136" y="2608313"/>
            <a:ext cx="3817516" cy="25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CD836B16-9753-2E30-BD4D-575709F1E196}"/>
              </a:ext>
            </a:extLst>
          </p:cNvPr>
          <p:cNvSpPr txBox="1"/>
          <p:nvPr/>
        </p:nvSpPr>
        <p:spPr>
          <a:xfrm>
            <a:off x="4595960" y="4581128"/>
            <a:ext cx="4153596" cy="1218026"/>
          </a:xfrm>
          <a:prstGeom prst="rect">
            <a:avLst/>
          </a:prstGeom>
          <a:noFill/>
        </p:spPr>
        <p:txBody>
          <a:bodyPr wrap="square">
            <a:spAutoFit/>
          </a:bodyPr>
          <a:lstStyle/>
          <a:p>
            <a:pPr eaLnBrk="1" hangingPunct="1">
              <a:lnSpc>
                <a:spcPct val="110000"/>
              </a:lnSpc>
              <a:spcBef>
                <a:spcPct val="50000"/>
              </a:spcBef>
            </a:pPr>
            <a:r>
              <a:rPr lang="zh-CN" altLang="en-US" sz="2800" b="1" dirty="0">
                <a:solidFill>
                  <a:srgbClr val="FF0066"/>
                </a:solidFill>
                <a:latin typeface="微软雅黑" panose="020B0503020204020204" pitchFamily="34" charset="-122"/>
                <a:ea typeface="微软雅黑" panose="020B0503020204020204" pitchFamily="34" charset="-122"/>
              </a:rPr>
              <a:t>（</a:t>
            </a:r>
            <a:r>
              <a:rPr lang="en-US" altLang="zh-CN" sz="2800" b="1" dirty="0">
                <a:solidFill>
                  <a:srgbClr val="FF0066"/>
                </a:solidFill>
                <a:latin typeface="微软雅黑" panose="020B0503020204020204" pitchFamily="34" charset="-122"/>
                <a:ea typeface="微软雅黑" panose="020B0503020204020204" pitchFamily="34" charset="-122"/>
              </a:rPr>
              <a:t>3</a:t>
            </a:r>
            <a:r>
              <a:rPr lang="zh-CN" altLang="en-US" sz="2800" b="1" dirty="0">
                <a:solidFill>
                  <a:srgbClr val="FF0066"/>
                </a:solidFill>
                <a:latin typeface="微软雅黑" panose="020B0503020204020204" pitchFamily="34" charset="-122"/>
                <a:ea typeface="微软雅黑" panose="020B0503020204020204" pitchFamily="34" charset="-122"/>
              </a:rPr>
              <a:t>）生理意义：</a:t>
            </a:r>
            <a:endParaRPr lang="en-US" altLang="zh-CN" sz="2800" b="1" dirty="0">
              <a:solidFill>
                <a:srgbClr val="FF0066"/>
              </a:solidFill>
              <a:latin typeface="微软雅黑" panose="020B0503020204020204" pitchFamily="34" charset="-122"/>
              <a:ea typeface="微软雅黑" panose="020B0503020204020204" pitchFamily="34" charset="-122"/>
            </a:endParaRPr>
          </a:p>
          <a:p>
            <a:pPr eaLnBrk="1" hangingPunct="1">
              <a:lnSpc>
                <a:spcPct val="110000"/>
              </a:lnSpc>
              <a:spcBef>
                <a:spcPct val="50000"/>
              </a:spcBef>
            </a:pPr>
            <a:r>
              <a:rPr lang="zh-CN" altLang="en-US" sz="2800" b="1" dirty="0">
                <a:latin typeface="微软雅黑" panose="020B0503020204020204" pitchFamily="34" charset="-122"/>
                <a:ea typeface="微软雅黑" panose="020B0503020204020204" pitchFamily="34" charset="-122"/>
              </a:rPr>
              <a:t>使动脉血压保持相对稳定。</a:t>
            </a:r>
          </a:p>
        </p:txBody>
      </p:sp>
      <p:pic>
        <p:nvPicPr>
          <p:cNvPr id="5" name="图片 4">
            <a:extLst>
              <a:ext uri="{FF2B5EF4-FFF2-40B4-BE49-F238E27FC236}">
                <a16:creationId xmlns:a16="http://schemas.microsoft.com/office/drawing/2014/main" id="{E1FA1703-B751-AD35-3219-9D59B0100E39}"/>
              </a:ext>
            </a:extLst>
          </p:cNvPr>
          <p:cNvPicPr>
            <a:picLocks noChangeAspect="1"/>
          </p:cNvPicPr>
          <p:nvPr/>
        </p:nvPicPr>
        <p:blipFill rotWithShape="1">
          <a:blip r:embed="rId3">
            <a:extLst>
              <a:ext uri="{28A0092B-C50C-407E-A947-70E740481C1C}">
                <a14:useLocalDpi xmlns:a14="http://schemas.microsoft.com/office/drawing/2010/main" val="0"/>
              </a:ext>
            </a:extLst>
          </a:blip>
          <a:srcRect l="51575" t="37909" r="22438" b="11462"/>
          <a:stretch/>
        </p:blipFill>
        <p:spPr>
          <a:xfrm>
            <a:off x="421860" y="2860736"/>
            <a:ext cx="3934116" cy="3602296"/>
          </a:xfrm>
          <a:prstGeom prst="rect">
            <a:avLst/>
          </a:prstGeom>
        </p:spPr>
      </p:pic>
    </p:spTree>
    <p:extLst>
      <p:ext uri="{BB962C8B-B14F-4D97-AF65-F5344CB8AC3E}">
        <p14:creationId xmlns:p14="http://schemas.microsoft.com/office/powerpoint/2010/main" val="1598096488"/>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a:extLst>
              <a:ext uri="{FF2B5EF4-FFF2-40B4-BE49-F238E27FC236}">
                <a16:creationId xmlns:a16="http://schemas.microsoft.com/office/drawing/2014/main" id="{65319FF1-78AE-4B4E-A220-232554EAFD69}"/>
              </a:ext>
            </a:extLst>
          </p:cNvPr>
          <p:cNvSpPr txBox="1">
            <a:spLocks noChangeArrowheads="1"/>
          </p:cNvSpPr>
          <p:nvPr/>
        </p:nvSpPr>
        <p:spPr bwMode="auto">
          <a:xfrm>
            <a:off x="179512" y="332656"/>
            <a:ext cx="7993062" cy="31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20000"/>
              </a:spcBef>
            </a:pPr>
            <a:r>
              <a:rPr kumimoji="0" lang="en-US" altLang="zh-CN" sz="2400" dirty="0">
                <a:solidFill>
                  <a:srgbClr val="FF0000"/>
                </a:solidFill>
                <a:latin typeface="黑体" panose="02010609060101010101" pitchFamily="49" charset="-122"/>
                <a:ea typeface="黑体" panose="02010609060101010101" pitchFamily="49" charset="-122"/>
              </a:rPr>
              <a:t>   ●</a:t>
            </a:r>
            <a:r>
              <a:rPr kumimoji="0" lang="zh-CN" altLang="en-US" sz="2400" b="1" dirty="0">
                <a:solidFill>
                  <a:srgbClr val="FF0000"/>
                </a:solidFill>
                <a:latin typeface="黑体" panose="02010609060101010101" pitchFamily="49" charset="-122"/>
                <a:ea typeface="黑体" panose="02010609060101010101" pitchFamily="49" charset="-122"/>
              </a:rPr>
              <a:t>减压反射：</a:t>
            </a:r>
            <a:r>
              <a:rPr kumimoji="0" lang="zh-CN" altLang="en-US" sz="2400" b="1" dirty="0">
                <a:latin typeface="楷体_GB2312" pitchFamily="49" charset="-122"/>
              </a:rPr>
              <a:t> </a:t>
            </a:r>
            <a:endParaRPr kumimoji="0" lang="zh-CN" altLang="en-US" sz="2400" dirty="0">
              <a:latin typeface="楷体_GB2312" pitchFamily="49" charset="-122"/>
            </a:endParaRPr>
          </a:p>
          <a:p>
            <a:pPr eaLnBrk="1" hangingPunct="1">
              <a:lnSpc>
                <a:spcPct val="130000"/>
              </a:lnSpc>
              <a:spcBef>
                <a:spcPct val="20000"/>
              </a:spcBef>
            </a:pPr>
            <a:r>
              <a:rPr kumimoji="0" lang="zh-CN" altLang="en-US" sz="2400" b="1" dirty="0">
                <a:latin typeface="楷体_GB2312" pitchFamily="49" charset="-122"/>
              </a:rPr>
              <a:t>   由</a:t>
            </a:r>
            <a:r>
              <a:rPr kumimoji="0" lang="zh-CN" altLang="en-US" sz="2400" b="1" dirty="0">
                <a:solidFill>
                  <a:srgbClr val="C00000"/>
                </a:solidFill>
                <a:latin typeface="楷体_GB2312" pitchFamily="49" charset="-122"/>
              </a:rPr>
              <a:t>血压升高</a:t>
            </a:r>
            <a:r>
              <a:rPr kumimoji="0" lang="zh-CN" altLang="en-US" sz="2400" b="1" dirty="0">
                <a:latin typeface="楷体_GB2312" pitchFamily="49" charset="-122"/>
              </a:rPr>
              <a:t>通过压力感受性的反射使</a:t>
            </a:r>
            <a:r>
              <a:rPr kumimoji="0" lang="zh-CN" altLang="en-US" sz="2400" b="1" dirty="0">
                <a:solidFill>
                  <a:srgbClr val="C00000"/>
                </a:solidFill>
                <a:latin typeface="楷体_GB2312" pitchFamily="49" charset="-122"/>
              </a:rPr>
              <a:t>血压回降</a:t>
            </a:r>
            <a:r>
              <a:rPr kumimoji="0" lang="zh-CN" altLang="en-US" sz="2400" b="1" dirty="0">
                <a:latin typeface="楷体_GB2312" pitchFamily="49" charset="-122"/>
              </a:rPr>
              <a:t>的活动过程称为减压反射。 </a:t>
            </a:r>
            <a:endParaRPr kumimoji="0" lang="zh-CN" altLang="en-US" sz="2400" dirty="0">
              <a:latin typeface="楷体_GB2312" pitchFamily="49" charset="-122"/>
            </a:endParaRPr>
          </a:p>
          <a:p>
            <a:pPr eaLnBrk="1" hangingPunct="1">
              <a:lnSpc>
                <a:spcPct val="130000"/>
              </a:lnSpc>
              <a:spcBef>
                <a:spcPct val="20000"/>
              </a:spcBef>
            </a:pPr>
            <a:r>
              <a:rPr kumimoji="0" lang="zh-CN" altLang="en-US" sz="2400" b="1" dirty="0">
                <a:latin typeface="楷体_GB2312" pitchFamily="49" charset="-122"/>
              </a:rPr>
              <a:t>   ●减压反射的加压效应： </a:t>
            </a:r>
            <a:endParaRPr kumimoji="0" lang="zh-CN" altLang="en-US" sz="2400" dirty="0">
              <a:latin typeface="楷体_GB2312" pitchFamily="49" charset="-122"/>
            </a:endParaRPr>
          </a:p>
          <a:p>
            <a:pPr eaLnBrk="1" hangingPunct="1">
              <a:lnSpc>
                <a:spcPct val="130000"/>
              </a:lnSpc>
              <a:spcBef>
                <a:spcPct val="20000"/>
              </a:spcBef>
            </a:pPr>
            <a:r>
              <a:rPr kumimoji="0" lang="zh-CN" altLang="en-US" sz="2400" b="1" dirty="0">
                <a:latin typeface="楷体_GB2312" pitchFamily="49" charset="-122"/>
              </a:rPr>
              <a:t>   由</a:t>
            </a:r>
            <a:r>
              <a:rPr kumimoji="0" lang="zh-CN" altLang="en-US" sz="2400" b="1" dirty="0">
                <a:solidFill>
                  <a:srgbClr val="C00000"/>
                </a:solidFill>
                <a:latin typeface="楷体_GB2312" pitchFamily="49" charset="-122"/>
              </a:rPr>
              <a:t>血压降低</a:t>
            </a:r>
            <a:r>
              <a:rPr kumimoji="0" lang="zh-CN" altLang="en-US" sz="2400" b="1" dirty="0">
                <a:latin typeface="楷体_GB2312" pitchFamily="49" charset="-122"/>
              </a:rPr>
              <a:t>通过减压反射的减弱引起</a:t>
            </a:r>
            <a:r>
              <a:rPr kumimoji="0" lang="zh-CN" altLang="en-US" sz="2400" b="1" dirty="0">
                <a:solidFill>
                  <a:srgbClr val="C00000"/>
                </a:solidFill>
                <a:latin typeface="楷体_GB2312" pitchFamily="49" charset="-122"/>
              </a:rPr>
              <a:t>血压回升</a:t>
            </a:r>
            <a:r>
              <a:rPr kumimoji="0" lang="zh-CN" altLang="en-US" sz="2400" b="1" dirty="0">
                <a:latin typeface="楷体_GB2312" pitchFamily="49" charset="-122"/>
              </a:rPr>
              <a:t>的过程，称为减压反射的加压效应</a:t>
            </a:r>
          </a:p>
        </p:txBody>
      </p:sp>
      <p:sp>
        <p:nvSpPr>
          <p:cNvPr id="3" name="TextBox 2">
            <a:extLst>
              <a:ext uri="{FF2B5EF4-FFF2-40B4-BE49-F238E27FC236}">
                <a16:creationId xmlns:a16="http://schemas.microsoft.com/office/drawing/2014/main" id="{1C82FA8F-C562-4EEE-B467-01F3A088F5CD}"/>
              </a:ext>
            </a:extLst>
          </p:cNvPr>
          <p:cNvSpPr txBox="1"/>
          <p:nvPr/>
        </p:nvSpPr>
        <p:spPr>
          <a:xfrm>
            <a:off x="3357563" y="476672"/>
            <a:ext cx="2286000" cy="400050"/>
          </a:xfrm>
          <a:prstGeom prst="rect">
            <a:avLst/>
          </a:prstGeom>
          <a:ln>
            <a:solidFill>
              <a:srgbClr val="0000CC"/>
            </a:solidFill>
          </a:ln>
        </p:spPr>
        <p:style>
          <a:lnRef idx="2">
            <a:schemeClr val="accent6"/>
          </a:lnRef>
          <a:fillRef idx="1">
            <a:schemeClr val="lt1"/>
          </a:fillRef>
          <a:effectRef idx="0">
            <a:schemeClr val="accent6"/>
          </a:effectRef>
          <a:fontRef idx="minor">
            <a:schemeClr val="dk1"/>
          </a:fontRef>
        </p:style>
        <p:txBody>
          <a:bodyPr>
            <a:spAutoFit/>
          </a:bodyPr>
          <a:lstStyle/>
          <a:p>
            <a:pPr eaLnBrk="1" hangingPunct="1">
              <a:defRPr/>
            </a:pPr>
            <a:r>
              <a:rPr lang="zh-CN" altLang="en-US" dirty="0"/>
              <a:t>窦弓减压反射</a:t>
            </a:r>
          </a:p>
        </p:txBody>
      </p:sp>
      <p:sp>
        <p:nvSpPr>
          <p:cNvPr id="28676" name="圆角矩形 3">
            <a:extLst>
              <a:ext uri="{FF2B5EF4-FFF2-40B4-BE49-F238E27FC236}">
                <a16:creationId xmlns:a16="http://schemas.microsoft.com/office/drawing/2014/main" id="{B2772F22-DE9A-40CF-AC72-A79F49ADE386}"/>
              </a:ext>
            </a:extLst>
          </p:cNvPr>
          <p:cNvSpPr>
            <a:spLocks noChangeArrowheads="1"/>
          </p:cNvSpPr>
          <p:nvPr/>
        </p:nvSpPr>
        <p:spPr bwMode="auto">
          <a:xfrm>
            <a:off x="4071938" y="5857875"/>
            <a:ext cx="914400" cy="9144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kumimoji="1" sz="2000">
                <a:solidFill>
                  <a:schemeClr val="tx1"/>
                </a:solidFill>
                <a:latin typeface="Times New Roman" panose="02020603050405020304" pitchFamily="18" charset="0"/>
                <a:ea typeface="楷体_GB2312" pitchFamily="49" charset="-122"/>
              </a:defRPr>
            </a:lvl1pPr>
            <a:lvl2pPr marL="742950" indent="-285750">
              <a:defRPr kumimoji="1" sz="2000">
                <a:solidFill>
                  <a:schemeClr val="tx1"/>
                </a:solidFill>
                <a:latin typeface="Times New Roman" panose="02020603050405020304" pitchFamily="18" charset="0"/>
                <a:ea typeface="楷体_GB2312" pitchFamily="49" charset="-122"/>
              </a:defRPr>
            </a:lvl2pPr>
            <a:lvl3pPr marL="1143000" indent="-228600">
              <a:defRPr kumimoji="1" sz="2000">
                <a:solidFill>
                  <a:schemeClr val="tx1"/>
                </a:solidFill>
                <a:latin typeface="Times New Roman" panose="02020603050405020304" pitchFamily="18" charset="0"/>
                <a:ea typeface="楷体_GB2312" pitchFamily="49" charset="-122"/>
              </a:defRPr>
            </a:lvl3pPr>
            <a:lvl4pPr marL="1600200" indent="-228600">
              <a:defRPr kumimoji="1" sz="2000">
                <a:solidFill>
                  <a:schemeClr val="tx1"/>
                </a:solidFill>
                <a:latin typeface="Times New Roman" panose="02020603050405020304" pitchFamily="18" charset="0"/>
                <a:ea typeface="楷体_GB2312" pitchFamily="49" charset="-122"/>
              </a:defRPr>
            </a:lvl4pPr>
            <a:lvl5pPr marL="2057400" indent="-228600">
              <a:defRPr kumimoji="1" sz="20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楷体_GB2312" pitchFamily="49" charset="-122"/>
              </a:defRPr>
            </a:lvl9pPr>
          </a:lstStyle>
          <a:p>
            <a:pPr eaLnBrk="1" hangingPunct="1"/>
            <a:endParaRPr lang="zh-CN" altLang="en-US"/>
          </a:p>
        </p:txBody>
      </p:sp>
      <p:sp>
        <p:nvSpPr>
          <p:cNvPr id="2" name="Rectangle 3">
            <a:extLst>
              <a:ext uri="{FF2B5EF4-FFF2-40B4-BE49-F238E27FC236}">
                <a16:creationId xmlns:a16="http://schemas.microsoft.com/office/drawing/2014/main" id="{1A925CB6-BCD9-F0CC-638D-D676BC1E5FCF}"/>
              </a:ext>
            </a:extLst>
          </p:cNvPr>
          <p:cNvSpPr txBox="1">
            <a:spLocks noChangeArrowheads="1"/>
          </p:cNvSpPr>
          <p:nvPr/>
        </p:nvSpPr>
        <p:spPr bwMode="auto">
          <a:xfrm>
            <a:off x="177224" y="4437112"/>
            <a:ext cx="8229600" cy="1748631"/>
          </a:xfrm>
          <a:prstGeom prst="rect">
            <a:avLst/>
          </a:prstGeom>
          <a:noFill/>
          <a:ln w="9525">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a:lstStyle>
          <a:p>
            <a:pPr marL="609600" indent="-609600" eaLnBrk="1" hangingPunct="1">
              <a:lnSpc>
                <a:spcPct val="130000"/>
              </a:lnSpc>
              <a:buFontTx/>
              <a:buAutoNum type="arabicPeriod"/>
            </a:pPr>
            <a:r>
              <a:rPr lang="zh-CN" altLang="en-US" sz="2400" kern="0" dirty="0">
                <a:ea typeface="楷体_GB2312" pitchFamily="49" charset="-122"/>
              </a:rPr>
              <a:t>支配心脏和血管的神经有哪些？简述其作用和机制。</a:t>
            </a:r>
          </a:p>
          <a:p>
            <a:pPr marL="609600" indent="-609600" eaLnBrk="1" hangingPunct="1">
              <a:lnSpc>
                <a:spcPct val="130000"/>
              </a:lnSpc>
              <a:buFontTx/>
              <a:buAutoNum type="arabicPeriod"/>
            </a:pPr>
            <a:r>
              <a:rPr lang="zh-CN" altLang="en-US" sz="2400" kern="0" dirty="0">
                <a:ea typeface="楷体_GB2312" pitchFamily="49" charset="-122"/>
              </a:rPr>
              <a:t>心血管活动的基本中枢在哪里？</a:t>
            </a:r>
          </a:p>
          <a:p>
            <a:pPr marL="609600" indent="-609600" eaLnBrk="1" hangingPunct="1">
              <a:lnSpc>
                <a:spcPct val="130000"/>
              </a:lnSpc>
              <a:buFontTx/>
              <a:buAutoNum type="arabicPeriod"/>
            </a:pPr>
            <a:r>
              <a:rPr lang="zh-CN" altLang="en-US" sz="2400" kern="0" dirty="0">
                <a:ea typeface="楷体_GB2312" pitchFamily="49" charset="-122"/>
              </a:rPr>
              <a:t>什么是减压反射？试述其反射过程，特点及生理意义。</a:t>
            </a:r>
          </a:p>
        </p:txBody>
      </p:sp>
      <p:sp>
        <p:nvSpPr>
          <p:cNvPr id="4" name="Rectangle 4">
            <a:extLst>
              <a:ext uri="{FF2B5EF4-FFF2-40B4-BE49-F238E27FC236}">
                <a16:creationId xmlns:a16="http://schemas.microsoft.com/office/drawing/2014/main" id="{105E8580-EBBA-DAC7-8C39-1524735F6242}"/>
              </a:ext>
            </a:extLst>
          </p:cNvPr>
          <p:cNvSpPr>
            <a:spLocks noGrp="1" noChangeArrowheads="1"/>
          </p:cNvSpPr>
          <p:nvPr>
            <p:ph type="title"/>
          </p:nvPr>
        </p:nvSpPr>
        <p:spPr bwMode="auto">
          <a:xfrm>
            <a:off x="166992" y="3730674"/>
            <a:ext cx="8229600" cy="706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3600" dirty="0">
                <a:solidFill>
                  <a:srgbClr val="FF0000"/>
                </a:solidFill>
                <a:ea typeface="黑体" panose="02010609060101010101" pitchFamily="49" charset="-122"/>
              </a:rPr>
              <a:t>思 考 题</a:t>
            </a:r>
          </a:p>
        </p:txBody>
      </p:sp>
    </p:spTree>
    <p:extLst>
      <p:ext uri="{BB962C8B-B14F-4D97-AF65-F5344CB8AC3E}">
        <p14:creationId xmlns:p14="http://schemas.microsoft.com/office/powerpoint/2010/main" val="276960052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26</a:t>
            </a:fld>
            <a:endParaRPr lang="en-US" altLang="zh-CN" sz="1400" b="0" dirty="0">
              <a:ea typeface="宋体" panose="02010600030101010101" pitchFamily="2" charset="-122"/>
            </a:endParaRPr>
          </a:p>
        </p:txBody>
      </p:sp>
      <p:pic>
        <p:nvPicPr>
          <p:cNvPr id="271362" name="Picture 2"/>
          <p:cNvPicPr>
            <a:picLocks noChangeAspect="1"/>
          </p:cNvPicPr>
          <p:nvPr/>
        </p:nvPicPr>
        <p:blipFill>
          <a:blip r:embed="rId2"/>
          <a:srcRect l="54398" t="9032" b="14882"/>
          <a:stretch>
            <a:fillRect/>
          </a:stretch>
        </p:blipFill>
        <p:spPr>
          <a:xfrm>
            <a:off x="5867400" y="3429000"/>
            <a:ext cx="3078163" cy="2808288"/>
          </a:xfrm>
          <a:prstGeom prst="rect">
            <a:avLst/>
          </a:prstGeom>
          <a:noFill/>
          <a:ln w="9525">
            <a:noFill/>
          </a:ln>
        </p:spPr>
      </p:pic>
      <p:sp>
        <p:nvSpPr>
          <p:cNvPr id="271363" name="Rectangle 3"/>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心的血管</a:t>
            </a:r>
            <a:r>
              <a:rPr lang="en-US" altLang="zh-CN" dirty="0">
                <a:latin typeface="宋体" panose="02010600030101010101" pitchFamily="2" charset="-122"/>
              </a:rPr>
              <a:t>---</a:t>
            </a:r>
            <a:r>
              <a:rPr lang="zh-CN" altLang="en-US" dirty="0">
                <a:solidFill>
                  <a:schemeClr val="hlink"/>
                </a:solidFill>
              </a:rPr>
              <a:t>动脉</a:t>
            </a:r>
            <a:r>
              <a:rPr lang="zh-CN" altLang="en-US" dirty="0"/>
              <a:t> </a:t>
            </a:r>
          </a:p>
        </p:txBody>
      </p:sp>
      <p:sp>
        <p:nvSpPr>
          <p:cNvPr id="271364" name="Rectangle 4"/>
          <p:cNvSpPr/>
          <p:nvPr/>
        </p:nvSpPr>
        <p:spPr>
          <a:xfrm>
            <a:off x="323850" y="2636838"/>
            <a:ext cx="187166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左冠状动脉</a:t>
            </a:r>
          </a:p>
        </p:txBody>
      </p:sp>
      <p:sp>
        <p:nvSpPr>
          <p:cNvPr id="271365" name="Rectangle 5"/>
          <p:cNvSpPr/>
          <p:nvPr/>
        </p:nvSpPr>
        <p:spPr>
          <a:xfrm>
            <a:off x="539750" y="5084763"/>
            <a:ext cx="1803400" cy="420687"/>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90000"/>
              </a:lnSpc>
              <a:buNone/>
            </a:pPr>
            <a:r>
              <a:rPr lang="zh-CN" altLang="en-US" sz="2400" dirty="0">
                <a:ea typeface="宋体" panose="02010600030101010101" pitchFamily="2" charset="-122"/>
              </a:rPr>
              <a:t>右冠状动脉 </a:t>
            </a:r>
          </a:p>
        </p:txBody>
      </p:sp>
      <p:sp>
        <p:nvSpPr>
          <p:cNvPr id="271366" name="Rectangle 6"/>
          <p:cNvSpPr/>
          <p:nvPr/>
        </p:nvSpPr>
        <p:spPr>
          <a:xfrm>
            <a:off x="3203575" y="1916113"/>
            <a:ext cx="17287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前室间支</a:t>
            </a:r>
            <a:r>
              <a:rPr lang="zh-CN" altLang="en-US" sz="2400" dirty="0">
                <a:solidFill>
                  <a:schemeClr val="tx2"/>
                </a:solidFill>
                <a:ea typeface="宋体" panose="02010600030101010101" pitchFamily="2" charset="-122"/>
              </a:rPr>
              <a:t> </a:t>
            </a:r>
          </a:p>
        </p:txBody>
      </p:sp>
      <p:sp>
        <p:nvSpPr>
          <p:cNvPr id="271367" name="Rectangle 7"/>
          <p:cNvSpPr/>
          <p:nvPr/>
        </p:nvSpPr>
        <p:spPr>
          <a:xfrm>
            <a:off x="3203575" y="2276475"/>
            <a:ext cx="10810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旋支</a:t>
            </a:r>
          </a:p>
        </p:txBody>
      </p:sp>
      <p:sp>
        <p:nvSpPr>
          <p:cNvPr id="271368" name="Rectangle 8"/>
          <p:cNvSpPr/>
          <p:nvPr/>
        </p:nvSpPr>
        <p:spPr>
          <a:xfrm>
            <a:off x="3059113" y="2708275"/>
            <a:ext cx="2160587" cy="1562100"/>
          </a:xfrm>
          <a:prstGeom prst="rect">
            <a:avLst/>
          </a:prstGeom>
          <a:noFill/>
          <a:ln w="9525" cap="flat" cmpd="sng">
            <a:solidFill>
              <a:srgbClr val="0000FF"/>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左心房、左心室、室间隔前</a:t>
            </a:r>
            <a:r>
              <a:rPr lang="en-US" altLang="zh-CN" sz="2400" dirty="0">
                <a:solidFill>
                  <a:schemeClr val="hlink"/>
                </a:solidFill>
                <a:latin typeface="楷体_GB2312" pitchFamily="1" charset="-122"/>
                <a:ea typeface="宋体" panose="02010600030101010101" pitchFamily="2" charset="-122"/>
              </a:rPr>
              <a:t>2</a:t>
            </a:r>
            <a:r>
              <a:rPr lang="zh-CN" altLang="en-US" sz="2400" dirty="0">
                <a:solidFill>
                  <a:schemeClr val="hlink"/>
                </a:solidFill>
                <a:latin typeface="楷体_GB2312" pitchFamily="1" charset="-122"/>
                <a:ea typeface="宋体" panose="02010600030101010101" pitchFamily="2" charset="-122"/>
              </a:rPr>
              <a:t>／</a:t>
            </a:r>
            <a:r>
              <a:rPr lang="en-US" altLang="zh-CN" sz="2400" dirty="0">
                <a:solidFill>
                  <a:schemeClr val="hlink"/>
                </a:solidFill>
                <a:latin typeface="楷体_GB2312" pitchFamily="1" charset="-122"/>
                <a:ea typeface="宋体" panose="02010600030101010101" pitchFamily="2" charset="-122"/>
              </a:rPr>
              <a:t>3</a:t>
            </a:r>
            <a:r>
              <a:rPr lang="zh-CN" altLang="en-US" sz="2400" dirty="0">
                <a:solidFill>
                  <a:schemeClr val="hlink"/>
                </a:solidFill>
                <a:ea typeface="宋体" panose="02010600030101010101" pitchFamily="2" charset="-122"/>
              </a:rPr>
              <a:t>和右心室前壁一部分</a:t>
            </a:r>
          </a:p>
        </p:txBody>
      </p:sp>
      <p:sp>
        <p:nvSpPr>
          <p:cNvPr id="271369" name="Rectangle 9"/>
          <p:cNvSpPr/>
          <p:nvPr/>
        </p:nvSpPr>
        <p:spPr>
          <a:xfrm>
            <a:off x="3240088" y="4292600"/>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后室间支</a:t>
            </a:r>
          </a:p>
        </p:txBody>
      </p:sp>
      <p:sp>
        <p:nvSpPr>
          <p:cNvPr id="271370" name="Rectangle 10"/>
          <p:cNvSpPr/>
          <p:nvPr/>
        </p:nvSpPr>
        <p:spPr>
          <a:xfrm>
            <a:off x="3257550" y="4724400"/>
            <a:ext cx="145891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右旋支</a:t>
            </a:r>
          </a:p>
        </p:txBody>
      </p:sp>
      <p:sp>
        <p:nvSpPr>
          <p:cNvPr id="271371" name="Rectangle 11"/>
          <p:cNvSpPr/>
          <p:nvPr/>
        </p:nvSpPr>
        <p:spPr>
          <a:xfrm>
            <a:off x="3130550" y="5229225"/>
            <a:ext cx="2736850" cy="1196975"/>
          </a:xfrm>
          <a:prstGeom prst="rect">
            <a:avLst/>
          </a:prstGeom>
          <a:noFill/>
          <a:ln w="9525" cap="flat" cmpd="sng">
            <a:solidFill>
              <a:srgbClr val="0000FF"/>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右心房、右心室、室间隔后</a:t>
            </a:r>
            <a:r>
              <a:rPr lang="en-US" altLang="zh-CN" sz="2400" dirty="0">
                <a:solidFill>
                  <a:schemeClr val="hlink"/>
                </a:solidFill>
                <a:latin typeface="楷体_GB2312" pitchFamily="1" charset="-122"/>
                <a:ea typeface="宋体" panose="02010600030101010101" pitchFamily="2" charset="-122"/>
              </a:rPr>
              <a:t>1</a:t>
            </a:r>
            <a:r>
              <a:rPr lang="zh-CN" altLang="en-US" sz="2400" dirty="0">
                <a:solidFill>
                  <a:schemeClr val="hlink"/>
                </a:solidFill>
                <a:latin typeface="楷体_GB2312" pitchFamily="1" charset="-122"/>
                <a:ea typeface="宋体" panose="02010600030101010101" pitchFamily="2" charset="-122"/>
              </a:rPr>
              <a:t>／</a:t>
            </a:r>
            <a:r>
              <a:rPr lang="en-US" altLang="zh-CN" sz="2400" dirty="0">
                <a:solidFill>
                  <a:schemeClr val="hlink"/>
                </a:solidFill>
                <a:latin typeface="楷体_GB2312" pitchFamily="1" charset="-122"/>
                <a:ea typeface="宋体" panose="02010600030101010101" pitchFamily="2" charset="-122"/>
              </a:rPr>
              <a:t>3</a:t>
            </a:r>
            <a:r>
              <a:rPr lang="zh-CN" altLang="en-US" sz="2400" dirty="0">
                <a:solidFill>
                  <a:schemeClr val="hlink"/>
                </a:solidFill>
                <a:ea typeface="宋体" panose="02010600030101010101" pitchFamily="2" charset="-122"/>
              </a:rPr>
              <a:t>和左心室后壁一部分</a:t>
            </a:r>
          </a:p>
        </p:txBody>
      </p:sp>
      <p:sp>
        <p:nvSpPr>
          <p:cNvPr id="271372" name="Rectangle 12"/>
          <p:cNvSpPr/>
          <p:nvPr/>
        </p:nvSpPr>
        <p:spPr>
          <a:xfrm>
            <a:off x="360363" y="3789363"/>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升主动脉</a:t>
            </a:r>
          </a:p>
        </p:txBody>
      </p:sp>
      <p:sp>
        <p:nvSpPr>
          <p:cNvPr id="271373" name="Rectangle 13"/>
          <p:cNvSpPr/>
          <p:nvPr/>
        </p:nvSpPr>
        <p:spPr>
          <a:xfrm>
            <a:off x="2268538" y="2133600"/>
            <a:ext cx="7969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分支</a:t>
            </a:r>
          </a:p>
        </p:txBody>
      </p:sp>
      <p:sp>
        <p:nvSpPr>
          <p:cNvPr id="271374" name="Rectangle 14"/>
          <p:cNvSpPr/>
          <p:nvPr/>
        </p:nvSpPr>
        <p:spPr>
          <a:xfrm>
            <a:off x="2268538" y="3141663"/>
            <a:ext cx="7969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分布</a:t>
            </a:r>
          </a:p>
        </p:txBody>
      </p:sp>
      <p:sp>
        <p:nvSpPr>
          <p:cNvPr id="271375" name="Rectangle 15"/>
          <p:cNvSpPr/>
          <p:nvPr/>
        </p:nvSpPr>
        <p:spPr>
          <a:xfrm>
            <a:off x="2339975" y="4508500"/>
            <a:ext cx="7969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分支</a:t>
            </a:r>
          </a:p>
        </p:txBody>
      </p:sp>
      <p:sp>
        <p:nvSpPr>
          <p:cNvPr id="271376" name="Rectangle 16"/>
          <p:cNvSpPr/>
          <p:nvPr/>
        </p:nvSpPr>
        <p:spPr>
          <a:xfrm>
            <a:off x="2339975" y="5516563"/>
            <a:ext cx="7969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ea typeface="宋体" panose="02010600030101010101" pitchFamily="2" charset="-122"/>
              </a:rPr>
              <a:t>分布</a:t>
            </a:r>
          </a:p>
        </p:txBody>
      </p:sp>
      <p:sp>
        <p:nvSpPr>
          <p:cNvPr id="271377" name="Line 17"/>
          <p:cNvSpPr/>
          <p:nvPr/>
        </p:nvSpPr>
        <p:spPr>
          <a:xfrm flipV="1">
            <a:off x="1042988" y="3068638"/>
            <a:ext cx="0" cy="792162"/>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71378" name="Line 18"/>
          <p:cNvSpPr/>
          <p:nvPr/>
        </p:nvSpPr>
        <p:spPr>
          <a:xfrm>
            <a:off x="1042988" y="4221163"/>
            <a:ext cx="0" cy="86360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71379" name="AutoShape 19"/>
          <p:cNvSpPr/>
          <p:nvPr/>
        </p:nvSpPr>
        <p:spPr>
          <a:xfrm>
            <a:off x="2124075" y="2420938"/>
            <a:ext cx="144463" cy="863600"/>
          </a:xfrm>
          <a:prstGeom prst="leftBrace">
            <a:avLst>
              <a:gd name="adj1" fmla="val 49816"/>
              <a:gd name="adj2" fmla="val 50000"/>
            </a:avLst>
          </a:prstGeom>
          <a:noFill/>
          <a:ln w="222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1380" name="AutoShape 20"/>
          <p:cNvSpPr/>
          <p:nvPr/>
        </p:nvSpPr>
        <p:spPr>
          <a:xfrm>
            <a:off x="2195513" y="4724400"/>
            <a:ext cx="144462" cy="1079500"/>
          </a:xfrm>
          <a:prstGeom prst="leftBrace">
            <a:avLst>
              <a:gd name="adj1" fmla="val 62271"/>
              <a:gd name="adj2" fmla="val 50000"/>
            </a:avLst>
          </a:prstGeom>
          <a:noFill/>
          <a:ln w="222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1381" name="AutoShape 21"/>
          <p:cNvSpPr/>
          <p:nvPr/>
        </p:nvSpPr>
        <p:spPr>
          <a:xfrm>
            <a:off x="3059113" y="2060575"/>
            <a:ext cx="71437" cy="574675"/>
          </a:xfrm>
          <a:prstGeom prst="leftBrace">
            <a:avLst>
              <a:gd name="adj1" fmla="val 67037"/>
              <a:gd name="adj2" fmla="val 50000"/>
            </a:avLst>
          </a:prstGeom>
          <a:noFill/>
          <a:ln w="222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1382" name="AutoShape 22"/>
          <p:cNvSpPr/>
          <p:nvPr/>
        </p:nvSpPr>
        <p:spPr>
          <a:xfrm>
            <a:off x="3059113" y="4437063"/>
            <a:ext cx="215900" cy="647700"/>
          </a:xfrm>
          <a:prstGeom prst="leftBrace">
            <a:avLst>
              <a:gd name="adj1" fmla="val 25000"/>
              <a:gd name="adj2" fmla="val 50000"/>
            </a:avLst>
          </a:prstGeom>
          <a:noFill/>
          <a:ln w="222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pic>
        <p:nvPicPr>
          <p:cNvPr id="271383" name="Picture 23"/>
          <p:cNvPicPr>
            <a:picLocks noChangeAspect="1"/>
          </p:cNvPicPr>
          <p:nvPr/>
        </p:nvPicPr>
        <p:blipFill>
          <a:blip r:embed="rId2"/>
          <a:srcRect r="57338" b="14151"/>
          <a:stretch>
            <a:fillRect/>
          </a:stretch>
        </p:blipFill>
        <p:spPr>
          <a:xfrm>
            <a:off x="5940425" y="260350"/>
            <a:ext cx="2879725" cy="3168650"/>
          </a:xfrm>
          <a:prstGeom prst="rect">
            <a:avLst/>
          </a:prstGeom>
          <a:noFill/>
          <a:ln w="9525">
            <a:noFill/>
          </a:ln>
        </p:spPr>
      </p:pic>
      <p:sp>
        <p:nvSpPr>
          <p:cNvPr id="271384" name="Freeform 24"/>
          <p:cNvSpPr/>
          <p:nvPr/>
        </p:nvSpPr>
        <p:spPr>
          <a:xfrm>
            <a:off x="7451725" y="1557338"/>
            <a:ext cx="576263" cy="215900"/>
          </a:xfrm>
          <a:custGeom>
            <a:avLst/>
            <a:gdLst>
              <a:gd name="txL" fmla="*/ 0 w 318"/>
              <a:gd name="txT" fmla="*/ 0 h 136"/>
              <a:gd name="txR" fmla="*/ 318 w 318"/>
              <a:gd name="txB" fmla="*/ 136 h 136"/>
            </a:gdLst>
            <a:ahLst/>
            <a:cxnLst>
              <a:cxn ang="0">
                <a:pos x="0" y="0"/>
              </a:cxn>
              <a:cxn ang="0">
                <a:pos x="2147483646" y="2147483646"/>
              </a:cxn>
              <a:cxn ang="0">
                <a:pos x="2147483646" y="2147483646"/>
              </a:cxn>
            </a:cxnLst>
            <a:rect l="txL" t="txT" r="txR" b="txB"/>
            <a:pathLst>
              <a:path w="318" h="136">
                <a:moveTo>
                  <a:pt x="0" y="0"/>
                </a:moveTo>
                <a:cubicBezTo>
                  <a:pt x="41" y="11"/>
                  <a:pt x="83" y="22"/>
                  <a:pt x="136" y="45"/>
                </a:cubicBezTo>
                <a:cubicBezTo>
                  <a:pt x="189" y="68"/>
                  <a:pt x="253" y="102"/>
                  <a:pt x="318" y="136"/>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71385" name="Freeform 25"/>
          <p:cNvSpPr/>
          <p:nvPr/>
        </p:nvSpPr>
        <p:spPr>
          <a:xfrm>
            <a:off x="7956550" y="1844675"/>
            <a:ext cx="144463" cy="1152525"/>
          </a:xfrm>
          <a:custGeom>
            <a:avLst/>
            <a:gdLst>
              <a:gd name="txL" fmla="*/ 0 w 91"/>
              <a:gd name="txT" fmla="*/ 0 h 726"/>
              <a:gd name="txR" fmla="*/ 91 w 91"/>
              <a:gd name="txB" fmla="*/ 726 h 726"/>
            </a:gdLst>
            <a:ahLst/>
            <a:cxnLst>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91" h="726">
                <a:moveTo>
                  <a:pt x="0" y="0"/>
                </a:moveTo>
                <a:cubicBezTo>
                  <a:pt x="19" y="45"/>
                  <a:pt x="38" y="91"/>
                  <a:pt x="45" y="136"/>
                </a:cubicBezTo>
                <a:cubicBezTo>
                  <a:pt x="52" y="181"/>
                  <a:pt x="45" y="234"/>
                  <a:pt x="45" y="272"/>
                </a:cubicBezTo>
                <a:cubicBezTo>
                  <a:pt x="45" y="310"/>
                  <a:pt x="45" y="325"/>
                  <a:pt x="45" y="363"/>
                </a:cubicBezTo>
                <a:cubicBezTo>
                  <a:pt x="45" y="401"/>
                  <a:pt x="37" y="439"/>
                  <a:pt x="45" y="499"/>
                </a:cubicBezTo>
                <a:cubicBezTo>
                  <a:pt x="53" y="559"/>
                  <a:pt x="76" y="681"/>
                  <a:pt x="91" y="726"/>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71386" name="Freeform 26"/>
          <p:cNvSpPr/>
          <p:nvPr/>
        </p:nvSpPr>
        <p:spPr>
          <a:xfrm>
            <a:off x="8027988" y="1628775"/>
            <a:ext cx="288925" cy="144463"/>
          </a:xfrm>
          <a:custGeom>
            <a:avLst/>
            <a:gdLst>
              <a:gd name="txL" fmla="*/ 0 w 182"/>
              <a:gd name="txT" fmla="*/ 0 h 91"/>
              <a:gd name="txR" fmla="*/ 182 w 182"/>
              <a:gd name="txB" fmla="*/ 91 h 91"/>
            </a:gdLst>
            <a:ahLst/>
            <a:cxnLst>
              <a:cxn ang="0">
                <a:pos x="0" y="2147483646"/>
              </a:cxn>
              <a:cxn ang="0">
                <a:pos x="2147483646" y="2147483646"/>
              </a:cxn>
              <a:cxn ang="0">
                <a:pos x="2147483646" y="2147483646"/>
              </a:cxn>
              <a:cxn ang="0">
                <a:pos x="2147483646" y="0"/>
              </a:cxn>
            </a:cxnLst>
            <a:rect l="txL" t="txT" r="txR" b="txB"/>
            <a:pathLst>
              <a:path w="182" h="91">
                <a:moveTo>
                  <a:pt x="0" y="91"/>
                </a:moveTo>
                <a:cubicBezTo>
                  <a:pt x="11" y="72"/>
                  <a:pt x="23" y="53"/>
                  <a:pt x="46" y="45"/>
                </a:cubicBezTo>
                <a:cubicBezTo>
                  <a:pt x="69" y="37"/>
                  <a:pt x="113" y="52"/>
                  <a:pt x="136" y="45"/>
                </a:cubicBezTo>
                <a:cubicBezTo>
                  <a:pt x="159" y="38"/>
                  <a:pt x="174" y="7"/>
                  <a:pt x="182" y="0"/>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71387" name="Freeform 27"/>
          <p:cNvSpPr/>
          <p:nvPr/>
        </p:nvSpPr>
        <p:spPr>
          <a:xfrm>
            <a:off x="6443663" y="3933825"/>
            <a:ext cx="446087" cy="1150938"/>
          </a:xfrm>
          <a:custGeom>
            <a:avLst/>
            <a:gdLst>
              <a:gd name="txL" fmla="*/ 0 w 281"/>
              <a:gd name="txT" fmla="*/ 0 h 725"/>
              <a:gd name="txR" fmla="*/ 281 w 281"/>
              <a:gd name="txB" fmla="*/ 725 h 725"/>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281" h="725">
                <a:moveTo>
                  <a:pt x="227" y="0"/>
                </a:moveTo>
                <a:cubicBezTo>
                  <a:pt x="246" y="30"/>
                  <a:pt x="265" y="60"/>
                  <a:pt x="273" y="90"/>
                </a:cubicBezTo>
                <a:cubicBezTo>
                  <a:pt x="281" y="120"/>
                  <a:pt x="273" y="151"/>
                  <a:pt x="273" y="181"/>
                </a:cubicBezTo>
                <a:cubicBezTo>
                  <a:pt x="273" y="211"/>
                  <a:pt x="281" y="249"/>
                  <a:pt x="273" y="272"/>
                </a:cubicBezTo>
                <a:cubicBezTo>
                  <a:pt x="265" y="295"/>
                  <a:pt x="242" y="302"/>
                  <a:pt x="227" y="317"/>
                </a:cubicBezTo>
                <a:cubicBezTo>
                  <a:pt x="212" y="332"/>
                  <a:pt x="197" y="339"/>
                  <a:pt x="182" y="362"/>
                </a:cubicBezTo>
                <a:cubicBezTo>
                  <a:pt x="167" y="385"/>
                  <a:pt x="151" y="430"/>
                  <a:pt x="136" y="453"/>
                </a:cubicBezTo>
                <a:cubicBezTo>
                  <a:pt x="121" y="476"/>
                  <a:pt x="106" y="483"/>
                  <a:pt x="91" y="498"/>
                </a:cubicBezTo>
                <a:cubicBezTo>
                  <a:pt x="76" y="513"/>
                  <a:pt x="61" y="506"/>
                  <a:pt x="46" y="544"/>
                </a:cubicBezTo>
                <a:cubicBezTo>
                  <a:pt x="31" y="582"/>
                  <a:pt x="8" y="695"/>
                  <a:pt x="0" y="725"/>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71388" name="Freeform 28"/>
          <p:cNvSpPr/>
          <p:nvPr/>
        </p:nvSpPr>
        <p:spPr>
          <a:xfrm>
            <a:off x="6588125" y="1628775"/>
            <a:ext cx="587375" cy="1079500"/>
          </a:xfrm>
          <a:custGeom>
            <a:avLst/>
            <a:gdLst>
              <a:gd name="txL" fmla="*/ 0 w 370"/>
              <a:gd name="txT" fmla="*/ 0 h 680"/>
              <a:gd name="txR" fmla="*/ 370 w 370"/>
              <a:gd name="txB" fmla="*/ 680 h 680"/>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370" h="680">
                <a:moveTo>
                  <a:pt x="363" y="0"/>
                </a:moveTo>
                <a:cubicBezTo>
                  <a:pt x="366" y="30"/>
                  <a:pt x="370" y="61"/>
                  <a:pt x="363" y="91"/>
                </a:cubicBezTo>
                <a:cubicBezTo>
                  <a:pt x="356" y="121"/>
                  <a:pt x="333" y="158"/>
                  <a:pt x="318" y="181"/>
                </a:cubicBezTo>
                <a:cubicBezTo>
                  <a:pt x="303" y="204"/>
                  <a:pt x="280" y="204"/>
                  <a:pt x="272" y="227"/>
                </a:cubicBezTo>
                <a:cubicBezTo>
                  <a:pt x="264" y="250"/>
                  <a:pt x="287" y="288"/>
                  <a:pt x="272" y="318"/>
                </a:cubicBezTo>
                <a:cubicBezTo>
                  <a:pt x="257" y="348"/>
                  <a:pt x="205" y="371"/>
                  <a:pt x="182" y="408"/>
                </a:cubicBezTo>
                <a:cubicBezTo>
                  <a:pt x="159" y="445"/>
                  <a:pt x="151" y="506"/>
                  <a:pt x="136" y="544"/>
                </a:cubicBezTo>
                <a:cubicBezTo>
                  <a:pt x="121" y="582"/>
                  <a:pt x="114" y="612"/>
                  <a:pt x="91" y="635"/>
                </a:cubicBezTo>
                <a:cubicBezTo>
                  <a:pt x="68" y="658"/>
                  <a:pt x="15" y="673"/>
                  <a:pt x="0" y="680"/>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1389" name="Freeform 29"/>
          <p:cNvSpPr/>
          <p:nvPr/>
        </p:nvSpPr>
        <p:spPr>
          <a:xfrm>
            <a:off x="6659563" y="5072063"/>
            <a:ext cx="1584325" cy="804862"/>
          </a:xfrm>
          <a:custGeom>
            <a:avLst/>
            <a:gdLst>
              <a:gd name="txL" fmla="*/ 0 w 998"/>
              <a:gd name="txT" fmla="*/ 0 h 507"/>
              <a:gd name="txR" fmla="*/ 998 w 998"/>
              <a:gd name="txB" fmla="*/ 507 h 50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998" h="507">
                <a:moveTo>
                  <a:pt x="998" y="99"/>
                </a:moveTo>
                <a:cubicBezTo>
                  <a:pt x="968" y="102"/>
                  <a:pt x="938" y="106"/>
                  <a:pt x="908" y="99"/>
                </a:cubicBezTo>
                <a:cubicBezTo>
                  <a:pt x="878" y="92"/>
                  <a:pt x="855" y="69"/>
                  <a:pt x="817" y="54"/>
                </a:cubicBezTo>
                <a:cubicBezTo>
                  <a:pt x="779" y="39"/>
                  <a:pt x="719" y="16"/>
                  <a:pt x="681" y="8"/>
                </a:cubicBezTo>
                <a:cubicBezTo>
                  <a:pt x="643" y="0"/>
                  <a:pt x="628" y="0"/>
                  <a:pt x="590" y="8"/>
                </a:cubicBezTo>
                <a:cubicBezTo>
                  <a:pt x="552" y="16"/>
                  <a:pt x="492" y="24"/>
                  <a:pt x="454" y="54"/>
                </a:cubicBezTo>
                <a:cubicBezTo>
                  <a:pt x="416" y="84"/>
                  <a:pt x="393" y="152"/>
                  <a:pt x="363" y="190"/>
                </a:cubicBezTo>
                <a:cubicBezTo>
                  <a:pt x="333" y="228"/>
                  <a:pt x="303" y="242"/>
                  <a:pt x="273" y="280"/>
                </a:cubicBezTo>
                <a:cubicBezTo>
                  <a:pt x="243" y="318"/>
                  <a:pt x="227" y="379"/>
                  <a:pt x="182" y="417"/>
                </a:cubicBezTo>
                <a:cubicBezTo>
                  <a:pt x="137" y="455"/>
                  <a:pt x="68" y="481"/>
                  <a:pt x="0" y="507"/>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
        <p:nvSpPr>
          <p:cNvPr id="271390" name="Freeform 30"/>
          <p:cNvSpPr/>
          <p:nvPr/>
        </p:nvSpPr>
        <p:spPr>
          <a:xfrm>
            <a:off x="7235825" y="4868863"/>
            <a:ext cx="360363" cy="215900"/>
          </a:xfrm>
          <a:custGeom>
            <a:avLst/>
            <a:gdLst>
              <a:gd name="txL" fmla="*/ 0 w 227"/>
              <a:gd name="txT" fmla="*/ 0 h 136"/>
              <a:gd name="txR" fmla="*/ 227 w 227"/>
              <a:gd name="txB" fmla="*/ 136 h 136"/>
            </a:gdLst>
            <a:ahLst/>
            <a:cxnLst>
              <a:cxn ang="0">
                <a:pos x="2147483646" y="2147483646"/>
              </a:cxn>
              <a:cxn ang="0">
                <a:pos x="2147483646" y="2147483646"/>
              </a:cxn>
              <a:cxn ang="0">
                <a:pos x="2147483646" y="0"/>
              </a:cxn>
              <a:cxn ang="0">
                <a:pos x="0" y="2147483646"/>
              </a:cxn>
            </a:cxnLst>
            <a:rect l="txL" t="txT" r="txR" b="txB"/>
            <a:pathLst>
              <a:path w="227" h="136">
                <a:moveTo>
                  <a:pt x="227" y="136"/>
                </a:moveTo>
                <a:cubicBezTo>
                  <a:pt x="216" y="102"/>
                  <a:pt x="205" y="69"/>
                  <a:pt x="182" y="46"/>
                </a:cubicBezTo>
                <a:cubicBezTo>
                  <a:pt x="159" y="23"/>
                  <a:pt x="121" y="0"/>
                  <a:pt x="91" y="0"/>
                </a:cubicBezTo>
                <a:cubicBezTo>
                  <a:pt x="61" y="0"/>
                  <a:pt x="30" y="23"/>
                  <a:pt x="0" y="46"/>
                </a:cubicBezTo>
              </a:path>
            </a:pathLst>
          </a:custGeom>
          <a:noFill/>
          <a:ln w="38100" cap="flat" cmpd="sng">
            <a:solidFill>
              <a:srgbClr val="00FFFF">
                <a:alpha val="100000"/>
              </a:srgbClr>
            </a:solidFill>
            <a:prstDash val="solid"/>
            <a:miter lim="800000"/>
            <a:headEnd type="none" w="med" len="med"/>
            <a:tailEnd type="stealth"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1363"/>
                                        </p:tgtEl>
                                        <p:attrNameLst>
                                          <p:attrName>style.visibility</p:attrName>
                                        </p:attrNameLst>
                                      </p:cBhvr>
                                      <p:to>
                                        <p:strVal val="visible"/>
                                      </p:to>
                                    </p:set>
                                    <p:animEffect transition="in" filter="wipe(left)">
                                      <p:cBhvr>
                                        <p:cTn id="7" dur="500"/>
                                        <p:tgtEl>
                                          <p:spTgt spid="2713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1383"/>
                                        </p:tgtEl>
                                        <p:attrNameLst>
                                          <p:attrName>style.visibility</p:attrName>
                                        </p:attrNameLst>
                                      </p:cBhvr>
                                      <p:to>
                                        <p:strVal val="visible"/>
                                      </p:to>
                                    </p:set>
                                    <p:animEffect transition="in" filter="dissolve">
                                      <p:cBhvr>
                                        <p:cTn id="12" dur="500"/>
                                        <p:tgtEl>
                                          <p:spTgt spid="271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71362"/>
                                        </p:tgtEl>
                                        <p:attrNameLst>
                                          <p:attrName>style.visibility</p:attrName>
                                        </p:attrNameLst>
                                      </p:cBhvr>
                                      <p:to>
                                        <p:strVal val="visible"/>
                                      </p:to>
                                    </p:set>
                                    <p:animEffect transition="in" filter="randombar(horizontal)">
                                      <p:cBhvr>
                                        <p:cTn id="17" dur="500"/>
                                        <p:tgtEl>
                                          <p:spTgt spid="2713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1372"/>
                                        </p:tgtEl>
                                        <p:attrNameLst>
                                          <p:attrName>style.visibility</p:attrName>
                                        </p:attrNameLst>
                                      </p:cBhvr>
                                      <p:to>
                                        <p:strVal val="visible"/>
                                      </p:to>
                                    </p:set>
                                    <p:animEffect transition="in" filter="wipe(left)">
                                      <p:cBhvr>
                                        <p:cTn id="22" dur="500"/>
                                        <p:tgtEl>
                                          <p:spTgt spid="2713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1377"/>
                                        </p:tgtEl>
                                        <p:attrNameLst>
                                          <p:attrName>style.visibility</p:attrName>
                                        </p:attrNameLst>
                                      </p:cBhvr>
                                      <p:to>
                                        <p:strVal val="visible"/>
                                      </p:to>
                                    </p:set>
                                    <p:animEffect transition="in" filter="wipe(down)">
                                      <p:cBhvr>
                                        <p:cTn id="27" dur="500"/>
                                        <p:tgtEl>
                                          <p:spTgt spid="2713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1364"/>
                                        </p:tgtEl>
                                        <p:attrNameLst>
                                          <p:attrName>style.visibility</p:attrName>
                                        </p:attrNameLst>
                                      </p:cBhvr>
                                      <p:to>
                                        <p:strVal val="visible"/>
                                      </p:to>
                                    </p:set>
                                    <p:animEffect transition="in" filter="wipe(left)">
                                      <p:cBhvr>
                                        <p:cTn id="32" dur="500"/>
                                        <p:tgtEl>
                                          <p:spTgt spid="2713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1384"/>
                                        </p:tgtEl>
                                        <p:attrNameLst>
                                          <p:attrName>style.visibility</p:attrName>
                                        </p:attrNameLst>
                                      </p:cBhvr>
                                      <p:to>
                                        <p:strVal val="visible"/>
                                      </p:to>
                                    </p:set>
                                    <p:animEffect transition="in" filter="wipe(left)">
                                      <p:cBhvr>
                                        <p:cTn id="37" dur="500"/>
                                        <p:tgtEl>
                                          <p:spTgt spid="27138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42" fill="hold" grpId="0" nodeType="clickEffect">
                                  <p:stCondLst>
                                    <p:cond delay="0"/>
                                  </p:stCondLst>
                                  <p:childTnLst>
                                    <p:set>
                                      <p:cBhvr>
                                        <p:cTn id="41" dur="1" fill="hold">
                                          <p:stCondLst>
                                            <p:cond delay="0"/>
                                          </p:stCondLst>
                                        </p:cTn>
                                        <p:tgtEl>
                                          <p:spTgt spid="271379"/>
                                        </p:tgtEl>
                                        <p:attrNameLst>
                                          <p:attrName>style.visibility</p:attrName>
                                        </p:attrNameLst>
                                      </p:cBhvr>
                                      <p:to>
                                        <p:strVal val="visible"/>
                                      </p:to>
                                    </p:set>
                                    <p:animEffect transition="in" filter="barn(outHorizontal)">
                                      <p:cBhvr>
                                        <p:cTn id="42" dur="500"/>
                                        <p:tgtEl>
                                          <p:spTgt spid="27137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1373"/>
                                        </p:tgtEl>
                                        <p:attrNameLst>
                                          <p:attrName>style.visibility</p:attrName>
                                        </p:attrNameLst>
                                      </p:cBhvr>
                                      <p:to>
                                        <p:strVal val="visible"/>
                                      </p:to>
                                    </p:set>
                                    <p:animEffect transition="in" filter="wipe(left)">
                                      <p:cBhvr>
                                        <p:cTn id="47" dur="500"/>
                                        <p:tgtEl>
                                          <p:spTgt spid="27137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grpId="0" nodeType="clickEffect">
                                  <p:stCondLst>
                                    <p:cond delay="0"/>
                                  </p:stCondLst>
                                  <p:childTnLst>
                                    <p:set>
                                      <p:cBhvr>
                                        <p:cTn id="51" dur="1" fill="hold">
                                          <p:stCondLst>
                                            <p:cond delay="0"/>
                                          </p:stCondLst>
                                        </p:cTn>
                                        <p:tgtEl>
                                          <p:spTgt spid="271381"/>
                                        </p:tgtEl>
                                        <p:attrNameLst>
                                          <p:attrName>style.visibility</p:attrName>
                                        </p:attrNameLst>
                                      </p:cBhvr>
                                      <p:to>
                                        <p:strVal val="visible"/>
                                      </p:to>
                                    </p:set>
                                    <p:animEffect transition="in" filter="barn(outHorizontal)">
                                      <p:cBhvr>
                                        <p:cTn id="52" dur="500"/>
                                        <p:tgtEl>
                                          <p:spTgt spid="27138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1366"/>
                                        </p:tgtEl>
                                        <p:attrNameLst>
                                          <p:attrName>style.visibility</p:attrName>
                                        </p:attrNameLst>
                                      </p:cBhvr>
                                      <p:to>
                                        <p:strVal val="visible"/>
                                      </p:to>
                                    </p:set>
                                    <p:animEffect transition="in" filter="wipe(left)">
                                      <p:cBhvr>
                                        <p:cTn id="57" dur="500"/>
                                        <p:tgtEl>
                                          <p:spTgt spid="27136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71385"/>
                                        </p:tgtEl>
                                        <p:attrNameLst>
                                          <p:attrName>style.visibility</p:attrName>
                                        </p:attrNameLst>
                                      </p:cBhvr>
                                      <p:to>
                                        <p:strVal val="visible"/>
                                      </p:to>
                                    </p:set>
                                    <p:animEffect transition="in" filter="wipe(up)">
                                      <p:cBhvr>
                                        <p:cTn id="62" dur="500"/>
                                        <p:tgtEl>
                                          <p:spTgt spid="27138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1367"/>
                                        </p:tgtEl>
                                        <p:attrNameLst>
                                          <p:attrName>style.visibility</p:attrName>
                                        </p:attrNameLst>
                                      </p:cBhvr>
                                      <p:to>
                                        <p:strVal val="visible"/>
                                      </p:to>
                                    </p:set>
                                    <p:animEffect transition="in" filter="wipe(left)">
                                      <p:cBhvr>
                                        <p:cTn id="67" dur="500"/>
                                        <p:tgtEl>
                                          <p:spTgt spid="2713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71386"/>
                                        </p:tgtEl>
                                        <p:attrNameLst>
                                          <p:attrName>style.visibility</p:attrName>
                                        </p:attrNameLst>
                                      </p:cBhvr>
                                      <p:to>
                                        <p:strVal val="visible"/>
                                      </p:to>
                                    </p:set>
                                    <p:animEffect transition="in" filter="wipe(left)">
                                      <p:cBhvr>
                                        <p:cTn id="72" dur="500"/>
                                        <p:tgtEl>
                                          <p:spTgt spid="27138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271387"/>
                                        </p:tgtEl>
                                        <p:attrNameLst>
                                          <p:attrName>style.visibility</p:attrName>
                                        </p:attrNameLst>
                                      </p:cBhvr>
                                      <p:to>
                                        <p:strVal val="visible"/>
                                      </p:to>
                                    </p:set>
                                    <p:animEffect transition="in" filter="wipe(up)">
                                      <p:cBhvr>
                                        <p:cTn id="77" dur="500"/>
                                        <p:tgtEl>
                                          <p:spTgt spid="27138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71374">
                                            <p:txEl>
                                              <p:pRg st="0" end="0"/>
                                            </p:txEl>
                                          </p:spTgt>
                                        </p:tgtEl>
                                        <p:attrNameLst>
                                          <p:attrName>style.visibility</p:attrName>
                                        </p:attrNameLst>
                                      </p:cBhvr>
                                      <p:to>
                                        <p:strVal val="visible"/>
                                      </p:to>
                                    </p:set>
                                    <p:animEffect transition="in" filter="wipe(left)">
                                      <p:cBhvr>
                                        <p:cTn id="82" dur="500"/>
                                        <p:tgtEl>
                                          <p:spTgt spid="27137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71368"/>
                                        </p:tgtEl>
                                        <p:attrNameLst>
                                          <p:attrName>style.visibility</p:attrName>
                                        </p:attrNameLst>
                                      </p:cBhvr>
                                      <p:to>
                                        <p:strVal val="visible"/>
                                      </p:to>
                                    </p:set>
                                    <p:animEffect transition="in" filter="wipe(left)">
                                      <p:cBhvr>
                                        <p:cTn id="87" dur="500"/>
                                        <p:tgtEl>
                                          <p:spTgt spid="27136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1378"/>
                                        </p:tgtEl>
                                        <p:attrNameLst>
                                          <p:attrName>style.visibility</p:attrName>
                                        </p:attrNameLst>
                                      </p:cBhvr>
                                      <p:to>
                                        <p:strVal val="visible"/>
                                      </p:to>
                                    </p:set>
                                    <p:animEffect transition="in" filter="wipe(up)">
                                      <p:cBhvr>
                                        <p:cTn id="92" dur="500"/>
                                        <p:tgtEl>
                                          <p:spTgt spid="27137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71365"/>
                                        </p:tgtEl>
                                        <p:attrNameLst>
                                          <p:attrName>style.visibility</p:attrName>
                                        </p:attrNameLst>
                                      </p:cBhvr>
                                      <p:to>
                                        <p:strVal val="visible"/>
                                      </p:to>
                                    </p:set>
                                    <p:animEffect transition="in" filter="wipe(left)">
                                      <p:cBhvr>
                                        <p:cTn id="97" dur="500"/>
                                        <p:tgtEl>
                                          <p:spTgt spid="27136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271388"/>
                                        </p:tgtEl>
                                        <p:attrNameLst>
                                          <p:attrName>style.visibility</p:attrName>
                                        </p:attrNameLst>
                                      </p:cBhvr>
                                      <p:to>
                                        <p:strVal val="visible"/>
                                      </p:to>
                                    </p:set>
                                    <p:animEffect transition="in" filter="wipe(right)">
                                      <p:cBhvr>
                                        <p:cTn id="102" dur="500"/>
                                        <p:tgtEl>
                                          <p:spTgt spid="271388"/>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42" fill="hold" grpId="0" nodeType="clickEffect">
                                  <p:stCondLst>
                                    <p:cond delay="0"/>
                                  </p:stCondLst>
                                  <p:childTnLst>
                                    <p:set>
                                      <p:cBhvr>
                                        <p:cTn id="106" dur="1" fill="hold">
                                          <p:stCondLst>
                                            <p:cond delay="0"/>
                                          </p:stCondLst>
                                        </p:cTn>
                                        <p:tgtEl>
                                          <p:spTgt spid="271380"/>
                                        </p:tgtEl>
                                        <p:attrNameLst>
                                          <p:attrName>style.visibility</p:attrName>
                                        </p:attrNameLst>
                                      </p:cBhvr>
                                      <p:to>
                                        <p:strVal val="visible"/>
                                      </p:to>
                                    </p:set>
                                    <p:animEffect transition="in" filter="barn(outHorizontal)">
                                      <p:cBhvr>
                                        <p:cTn id="107" dur="500"/>
                                        <p:tgtEl>
                                          <p:spTgt spid="27138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271375"/>
                                        </p:tgtEl>
                                        <p:attrNameLst>
                                          <p:attrName>style.visibility</p:attrName>
                                        </p:attrNameLst>
                                      </p:cBhvr>
                                      <p:to>
                                        <p:strVal val="visible"/>
                                      </p:to>
                                    </p:set>
                                    <p:animEffect transition="in" filter="wipe(left)">
                                      <p:cBhvr>
                                        <p:cTn id="112" dur="500"/>
                                        <p:tgtEl>
                                          <p:spTgt spid="271375"/>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42" fill="hold" grpId="0" nodeType="clickEffect">
                                  <p:stCondLst>
                                    <p:cond delay="0"/>
                                  </p:stCondLst>
                                  <p:childTnLst>
                                    <p:set>
                                      <p:cBhvr>
                                        <p:cTn id="116" dur="1" fill="hold">
                                          <p:stCondLst>
                                            <p:cond delay="0"/>
                                          </p:stCondLst>
                                        </p:cTn>
                                        <p:tgtEl>
                                          <p:spTgt spid="271382"/>
                                        </p:tgtEl>
                                        <p:attrNameLst>
                                          <p:attrName>style.visibility</p:attrName>
                                        </p:attrNameLst>
                                      </p:cBhvr>
                                      <p:to>
                                        <p:strVal val="visible"/>
                                      </p:to>
                                    </p:set>
                                    <p:animEffect transition="in" filter="barn(outHorizontal)">
                                      <p:cBhvr>
                                        <p:cTn id="117" dur="500"/>
                                        <p:tgtEl>
                                          <p:spTgt spid="27138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71369"/>
                                        </p:tgtEl>
                                        <p:attrNameLst>
                                          <p:attrName>style.visibility</p:attrName>
                                        </p:attrNameLst>
                                      </p:cBhvr>
                                      <p:to>
                                        <p:strVal val="visible"/>
                                      </p:to>
                                    </p:set>
                                    <p:animEffect transition="in" filter="wipe(left)">
                                      <p:cBhvr>
                                        <p:cTn id="122" dur="500"/>
                                        <p:tgtEl>
                                          <p:spTgt spid="27136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271389"/>
                                        </p:tgtEl>
                                        <p:attrNameLst>
                                          <p:attrName>style.visibility</p:attrName>
                                        </p:attrNameLst>
                                      </p:cBhvr>
                                      <p:to>
                                        <p:strVal val="visible"/>
                                      </p:to>
                                    </p:set>
                                    <p:animEffect transition="in" filter="wipe(right)">
                                      <p:cBhvr>
                                        <p:cTn id="127" dur="500"/>
                                        <p:tgtEl>
                                          <p:spTgt spid="27138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71370"/>
                                        </p:tgtEl>
                                        <p:attrNameLst>
                                          <p:attrName>style.visibility</p:attrName>
                                        </p:attrNameLst>
                                      </p:cBhvr>
                                      <p:to>
                                        <p:strVal val="visible"/>
                                      </p:to>
                                    </p:set>
                                    <p:animEffect transition="in" filter="wipe(left)">
                                      <p:cBhvr>
                                        <p:cTn id="132" dur="500"/>
                                        <p:tgtEl>
                                          <p:spTgt spid="27137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271390"/>
                                        </p:tgtEl>
                                        <p:attrNameLst>
                                          <p:attrName>style.visibility</p:attrName>
                                        </p:attrNameLst>
                                      </p:cBhvr>
                                      <p:to>
                                        <p:strVal val="visible"/>
                                      </p:to>
                                    </p:set>
                                    <p:animEffect transition="in" filter="wipe(right)">
                                      <p:cBhvr>
                                        <p:cTn id="137" dur="500"/>
                                        <p:tgtEl>
                                          <p:spTgt spid="27139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71376"/>
                                        </p:tgtEl>
                                        <p:attrNameLst>
                                          <p:attrName>style.visibility</p:attrName>
                                        </p:attrNameLst>
                                      </p:cBhvr>
                                      <p:to>
                                        <p:strVal val="visible"/>
                                      </p:to>
                                    </p:set>
                                    <p:animEffect transition="in" filter="wipe(left)">
                                      <p:cBhvr>
                                        <p:cTn id="142" dur="500"/>
                                        <p:tgtEl>
                                          <p:spTgt spid="271376"/>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271371"/>
                                        </p:tgtEl>
                                        <p:attrNameLst>
                                          <p:attrName>style.visibility</p:attrName>
                                        </p:attrNameLst>
                                      </p:cBhvr>
                                      <p:to>
                                        <p:strVal val="visible"/>
                                      </p:to>
                                    </p:set>
                                    <p:animEffect transition="in" filter="wipe(left)">
                                      <p:cBhvr>
                                        <p:cTn id="147" dur="500"/>
                                        <p:tgtEl>
                                          <p:spTgt spid="271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p:bldP spid="271364" grpId="0"/>
      <p:bldP spid="271365" grpId="0"/>
      <p:bldP spid="271366" grpId="0"/>
      <p:bldP spid="271367" grpId="0"/>
      <p:bldP spid="271368" grpId="0" animBg="1"/>
      <p:bldP spid="271369" grpId="0"/>
      <p:bldP spid="271370" grpId="0"/>
      <p:bldP spid="271371" grpId="0" animBg="1"/>
      <p:bldP spid="271372" grpId="0"/>
      <p:bldP spid="271373" grpId="0"/>
      <p:bldP spid="271375" grpId="0"/>
      <p:bldP spid="271376" grpId="0"/>
      <p:bldP spid="271379" grpId="0" animBg="1"/>
      <p:bldP spid="271380" grpId="0" animBg="1"/>
      <p:bldP spid="271381" grpId="0" animBg="1"/>
      <p:bldP spid="271382"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B2480D-7731-E758-7135-178C24C80C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438" t="11463" r="22437" b="6437"/>
          <a:stretch/>
        </p:blipFill>
        <p:spPr>
          <a:xfrm>
            <a:off x="107504" y="3212976"/>
            <a:ext cx="4834823" cy="3384376"/>
          </a:xfrm>
          <a:prstGeom prst="rect">
            <a:avLst/>
          </a:prstGeom>
        </p:spPr>
      </p:pic>
      <p:pic>
        <p:nvPicPr>
          <p:cNvPr id="4" name="图片 3">
            <a:extLst>
              <a:ext uri="{FF2B5EF4-FFF2-40B4-BE49-F238E27FC236}">
                <a16:creationId xmlns:a16="http://schemas.microsoft.com/office/drawing/2014/main" id="{B7A42200-2E5A-A219-9360-058A2FC5FF93}"/>
              </a:ext>
            </a:extLst>
          </p:cNvPr>
          <p:cNvPicPr>
            <a:picLocks noChangeAspect="1"/>
          </p:cNvPicPr>
          <p:nvPr/>
        </p:nvPicPr>
        <p:blipFill rotWithShape="1">
          <a:blip r:embed="rId3">
            <a:extLst>
              <a:ext uri="{28A0092B-C50C-407E-A947-70E740481C1C}">
                <a14:useLocalDpi xmlns:a14="http://schemas.microsoft.com/office/drawing/2010/main" val="0"/>
              </a:ext>
            </a:extLst>
          </a:blip>
          <a:srcRect t="8007" r="2128" b="34882"/>
          <a:stretch/>
        </p:blipFill>
        <p:spPr>
          <a:xfrm>
            <a:off x="784797" y="92514"/>
            <a:ext cx="6861126" cy="3002734"/>
          </a:xfrm>
          <a:prstGeom prst="rect">
            <a:avLst/>
          </a:prstGeom>
        </p:spPr>
      </p:pic>
      <p:pic>
        <p:nvPicPr>
          <p:cNvPr id="5" name="图片 4">
            <a:extLst>
              <a:ext uri="{FF2B5EF4-FFF2-40B4-BE49-F238E27FC236}">
                <a16:creationId xmlns:a16="http://schemas.microsoft.com/office/drawing/2014/main" id="{FFF0C687-9D5D-5D7A-F8EE-CE8CDECD90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226" t="19840" r="24800" b="13140"/>
          <a:stretch/>
        </p:blipFill>
        <p:spPr>
          <a:xfrm>
            <a:off x="4920575" y="3645024"/>
            <a:ext cx="4115921" cy="2494497"/>
          </a:xfrm>
          <a:prstGeom prst="rect">
            <a:avLst/>
          </a:prstGeom>
        </p:spPr>
      </p:pic>
    </p:spTree>
    <p:extLst>
      <p:ext uri="{BB962C8B-B14F-4D97-AF65-F5344CB8AC3E}">
        <p14:creationId xmlns:p14="http://schemas.microsoft.com/office/powerpoint/2010/main" val="245299585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27</a:t>
            </a:fld>
            <a:endParaRPr kumimoji="1" lang="en-US" altLang="zh-CN" sz="1400" b="0" dirty="0">
              <a:latin typeface="+mn-lt"/>
              <a:ea typeface="宋体" panose="02010600030101010101" pitchFamily="2" charset="-122"/>
              <a:cs typeface="楷体_GB2312" charset="0"/>
            </a:endParaRPr>
          </a:p>
        </p:txBody>
      </p:sp>
      <p:pic>
        <p:nvPicPr>
          <p:cNvPr id="34819" name="Picture 2" descr="动脉硬化"/>
          <p:cNvPicPr>
            <a:picLocks noChangeAspect="1"/>
          </p:cNvPicPr>
          <p:nvPr/>
        </p:nvPicPr>
        <p:blipFill>
          <a:blip r:embed="rId2">
            <a:lum bright="-17999" contrast="30000"/>
          </a:blip>
          <a:stretch>
            <a:fillRect/>
          </a:stretch>
        </p:blipFill>
        <p:spPr>
          <a:xfrm>
            <a:off x="1187624" y="76201"/>
            <a:ext cx="7653536" cy="4479326"/>
          </a:xfrm>
          <a:prstGeom prst="rect">
            <a:avLst/>
          </a:prstGeom>
          <a:noFill/>
          <a:ln w="9525">
            <a:noFill/>
          </a:ln>
        </p:spPr>
      </p:pic>
      <p:pic>
        <p:nvPicPr>
          <p:cNvPr id="3" name="图片 2">
            <a:extLst>
              <a:ext uri="{FF2B5EF4-FFF2-40B4-BE49-F238E27FC236}">
                <a16:creationId xmlns:a16="http://schemas.microsoft.com/office/drawing/2014/main" id="{B835A50C-B69B-49E7-9011-7349C43DD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39" y="4672974"/>
            <a:ext cx="3699123" cy="2076038"/>
          </a:xfrm>
          <a:prstGeom prst="rect">
            <a:avLst/>
          </a:prstGeom>
        </p:spPr>
      </p:pic>
      <p:pic>
        <p:nvPicPr>
          <p:cNvPr id="5" name="图片 4">
            <a:extLst>
              <a:ext uri="{FF2B5EF4-FFF2-40B4-BE49-F238E27FC236}">
                <a16:creationId xmlns:a16="http://schemas.microsoft.com/office/drawing/2014/main" id="{7234E09E-6422-407F-BE44-27E7DEF0BF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5521367" y="3885171"/>
            <a:ext cx="3284894" cy="2972829"/>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28</a:t>
            </a:fld>
            <a:endParaRPr lang="en-US" altLang="zh-CN" sz="1400" b="0" dirty="0">
              <a:ea typeface="宋体" panose="02010600030101010101" pitchFamily="2" charset="-122"/>
            </a:endParaRPr>
          </a:p>
        </p:txBody>
      </p:sp>
      <p:pic>
        <p:nvPicPr>
          <p:cNvPr id="272386" name="Picture 2"/>
          <p:cNvPicPr>
            <a:picLocks noChangeAspect="1"/>
          </p:cNvPicPr>
          <p:nvPr/>
        </p:nvPicPr>
        <p:blipFill>
          <a:blip r:embed="rId2"/>
          <a:srcRect l="25714" t="8722" r="14285" b="12773"/>
          <a:stretch>
            <a:fillRect/>
          </a:stretch>
        </p:blipFill>
        <p:spPr>
          <a:xfrm>
            <a:off x="5216525" y="404813"/>
            <a:ext cx="3571875" cy="6072187"/>
          </a:xfrm>
          <a:prstGeom prst="rect">
            <a:avLst/>
          </a:prstGeom>
          <a:noFill/>
          <a:ln w="9525">
            <a:noFill/>
          </a:ln>
        </p:spPr>
      </p:pic>
      <p:sp>
        <p:nvSpPr>
          <p:cNvPr id="272387" name="Rectangle 3"/>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心的血管</a:t>
            </a:r>
            <a:r>
              <a:rPr lang="en-US" altLang="zh-CN" dirty="0">
                <a:latin typeface="宋体" panose="02010600030101010101" pitchFamily="2" charset="-122"/>
              </a:rPr>
              <a:t>---</a:t>
            </a:r>
            <a:r>
              <a:rPr lang="zh-CN" altLang="en-US" dirty="0">
                <a:solidFill>
                  <a:schemeClr val="folHlink"/>
                </a:solidFill>
                <a:latin typeface="宋体" panose="02010600030101010101" pitchFamily="2" charset="-122"/>
              </a:rPr>
              <a:t>静脉</a:t>
            </a:r>
            <a:r>
              <a:rPr lang="zh-CN" altLang="en-US" dirty="0">
                <a:solidFill>
                  <a:schemeClr val="folHlink"/>
                </a:solidFill>
              </a:rPr>
              <a:t> </a:t>
            </a:r>
          </a:p>
        </p:txBody>
      </p:sp>
      <p:sp>
        <p:nvSpPr>
          <p:cNvPr id="272388" name="Rectangle 4"/>
          <p:cNvSpPr/>
          <p:nvPr/>
        </p:nvSpPr>
        <p:spPr>
          <a:xfrm>
            <a:off x="3328988" y="3429000"/>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冠状窦</a:t>
            </a:r>
          </a:p>
        </p:txBody>
      </p:sp>
      <p:sp>
        <p:nvSpPr>
          <p:cNvPr id="272389" name="Rectangle 5"/>
          <p:cNvSpPr/>
          <p:nvPr/>
        </p:nvSpPr>
        <p:spPr>
          <a:xfrm>
            <a:off x="1081088" y="270827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心大静脉</a:t>
            </a:r>
          </a:p>
        </p:txBody>
      </p:sp>
      <p:sp>
        <p:nvSpPr>
          <p:cNvPr id="272390" name="Rectangle 6"/>
          <p:cNvSpPr/>
          <p:nvPr/>
        </p:nvSpPr>
        <p:spPr>
          <a:xfrm>
            <a:off x="1081088" y="3429000"/>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心中静脉</a:t>
            </a:r>
          </a:p>
        </p:txBody>
      </p:sp>
      <p:sp>
        <p:nvSpPr>
          <p:cNvPr id="272391" name="Rectangle 7"/>
          <p:cNvSpPr/>
          <p:nvPr/>
        </p:nvSpPr>
        <p:spPr>
          <a:xfrm>
            <a:off x="1081088" y="414972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心小静脉</a:t>
            </a:r>
          </a:p>
        </p:txBody>
      </p:sp>
      <p:sp>
        <p:nvSpPr>
          <p:cNvPr id="272392" name="Line 8"/>
          <p:cNvSpPr/>
          <p:nvPr/>
        </p:nvSpPr>
        <p:spPr>
          <a:xfrm>
            <a:off x="2628900" y="2997200"/>
            <a:ext cx="647700" cy="647700"/>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2393" name="Line 9"/>
          <p:cNvSpPr/>
          <p:nvPr/>
        </p:nvSpPr>
        <p:spPr>
          <a:xfrm>
            <a:off x="2700338" y="3716338"/>
            <a:ext cx="576262" cy="0"/>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2394" name="Line 10"/>
          <p:cNvSpPr/>
          <p:nvPr/>
        </p:nvSpPr>
        <p:spPr>
          <a:xfrm flipV="1">
            <a:off x="2628900" y="3789363"/>
            <a:ext cx="647700" cy="576262"/>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2395" name="Freeform 11"/>
          <p:cNvSpPr/>
          <p:nvPr/>
        </p:nvSpPr>
        <p:spPr>
          <a:xfrm>
            <a:off x="7439025" y="1412875"/>
            <a:ext cx="373063" cy="1439863"/>
          </a:xfrm>
          <a:custGeom>
            <a:avLst/>
            <a:gdLst>
              <a:gd name="txL" fmla="*/ 0 w 235"/>
              <a:gd name="txT" fmla="*/ 0 h 907"/>
              <a:gd name="txR" fmla="*/ 235 w 235"/>
              <a:gd name="txB" fmla="*/ 907 h 907"/>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35" h="907">
                <a:moveTo>
                  <a:pt x="235" y="0"/>
                </a:moveTo>
                <a:cubicBezTo>
                  <a:pt x="204" y="19"/>
                  <a:pt x="174" y="38"/>
                  <a:pt x="144" y="45"/>
                </a:cubicBezTo>
                <a:cubicBezTo>
                  <a:pt x="114" y="52"/>
                  <a:pt x="77" y="30"/>
                  <a:pt x="54" y="45"/>
                </a:cubicBezTo>
                <a:cubicBezTo>
                  <a:pt x="31" y="60"/>
                  <a:pt x="16" y="98"/>
                  <a:pt x="8" y="136"/>
                </a:cubicBezTo>
                <a:cubicBezTo>
                  <a:pt x="0" y="174"/>
                  <a:pt x="8" y="227"/>
                  <a:pt x="8" y="272"/>
                </a:cubicBezTo>
                <a:cubicBezTo>
                  <a:pt x="8" y="317"/>
                  <a:pt x="8" y="363"/>
                  <a:pt x="8" y="408"/>
                </a:cubicBezTo>
                <a:cubicBezTo>
                  <a:pt x="8" y="453"/>
                  <a:pt x="8" y="506"/>
                  <a:pt x="8" y="544"/>
                </a:cubicBezTo>
                <a:cubicBezTo>
                  <a:pt x="8" y="582"/>
                  <a:pt x="8" y="605"/>
                  <a:pt x="8" y="635"/>
                </a:cubicBezTo>
                <a:cubicBezTo>
                  <a:pt x="8" y="665"/>
                  <a:pt x="8" y="681"/>
                  <a:pt x="8" y="726"/>
                </a:cubicBezTo>
                <a:cubicBezTo>
                  <a:pt x="8" y="771"/>
                  <a:pt x="8" y="877"/>
                  <a:pt x="8" y="907"/>
                </a:cubicBezTo>
              </a:path>
            </a:pathLst>
          </a:custGeom>
          <a:noFill/>
          <a:ln w="38100" cap="flat" cmpd="sng">
            <a:solidFill>
              <a:srgbClr val="00FF00">
                <a:alpha val="100000"/>
              </a:srgbClr>
            </a:solidFill>
            <a:prstDash val="solid"/>
            <a:miter lim="800000"/>
            <a:headEnd type="stealth" w="med" len="med"/>
            <a:tailEnd type="none" w="med" len="med"/>
          </a:ln>
        </p:spPr>
        <p:txBody>
          <a:bodyPr/>
          <a:lstStyle/>
          <a:p>
            <a:endParaRPr lang="zh-CN" altLang="en-US"/>
          </a:p>
        </p:txBody>
      </p:sp>
      <p:sp>
        <p:nvSpPr>
          <p:cNvPr id="272396" name="Freeform 12"/>
          <p:cNvSpPr/>
          <p:nvPr/>
        </p:nvSpPr>
        <p:spPr>
          <a:xfrm>
            <a:off x="5988050" y="4221163"/>
            <a:ext cx="168275" cy="215900"/>
          </a:xfrm>
          <a:custGeom>
            <a:avLst/>
            <a:gdLst>
              <a:gd name="txL" fmla="*/ 0 w 106"/>
              <a:gd name="txT" fmla="*/ 0 h 136"/>
              <a:gd name="txR" fmla="*/ 106 w 106"/>
              <a:gd name="txB" fmla="*/ 136 h 136"/>
            </a:gdLst>
            <a:ahLst/>
            <a:cxnLst>
              <a:cxn ang="0">
                <a:pos x="2147483646" y="0"/>
              </a:cxn>
              <a:cxn ang="0">
                <a:pos x="2147483646" y="2147483646"/>
              </a:cxn>
              <a:cxn ang="0">
                <a:pos x="2147483646" y="2147483646"/>
              </a:cxn>
            </a:cxnLst>
            <a:rect l="txL" t="txT" r="txR" b="txB"/>
            <a:pathLst>
              <a:path w="106" h="136">
                <a:moveTo>
                  <a:pt x="15" y="0"/>
                </a:moveTo>
                <a:cubicBezTo>
                  <a:pt x="7" y="11"/>
                  <a:pt x="0" y="22"/>
                  <a:pt x="15" y="45"/>
                </a:cubicBezTo>
                <a:cubicBezTo>
                  <a:pt x="30" y="68"/>
                  <a:pt x="91" y="121"/>
                  <a:pt x="106" y="136"/>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72397" name="Freeform 13"/>
          <p:cNvSpPr/>
          <p:nvPr/>
        </p:nvSpPr>
        <p:spPr>
          <a:xfrm>
            <a:off x="6300788" y="4797425"/>
            <a:ext cx="719137" cy="1152525"/>
          </a:xfrm>
          <a:custGeom>
            <a:avLst/>
            <a:gdLst>
              <a:gd name="txL" fmla="*/ 0 w 453"/>
              <a:gd name="txT" fmla="*/ 0 h 726"/>
              <a:gd name="txR" fmla="*/ 453 w 453"/>
              <a:gd name="txB" fmla="*/ 726 h 726"/>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453" h="726">
                <a:moveTo>
                  <a:pt x="408" y="0"/>
                </a:moveTo>
                <a:cubicBezTo>
                  <a:pt x="430" y="7"/>
                  <a:pt x="453" y="15"/>
                  <a:pt x="453" y="45"/>
                </a:cubicBezTo>
                <a:cubicBezTo>
                  <a:pt x="453" y="75"/>
                  <a:pt x="415" y="151"/>
                  <a:pt x="408" y="181"/>
                </a:cubicBezTo>
                <a:cubicBezTo>
                  <a:pt x="401" y="211"/>
                  <a:pt x="423" y="189"/>
                  <a:pt x="408" y="227"/>
                </a:cubicBezTo>
                <a:cubicBezTo>
                  <a:pt x="393" y="265"/>
                  <a:pt x="347" y="363"/>
                  <a:pt x="317" y="408"/>
                </a:cubicBezTo>
                <a:cubicBezTo>
                  <a:pt x="287" y="453"/>
                  <a:pt x="249" y="469"/>
                  <a:pt x="226" y="499"/>
                </a:cubicBezTo>
                <a:cubicBezTo>
                  <a:pt x="203" y="529"/>
                  <a:pt x="219" y="552"/>
                  <a:pt x="181" y="590"/>
                </a:cubicBezTo>
                <a:cubicBezTo>
                  <a:pt x="143" y="628"/>
                  <a:pt x="71" y="677"/>
                  <a:pt x="0" y="726"/>
                </a:cubicBezTo>
              </a:path>
            </a:pathLst>
          </a:custGeom>
          <a:noFill/>
          <a:ln w="38100" cap="flat" cmpd="sng">
            <a:solidFill>
              <a:srgbClr val="00FF00">
                <a:alpha val="100000"/>
              </a:srgbClr>
            </a:solidFill>
            <a:prstDash val="solid"/>
            <a:miter lim="800000"/>
            <a:headEnd type="stealth" w="lg" len="med"/>
            <a:tailEnd type="none" w="med" len="med"/>
          </a:ln>
        </p:spPr>
        <p:txBody>
          <a:bodyPr/>
          <a:lstStyle/>
          <a:p>
            <a:endParaRPr lang="zh-CN" altLang="en-US"/>
          </a:p>
        </p:txBody>
      </p:sp>
      <p:sp>
        <p:nvSpPr>
          <p:cNvPr id="272398" name="Freeform 14"/>
          <p:cNvSpPr/>
          <p:nvPr/>
        </p:nvSpPr>
        <p:spPr>
          <a:xfrm>
            <a:off x="7092950" y="4845050"/>
            <a:ext cx="935038" cy="312738"/>
          </a:xfrm>
          <a:custGeom>
            <a:avLst/>
            <a:gdLst>
              <a:gd name="txL" fmla="*/ 0 w 589"/>
              <a:gd name="txT" fmla="*/ 0 h 242"/>
              <a:gd name="txR" fmla="*/ 589 w 589"/>
              <a:gd name="txB" fmla="*/ 242 h 242"/>
            </a:gdLst>
            <a:ahLst/>
            <a:cxnLst>
              <a:cxn ang="0">
                <a:pos x="2147483646" y="2147483646"/>
              </a:cxn>
              <a:cxn ang="0">
                <a:pos x="2147483646" y="2147483646"/>
              </a:cxn>
              <a:cxn ang="0">
                <a:pos x="2147483646" y="2147483646"/>
              </a:cxn>
              <a:cxn ang="0">
                <a:pos x="0" y="0"/>
              </a:cxn>
            </a:cxnLst>
            <a:rect l="txL" t="txT" r="txR" b="txB"/>
            <a:pathLst>
              <a:path w="589" h="242">
                <a:moveTo>
                  <a:pt x="589" y="181"/>
                </a:moveTo>
                <a:cubicBezTo>
                  <a:pt x="558" y="211"/>
                  <a:pt x="528" y="242"/>
                  <a:pt x="453" y="227"/>
                </a:cubicBezTo>
                <a:cubicBezTo>
                  <a:pt x="378" y="212"/>
                  <a:pt x="211" y="129"/>
                  <a:pt x="136" y="91"/>
                </a:cubicBezTo>
                <a:cubicBezTo>
                  <a:pt x="61" y="53"/>
                  <a:pt x="23" y="15"/>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72399" name="Text Box 15"/>
          <p:cNvSpPr txBox="1"/>
          <p:nvPr/>
        </p:nvSpPr>
        <p:spPr>
          <a:xfrm>
            <a:off x="3276600" y="4941888"/>
            <a:ext cx="12969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右心房 </a:t>
            </a:r>
          </a:p>
        </p:txBody>
      </p:sp>
      <p:sp>
        <p:nvSpPr>
          <p:cNvPr id="272400" name="Rectangle 16"/>
          <p:cNvSpPr/>
          <p:nvPr/>
        </p:nvSpPr>
        <p:spPr>
          <a:xfrm>
            <a:off x="3851275" y="414972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tx2"/>
                </a:solidFill>
                <a:ea typeface="宋体" panose="02010600030101010101" pitchFamily="2" charset="-122"/>
              </a:rPr>
              <a:t>冠状窦口</a:t>
            </a:r>
            <a:endParaRPr lang="zh-CN" altLang="en-US" sz="2400" dirty="0">
              <a:ea typeface="宋体" panose="02010600030101010101" pitchFamily="2" charset="-122"/>
            </a:endParaRPr>
          </a:p>
        </p:txBody>
      </p:sp>
      <p:sp>
        <p:nvSpPr>
          <p:cNvPr id="272401" name="Line 17"/>
          <p:cNvSpPr/>
          <p:nvPr/>
        </p:nvSpPr>
        <p:spPr>
          <a:xfrm>
            <a:off x="3779838" y="3860800"/>
            <a:ext cx="0" cy="1008063"/>
          </a:xfrm>
          <a:prstGeom prst="line">
            <a:avLst/>
          </a:prstGeom>
          <a:ln w="38100" cap="flat" cmpd="sng">
            <a:solidFill>
              <a:srgbClr val="0000FF"/>
            </a:solidFill>
            <a:prstDash val="solid"/>
            <a:miter/>
            <a:headEnd type="none" w="med" len="med"/>
            <a:tailEnd type="stealth" w="lg" len="lg"/>
          </a:ln>
        </p:spPr>
        <p:txBody>
          <a:bodyPr/>
          <a:lstStyle/>
          <a:p>
            <a:endParaRPr lang="zh-CN" altLang="en-US"/>
          </a:p>
        </p:txBody>
      </p:sp>
      <p:sp>
        <p:nvSpPr>
          <p:cNvPr id="272402" name="Freeform 18"/>
          <p:cNvSpPr/>
          <p:nvPr/>
        </p:nvSpPr>
        <p:spPr>
          <a:xfrm>
            <a:off x="6108700" y="4425950"/>
            <a:ext cx="922338" cy="382588"/>
          </a:xfrm>
          <a:custGeom>
            <a:avLst/>
            <a:gdLst>
              <a:gd name="txL" fmla="*/ 0 w 581"/>
              <a:gd name="txT" fmla="*/ 0 h 241"/>
              <a:gd name="txR" fmla="*/ 581 w 581"/>
              <a:gd name="txB" fmla="*/ 241 h 24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81" h="241">
                <a:moveTo>
                  <a:pt x="75" y="7"/>
                </a:moveTo>
                <a:cubicBezTo>
                  <a:pt x="60" y="14"/>
                  <a:pt x="0" y="29"/>
                  <a:pt x="30" y="52"/>
                </a:cubicBezTo>
                <a:cubicBezTo>
                  <a:pt x="60" y="75"/>
                  <a:pt x="181" y="113"/>
                  <a:pt x="257" y="143"/>
                </a:cubicBezTo>
                <a:cubicBezTo>
                  <a:pt x="333" y="173"/>
                  <a:pt x="431" y="227"/>
                  <a:pt x="484" y="234"/>
                </a:cubicBezTo>
                <a:cubicBezTo>
                  <a:pt x="537" y="241"/>
                  <a:pt x="567" y="211"/>
                  <a:pt x="574" y="188"/>
                </a:cubicBezTo>
                <a:cubicBezTo>
                  <a:pt x="581" y="165"/>
                  <a:pt x="559" y="113"/>
                  <a:pt x="529" y="98"/>
                </a:cubicBezTo>
                <a:cubicBezTo>
                  <a:pt x="499" y="83"/>
                  <a:pt x="438" y="106"/>
                  <a:pt x="393" y="98"/>
                </a:cubicBezTo>
                <a:cubicBezTo>
                  <a:pt x="348" y="90"/>
                  <a:pt x="295" y="67"/>
                  <a:pt x="257" y="52"/>
                </a:cubicBezTo>
                <a:cubicBezTo>
                  <a:pt x="219" y="37"/>
                  <a:pt x="189" y="14"/>
                  <a:pt x="166" y="7"/>
                </a:cubicBezTo>
                <a:cubicBezTo>
                  <a:pt x="143" y="0"/>
                  <a:pt x="136" y="7"/>
                  <a:pt x="121" y="7"/>
                </a:cubicBezTo>
                <a:cubicBezTo>
                  <a:pt x="106" y="7"/>
                  <a:pt x="90" y="0"/>
                  <a:pt x="75" y="7"/>
                </a:cubicBezTo>
                <a:close/>
              </a:path>
            </a:pathLst>
          </a:custGeom>
          <a:solidFill>
            <a:srgbClr val="00FF00">
              <a:alpha val="34117"/>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2387"/>
                                        </p:tgtEl>
                                        <p:attrNameLst>
                                          <p:attrName>style.visibility</p:attrName>
                                        </p:attrNameLst>
                                      </p:cBhvr>
                                      <p:to>
                                        <p:strVal val="visible"/>
                                      </p:to>
                                    </p:set>
                                    <p:animEffect transition="in" filter="wipe(left)">
                                      <p:cBhvr>
                                        <p:cTn id="7" dur="2000"/>
                                        <p:tgtEl>
                                          <p:spTgt spid="2723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272386"/>
                                        </p:tgtEl>
                                        <p:attrNameLst>
                                          <p:attrName>style.visibility</p:attrName>
                                        </p:attrNameLst>
                                      </p:cBhvr>
                                      <p:to>
                                        <p:strVal val="visible"/>
                                      </p:to>
                                    </p:set>
                                    <p:animEffect transition="in" filter="barn(outHorizontal)">
                                      <p:cBhvr>
                                        <p:cTn id="12" dur="500"/>
                                        <p:tgtEl>
                                          <p:spTgt spid="2723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2389"/>
                                        </p:tgtEl>
                                        <p:attrNameLst>
                                          <p:attrName>style.visibility</p:attrName>
                                        </p:attrNameLst>
                                      </p:cBhvr>
                                      <p:to>
                                        <p:strVal val="visible"/>
                                      </p:to>
                                    </p:set>
                                    <p:animEffect transition="in" filter="wipe(left)">
                                      <p:cBhvr>
                                        <p:cTn id="17" dur="500"/>
                                        <p:tgtEl>
                                          <p:spTgt spid="2723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2395"/>
                                        </p:tgtEl>
                                        <p:attrNameLst>
                                          <p:attrName>style.visibility</p:attrName>
                                        </p:attrNameLst>
                                      </p:cBhvr>
                                      <p:to>
                                        <p:strVal val="visible"/>
                                      </p:to>
                                    </p:set>
                                    <p:animEffect transition="in" filter="wipe(down)">
                                      <p:cBhvr>
                                        <p:cTn id="22" dur="500"/>
                                        <p:tgtEl>
                                          <p:spTgt spid="2723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2396"/>
                                        </p:tgtEl>
                                        <p:attrNameLst>
                                          <p:attrName>style.visibility</p:attrName>
                                        </p:attrNameLst>
                                      </p:cBhvr>
                                      <p:to>
                                        <p:strVal val="visible"/>
                                      </p:to>
                                    </p:set>
                                    <p:animEffect transition="in" filter="wipe(left)">
                                      <p:cBhvr>
                                        <p:cTn id="27" dur="500"/>
                                        <p:tgtEl>
                                          <p:spTgt spid="2723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2390"/>
                                        </p:tgtEl>
                                        <p:attrNameLst>
                                          <p:attrName>style.visibility</p:attrName>
                                        </p:attrNameLst>
                                      </p:cBhvr>
                                      <p:to>
                                        <p:strVal val="visible"/>
                                      </p:to>
                                    </p:set>
                                    <p:animEffect transition="in" filter="wipe(left)">
                                      <p:cBhvr>
                                        <p:cTn id="32" dur="500"/>
                                        <p:tgtEl>
                                          <p:spTgt spid="2723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72397"/>
                                        </p:tgtEl>
                                        <p:attrNameLst>
                                          <p:attrName>style.visibility</p:attrName>
                                        </p:attrNameLst>
                                      </p:cBhvr>
                                      <p:to>
                                        <p:strVal val="visible"/>
                                      </p:to>
                                    </p:set>
                                    <p:animEffect transition="in" filter="wipe(down)">
                                      <p:cBhvr>
                                        <p:cTn id="37" dur="500"/>
                                        <p:tgtEl>
                                          <p:spTgt spid="27239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2391"/>
                                        </p:tgtEl>
                                        <p:attrNameLst>
                                          <p:attrName>style.visibility</p:attrName>
                                        </p:attrNameLst>
                                      </p:cBhvr>
                                      <p:to>
                                        <p:strVal val="visible"/>
                                      </p:to>
                                    </p:set>
                                    <p:animEffect transition="in" filter="wipe(left)">
                                      <p:cBhvr>
                                        <p:cTn id="42" dur="500"/>
                                        <p:tgtEl>
                                          <p:spTgt spid="27239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72398"/>
                                        </p:tgtEl>
                                        <p:attrNameLst>
                                          <p:attrName>style.visibility</p:attrName>
                                        </p:attrNameLst>
                                      </p:cBhvr>
                                      <p:to>
                                        <p:strVal val="visible"/>
                                      </p:to>
                                    </p:set>
                                    <p:animEffect transition="in" filter="wipe(right)">
                                      <p:cBhvr>
                                        <p:cTn id="47" dur="500"/>
                                        <p:tgtEl>
                                          <p:spTgt spid="27239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72392"/>
                                        </p:tgtEl>
                                        <p:attrNameLst>
                                          <p:attrName>style.visibility</p:attrName>
                                        </p:attrNameLst>
                                      </p:cBhvr>
                                      <p:to>
                                        <p:strVal val="visible"/>
                                      </p:to>
                                    </p:set>
                                    <p:animEffect transition="in" filter="wipe(up)">
                                      <p:cBhvr>
                                        <p:cTn id="52" dur="500"/>
                                        <p:tgtEl>
                                          <p:spTgt spid="27239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2393"/>
                                        </p:tgtEl>
                                        <p:attrNameLst>
                                          <p:attrName>style.visibility</p:attrName>
                                        </p:attrNameLst>
                                      </p:cBhvr>
                                      <p:to>
                                        <p:strVal val="visible"/>
                                      </p:to>
                                    </p:set>
                                    <p:animEffect transition="in" filter="wipe(left)">
                                      <p:cBhvr>
                                        <p:cTn id="57" dur="500"/>
                                        <p:tgtEl>
                                          <p:spTgt spid="27239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2394"/>
                                        </p:tgtEl>
                                        <p:attrNameLst>
                                          <p:attrName>style.visibility</p:attrName>
                                        </p:attrNameLst>
                                      </p:cBhvr>
                                      <p:to>
                                        <p:strVal val="visible"/>
                                      </p:to>
                                    </p:set>
                                    <p:animEffect transition="in" filter="wipe(left)">
                                      <p:cBhvr>
                                        <p:cTn id="62" dur="500"/>
                                        <p:tgtEl>
                                          <p:spTgt spid="27239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2388"/>
                                        </p:tgtEl>
                                        <p:attrNameLst>
                                          <p:attrName>style.visibility</p:attrName>
                                        </p:attrNameLst>
                                      </p:cBhvr>
                                      <p:to>
                                        <p:strVal val="visible"/>
                                      </p:to>
                                    </p:set>
                                    <p:animEffect transition="in" filter="wipe(left)">
                                      <p:cBhvr>
                                        <p:cTn id="67" dur="500"/>
                                        <p:tgtEl>
                                          <p:spTgt spid="27238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7240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72401"/>
                                        </p:tgtEl>
                                        <p:attrNameLst>
                                          <p:attrName>style.visibility</p:attrName>
                                        </p:attrNameLst>
                                      </p:cBhvr>
                                      <p:to>
                                        <p:strVal val="visible"/>
                                      </p:to>
                                    </p:set>
                                    <p:animEffect transition="in" filter="wipe(up)">
                                      <p:cBhvr>
                                        <p:cTn id="76" dur="500"/>
                                        <p:tgtEl>
                                          <p:spTgt spid="27240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72400"/>
                                        </p:tgtEl>
                                        <p:attrNameLst>
                                          <p:attrName>style.visibility</p:attrName>
                                        </p:attrNameLst>
                                      </p:cBhvr>
                                      <p:to>
                                        <p:strVal val="visible"/>
                                      </p:to>
                                    </p:set>
                                    <p:animEffect transition="in" filter="wipe(left)">
                                      <p:cBhvr>
                                        <p:cTn id="81" dur="500"/>
                                        <p:tgtEl>
                                          <p:spTgt spid="27240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72399"/>
                                        </p:tgtEl>
                                        <p:attrNameLst>
                                          <p:attrName>style.visibility</p:attrName>
                                        </p:attrNameLst>
                                      </p:cBhvr>
                                      <p:to>
                                        <p:strVal val="visible"/>
                                      </p:to>
                                    </p:set>
                                    <p:animEffect transition="in" filter="wipe(left)">
                                      <p:cBhvr>
                                        <p:cTn id="86" dur="500"/>
                                        <p:tgtEl>
                                          <p:spTgt spid="272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p:bldP spid="272388" grpId="0"/>
      <p:bldP spid="272389" grpId="0"/>
      <p:bldP spid="272390" grpId="0"/>
      <p:bldP spid="272391" grpId="0"/>
      <p:bldP spid="272399" grpId="0"/>
      <p:bldP spid="27240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5EEE80B0-EF82-4049-8DCA-2D4221C8D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a:extLst>
              <a:ext uri="{FF2B5EF4-FFF2-40B4-BE49-F238E27FC236}">
                <a16:creationId xmlns:a16="http://schemas.microsoft.com/office/drawing/2014/main" id="{E2FAE5FB-41DD-4DEE-A78C-7C867047E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1" y="2353733"/>
            <a:ext cx="4191000" cy="4131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a:extLst>
              <a:ext uri="{FF2B5EF4-FFF2-40B4-BE49-F238E27FC236}">
                <a16:creationId xmlns:a16="http://schemas.microsoft.com/office/drawing/2014/main" id="{FC313A07-32D1-43F8-844F-0CAAA2142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71600"/>
            <a:ext cx="160867" cy="92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5">
            <a:extLst>
              <a:ext uri="{FF2B5EF4-FFF2-40B4-BE49-F238E27FC236}">
                <a16:creationId xmlns:a16="http://schemas.microsoft.com/office/drawing/2014/main" id="{F39D11DA-600C-422B-BDB6-E0FFA0391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676400"/>
            <a:ext cx="160867" cy="92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6" name="Picture 6">
            <a:extLst>
              <a:ext uri="{FF2B5EF4-FFF2-40B4-BE49-F238E27FC236}">
                <a16:creationId xmlns:a16="http://schemas.microsoft.com/office/drawing/2014/main" id="{D22C6F68-87A4-4F31-822F-9EBBCBC1D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276600"/>
            <a:ext cx="160867" cy="92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7">
            <a:extLst>
              <a:ext uri="{FF2B5EF4-FFF2-40B4-BE49-F238E27FC236}">
                <a16:creationId xmlns:a16="http://schemas.microsoft.com/office/drawing/2014/main" id="{C0963146-F4FC-48E4-826B-DFB4BB5247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352800"/>
            <a:ext cx="3742267" cy="31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8" name="Picture 8">
            <a:extLst>
              <a:ext uri="{FF2B5EF4-FFF2-40B4-BE49-F238E27FC236}">
                <a16:creationId xmlns:a16="http://schemas.microsoft.com/office/drawing/2014/main" id="{B0D705DC-207C-461D-B5CA-19209AF3B9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4191000"/>
            <a:ext cx="3589867" cy="16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9" name="Text Box 9">
            <a:extLst>
              <a:ext uri="{FF2B5EF4-FFF2-40B4-BE49-F238E27FC236}">
                <a16:creationId xmlns:a16="http://schemas.microsoft.com/office/drawing/2014/main" id="{39B8781C-D5B2-4A54-8F37-E153539BDF17}"/>
              </a:ext>
            </a:extLst>
          </p:cNvPr>
          <p:cNvSpPr txBox="1">
            <a:spLocks noChangeArrowheads="1"/>
          </p:cNvSpPr>
          <p:nvPr/>
        </p:nvSpPr>
        <p:spPr bwMode="auto">
          <a:xfrm>
            <a:off x="313267" y="558800"/>
            <a:ext cx="1778000" cy="34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733" b="1">
                <a:solidFill>
                  <a:srgbClr val="000000"/>
                </a:solidFill>
                <a:ea typeface="隶书" panose="02010509060101010101" pitchFamily="49" charset="-122"/>
              </a:rPr>
              <a:t>（六）心包</a:t>
            </a:r>
          </a:p>
        </p:txBody>
      </p:sp>
      <p:sp>
        <p:nvSpPr>
          <p:cNvPr id="35850" name="Text Box 10">
            <a:extLst>
              <a:ext uri="{FF2B5EF4-FFF2-40B4-BE49-F238E27FC236}">
                <a16:creationId xmlns:a16="http://schemas.microsoft.com/office/drawing/2014/main" id="{15EA187F-8371-4723-BE11-4CACFFB65006}"/>
              </a:ext>
            </a:extLst>
          </p:cNvPr>
          <p:cNvSpPr txBox="1">
            <a:spLocks noChangeArrowheads="1"/>
          </p:cNvSpPr>
          <p:nvPr/>
        </p:nvSpPr>
        <p:spPr bwMode="auto">
          <a:xfrm>
            <a:off x="2099733" y="558800"/>
            <a:ext cx="84667" cy="34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733">
                <a:solidFill>
                  <a:srgbClr val="000000"/>
                </a:solidFill>
                <a:latin typeface="TimesNewRoman"/>
                <a:ea typeface="TimesNewRoman"/>
                <a:cs typeface="TimesNewRoman"/>
              </a:rPr>
              <a:t> </a:t>
            </a:r>
          </a:p>
        </p:txBody>
      </p:sp>
      <p:sp>
        <p:nvSpPr>
          <p:cNvPr id="35851" name="Text Box 11">
            <a:extLst>
              <a:ext uri="{FF2B5EF4-FFF2-40B4-BE49-F238E27FC236}">
                <a16:creationId xmlns:a16="http://schemas.microsoft.com/office/drawing/2014/main" id="{28D7CBD7-3691-42CA-8958-8C0FC41F2E95}"/>
              </a:ext>
            </a:extLst>
          </p:cNvPr>
          <p:cNvSpPr txBox="1">
            <a:spLocks noChangeArrowheads="1"/>
          </p:cNvSpPr>
          <p:nvPr/>
        </p:nvSpPr>
        <p:spPr bwMode="auto">
          <a:xfrm>
            <a:off x="1761067" y="1210733"/>
            <a:ext cx="177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外层：纤维心包</a:t>
            </a:r>
          </a:p>
        </p:txBody>
      </p:sp>
      <p:sp>
        <p:nvSpPr>
          <p:cNvPr id="35852" name="Text Box 12">
            <a:extLst>
              <a:ext uri="{FF2B5EF4-FFF2-40B4-BE49-F238E27FC236}">
                <a16:creationId xmlns:a16="http://schemas.microsoft.com/office/drawing/2014/main" id="{B81CE753-B1F4-40A9-847A-A36EC0C09E54}"/>
              </a:ext>
            </a:extLst>
          </p:cNvPr>
          <p:cNvSpPr txBox="1">
            <a:spLocks noChangeArrowheads="1"/>
          </p:cNvSpPr>
          <p:nvPr/>
        </p:nvSpPr>
        <p:spPr bwMode="auto">
          <a:xfrm>
            <a:off x="3547533" y="12107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53" name="Text Box 13">
            <a:extLst>
              <a:ext uri="{FF2B5EF4-FFF2-40B4-BE49-F238E27FC236}">
                <a16:creationId xmlns:a16="http://schemas.microsoft.com/office/drawing/2014/main" id="{53426DE4-2AB5-466D-A0AD-DA6E5306A707}"/>
              </a:ext>
            </a:extLst>
          </p:cNvPr>
          <p:cNvSpPr txBox="1">
            <a:spLocks noChangeArrowheads="1"/>
          </p:cNvSpPr>
          <p:nvPr/>
        </p:nvSpPr>
        <p:spPr bwMode="auto">
          <a:xfrm>
            <a:off x="160867" y="1667934"/>
            <a:ext cx="499533"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1</a:t>
            </a:r>
          </a:p>
        </p:txBody>
      </p:sp>
      <p:sp>
        <p:nvSpPr>
          <p:cNvPr id="35854" name="Text Box 14">
            <a:extLst>
              <a:ext uri="{FF2B5EF4-FFF2-40B4-BE49-F238E27FC236}">
                <a16:creationId xmlns:a16="http://schemas.microsoft.com/office/drawing/2014/main" id="{28CDBBC5-D4DD-4841-922C-B02E72B4B1F3}"/>
              </a:ext>
            </a:extLst>
          </p:cNvPr>
          <p:cNvSpPr txBox="1">
            <a:spLocks noChangeArrowheads="1"/>
          </p:cNvSpPr>
          <p:nvPr/>
        </p:nvSpPr>
        <p:spPr bwMode="auto">
          <a:xfrm>
            <a:off x="668867" y="1667934"/>
            <a:ext cx="762000"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、组成</a:t>
            </a:r>
          </a:p>
        </p:txBody>
      </p:sp>
      <p:sp>
        <p:nvSpPr>
          <p:cNvPr id="35855" name="Text Box 15">
            <a:extLst>
              <a:ext uri="{FF2B5EF4-FFF2-40B4-BE49-F238E27FC236}">
                <a16:creationId xmlns:a16="http://schemas.microsoft.com/office/drawing/2014/main" id="{42D63AEA-FECD-4A49-82C3-A40A1D62A1BB}"/>
              </a:ext>
            </a:extLst>
          </p:cNvPr>
          <p:cNvSpPr txBox="1">
            <a:spLocks noChangeArrowheads="1"/>
          </p:cNvSpPr>
          <p:nvPr/>
        </p:nvSpPr>
        <p:spPr bwMode="auto">
          <a:xfrm>
            <a:off x="1430867" y="1667934"/>
            <a:ext cx="59267"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56" name="Text Box 16">
            <a:extLst>
              <a:ext uri="{FF2B5EF4-FFF2-40B4-BE49-F238E27FC236}">
                <a16:creationId xmlns:a16="http://schemas.microsoft.com/office/drawing/2014/main" id="{E4F21AE8-EDD8-4DAD-88F8-C077FCA6959C}"/>
              </a:ext>
            </a:extLst>
          </p:cNvPr>
          <p:cNvSpPr txBox="1">
            <a:spLocks noChangeArrowheads="1"/>
          </p:cNvSpPr>
          <p:nvPr/>
        </p:nvSpPr>
        <p:spPr bwMode="auto">
          <a:xfrm>
            <a:off x="3818467" y="1591733"/>
            <a:ext cx="50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脏层</a:t>
            </a:r>
          </a:p>
        </p:txBody>
      </p:sp>
      <p:sp>
        <p:nvSpPr>
          <p:cNvPr id="35857" name="Text Box 17">
            <a:extLst>
              <a:ext uri="{FF2B5EF4-FFF2-40B4-BE49-F238E27FC236}">
                <a16:creationId xmlns:a16="http://schemas.microsoft.com/office/drawing/2014/main" id="{D309A23D-E31E-40E6-B25E-8E7503A6C004}"/>
              </a:ext>
            </a:extLst>
          </p:cNvPr>
          <p:cNvSpPr txBox="1">
            <a:spLocks noChangeArrowheads="1"/>
          </p:cNvSpPr>
          <p:nvPr/>
        </p:nvSpPr>
        <p:spPr bwMode="auto">
          <a:xfrm>
            <a:off x="4326467" y="15917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58" name="Text Box 18">
            <a:extLst>
              <a:ext uri="{FF2B5EF4-FFF2-40B4-BE49-F238E27FC236}">
                <a16:creationId xmlns:a16="http://schemas.microsoft.com/office/drawing/2014/main" id="{148BD240-C4B4-4AA3-84A5-F44E9784F8A3}"/>
              </a:ext>
            </a:extLst>
          </p:cNvPr>
          <p:cNvSpPr txBox="1">
            <a:spLocks noChangeArrowheads="1"/>
          </p:cNvSpPr>
          <p:nvPr/>
        </p:nvSpPr>
        <p:spPr bwMode="auto">
          <a:xfrm>
            <a:off x="4351867" y="1972733"/>
            <a:ext cx="762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心包腔</a:t>
            </a:r>
          </a:p>
        </p:txBody>
      </p:sp>
      <p:sp>
        <p:nvSpPr>
          <p:cNvPr id="35859" name="Text Box 19">
            <a:extLst>
              <a:ext uri="{FF2B5EF4-FFF2-40B4-BE49-F238E27FC236}">
                <a16:creationId xmlns:a16="http://schemas.microsoft.com/office/drawing/2014/main" id="{DF25E7D4-46D5-4776-BFBF-D9415E62CC25}"/>
              </a:ext>
            </a:extLst>
          </p:cNvPr>
          <p:cNvSpPr txBox="1">
            <a:spLocks noChangeArrowheads="1"/>
          </p:cNvSpPr>
          <p:nvPr/>
        </p:nvSpPr>
        <p:spPr bwMode="auto">
          <a:xfrm>
            <a:off x="5122333" y="19727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0" name="Text Box 20">
            <a:extLst>
              <a:ext uri="{FF2B5EF4-FFF2-40B4-BE49-F238E27FC236}">
                <a16:creationId xmlns:a16="http://schemas.microsoft.com/office/drawing/2014/main" id="{2D162D26-F159-450D-A1BB-6136D5341A03}"/>
              </a:ext>
            </a:extLst>
          </p:cNvPr>
          <p:cNvSpPr txBox="1">
            <a:spLocks noChangeArrowheads="1"/>
          </p:cNvSpPr>
          <p:nvPr/>
        </p:nvSpPr>
        <p:spPr bwMode="auto">
          <a:xfrm>
            <a:off x="1761067" y="2048933"/>
            <a:ext cx="177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内层：浆膜心包</a:t>
            </a:r>
          </a:p>
        </p:txBody>
      </p:sp>
      <p:sp>
        <p:nvSpPr>
          <p:cNvPr id="35861" name="Text Box 21">
            <a:extLst>
              <a:ext uri="{FF2B5EF4-FFF2-40B4-BE49-F238E27FC236}">
                <a16:creationId xmlns:a16="http://schemas.microsoft.com/office/drawing/2014/main" id="{7A4AA239-91D6-45B7-82DB-66F76992A9FE}"/>
              </a:ext>
            </a:extLst>
          </p:cNvPr>
          <p:cNvSpPr txBox="1">
            <a:spLocks noChangeArrowheads="1"/>
          </p:cNvSpPr>
          <p:nvPr/>
        </p:nvSpPr>
        <p:spPr bwMode="auto">
          <a:xfrm>
            <a:off x="3547533" y="20489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2" name="Text Box 22">
            <a:extLst>
              <a:ext uri="{FF2B5EF4-FFF2-40B4-BE49-F238E27FC236}">
                <a16:creationId xmlns:a16="http://schemas.microsoft.com/office/drawing/2014/main" id="{AF662DA3-0FCA-4D0B-BD69-3CAE77910BD2}"/>
              </a:ext>
            </a:extLst>
          </p:cNvPr>
          <p:cNvSpPr txBox="1">
            <a:spLocks noChangeArrowheads="1"/>
          </p:cNvSpPr>
          <p:nvPr/>
        </p:nvSpPr>
        <p:spPr bwMode="auto">
          <a:xfrm>
            <a:off x="3894667" y="2353733"/>
            <a:ext cx="50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壁层</a:t>
            </a:r>
          </a:p>
        </p:txBody>
      </p:sp>
      <p:sp>
        <p:nvSpPr>
          <p:cNvPr id="35863" name="Text Box 23">
            <a:extLst>
              <a:ext uri="{FF2B5EF4-FFF2-40B4-BE49-F238E27FC236}">
                <a16:creationId xmlns:a16="http://schemas.microsoft.com/office/drawing/2014/main" id="{F1FEC19F-7EAF-46F0-A9DB-C1F0D1A9EE3A}"/>
              </a:ext>
            </a:extLst>
          </p:cNvPr>
          <p:cNvSpPr txBox="1">
            <a:spLocks noChangeArrowheads="1"/>
          </p:cNvSpPr>
          <p:nvPr/>
        </p:nvSpPr>
        <p:spPr bwMode="auto">
          <a:xfrm>
            <a:off x="4402667" y="23537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4" name="Text Box 24">
            <a:extLst>
              <a:ext uri="{FF2B5EF4-FFF2-40B4-BE49-F238E27FC236}">
                <a16:creationId xmlns:a16="http://schemas.microsoft.com/office/drawing/2014/main" id="{82733D08-907D-4CBA-8CF9-3B59C4024783}"/>
              </a:ext>
            </a:extLst>
          </p:cNvPr>
          <p:cNvSpPr txBox="1">
            <a:spLocks noChangeArrowheads="1"/>
          </p:cNvSpPr>
          <p:nvPr/>
        </p:nvSpPr>
        <p:spPr bwMode="auto">
          <a:xfrm>
            <a:off x="2294467" y="3191933"/>
            <a:ext cx="50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横窦</a:t>
            </a:r>
          </a:p>
        </p:txBody>
      </p:sp>
      <p:sp>
        <p:nvSpPr>
          <p:cNvPr id="35865" name="Text Box 25">
            <a:extLst>
              <a:ext uri="{FF2B5EF4-FFF2-40B4-BE49-F238E27FC236}">
                <a16:creationId xmlns:a16="http://schemas.microsoft.com/office/drawing/2014/main" id="{056C8A1A-82E1-42E5-8C89-D7844798B723}"/>
              </a:ext>
            </a:extLst>
          </p:cNvPr>
          <p:cNvSpPr txBox="1">
            <a:spLocks noChangeArrowheads="1"/>
          </p:cNvSpPr>
          <p:nvPr/>
        </p:nvSpPr>
        <p:spPr bwMode="auto">
          <a:xfrm>
            <a:off x="2802467" y="3191933"/>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6" name="Text Box 26">
            <a:extLst>
              <a:ext uri="{FF2B5EF4-FFF2-40B4-BE49-F238E27FC236}">
                <a16:creationId xmlns:a16="http://schemas.microsoft.com/office/drawing/2014/main" id="{FC244905-9120-4805-8273-A1DBB9BD0600}"/>
              </a:ext>
            </a:extLst>
          </p:cNvPr>
          <p:cNvSpPr txBox="1">
            <a:spLocks noChangeArrowheads="1"/>
          </p:cNvSpPr>
          <p:nvPr/>
        </p:nvSpPr>
        <p:spPr bwMode="auto">
          <a:xfrm>
            <a:off x="313267" y="3581400"/>
            <a:ext cx="567267"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2</a:t>
            </a:r>
          </a:p>
        </p:txBody>
      </p:sp>
      <p:sp>
        <p:nvSpPr>
          <p:cNvPr id="35867" name="Text Box 27">
            <a:extLst>
              <a:ext uri="{FF2B5EF4-FFF2-40B4-BE49-F238E27FC236}">
                <a16:creationId xmlns:a16="http://schemas.microsoft.com/office/drawing/2014/main" id="{DB521AF5-41A3-4FC1-BDE7-351283DE57ED}"/>
              </a:ext>
            </a:extLst>
          </p:cNvPr>
          <p:cNvSpPr txBox="1">
            <a:spLocks noChangeArrowheads="1"/>
          </p:cNvSpPr>
          <p:nvPr/>
        </p:nvSpPr>
        <p:spPr bwMode="auto">
          <a:xfrm>
            <a:off x="889000" y="3581400"/>
            <a:ext cx="1016000"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、心包窦</a:t>
            </a:r>
          </a:p>
        </p:txBody>
      </p:sp>
      <p:sp>
        <p:nvSpPr>
          <p:cNvPr id="35868" name="Text Box 28">
            <a:extLst>
              <a:ext uri="{FF2B5EF4-FFF2-40B4-BE49-F238E27FC236}">
                <a16:creationId xmlns:a16="http://schemas.microsoft.com/office/drawing/2014/main" id="{23F275A3-0DEA-451F-A312-11175827BFE1}"/>
              </a:ext>
            </a:extLst>
          </p:cNvPr>
          <p:cNvSpPr txBox="1">
            <a:spLocks noChangeArrowheads="1"/>
          </p:cNvSpPr>
          <p:nvPr/>
        </p:nvSpPr>
        <p:spPr bwMode="auto">
          <a:xfrm>
            <a:off x="1905000" y="3581400"/>
            <a:ext cx="59267" cy="27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a:solidFill>
                  <a:srgbClr val="000000"/>
                </a:solidFill>
                <a:latin typeface="TimesNewRoman"/>
                <a:ea typeface="TimesNewRoman"/>
                <a:cs typeface="TimesNewRoman"/>
              </a:rPr>
              <a:t> </a:t>
            </a:r>
          </a:p>
        </p:txBody>
      </p:sp>
      <p:sp>
        <p:nvSpPr>
          <p:cNvPr id="35869" name="Text Box 29">
            <a:extLst>
              <a:ext uri="{FF2B5EF4-FFF2-40B4-BE49-F238E27FC236}">
                <a16:creationId xmlns:a16="http://schemas.microsoft.com/office/drawing/2014/main" id="{7D3C56ED-35B3-4C8B-BBE9-2CBFCCD23E24}"/>
              </a:ext>
            </a:extLst>
          </p:cNvPr>
          <p:cNvSpPr txBox="1">
            <a:spLocks noChangeArrowheads="1"/>
          </p:cNvSpPr>
          <p:nvPr/>
        </p:nvSpPr>
        <p:spPr bwMode="auto">
          <a:xfrm>
            <a:off x="2294467" y="4038600"/>
            <a:ext cx="508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zh-CN" altLang="en-US" sz="2000" b="1" dirty="0">
                <a:solidFill>
                  <a:srgbClr val="000000"/>
                </a:solidFill>
              </a:rPr>
              <a:t>斜窦</a:t>
            </a:r>
          </a:p>
        </p:txBody>
      </p:sp>
      <p:sp>
        <p:nvSpPr>
          <p:cNvPr id="35870" name="Text Box 30">
            <a:extLst>
              <a:ext uri="{FF2B5EF4-FFF2-40B4-BE49-F238E27FC236}">
                <a16:creationId xmlns:a16="http://schemas.microsoft.com/office/drawing/2014/main" id="{45BA2536-D121-46CC-AAE5-A8F6183336FB}"/>
              </a:ext>
            </a:extLst>
          </p:cNvPr>
          <p:cNvSpPr txBox="1">
            <a:spLocks noChangeArrowheads="1"/>
          </p:cNvSpPr>
          <p:nvPr/>
        </p:nvSpPr>
        <p:spPr bwMode="auto">
          <a:xfrm>
            <a:off x="2802467" y="4038600"/>
            <a:ext cx="59267"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altLang="zh-CN" sz="2000" dirty="0">
                <a:solidFill>
                  <a:srgbClr val="000000"/>
                </a:solidFill>
                <a:latin typeface="TimesNewRoman"/>
                <a:ea typeface="TimesNewRoman"/>
                <a:cs typeface="TimesNewRoman"/>
              </a:rPr>
              <a:t> </a:t>
            </a:r>
          </a:p>
        </p:txBody>
      </p:sp>
      <p:pic>
        <p:nvPicPr>
          <p:cNvPr id="2" name="Picture 4" descr="心包">
            <a:extLst>
              <a:ext uri="{FF2B5EF4-FFF2-40B4-BE49-F238E27FC236}">
                <a16:creationId xmlns:a16="http://schemas.microsoft.com/office/drawing/2014/main" id="{E2373E1B-BA75-9F74-99C4-25A8A24975A1}"/>
              </a:ext>
            </a:extLst>
          </p:cNvPr>
          <p:cNvPicPr>
            <a:picLocks noChangeAspect="1"/>
          </p:cNvPicPr>
          <p:nvPr/>
        </p:nvPicPr>
        <p:blipFill>
          <a:blip r:embed="rId8">
            <a:lum bright="-12000" contrast="18000"/>
          </a:blip>
          <a:srcRect/>
          <a:stretch>
            <a:fillRect/>
          </a:stretch>
        </p:blipFill>
        <p:spPr bwMode="auto">
          <a:xfrm>
            <a:off x="6297298" y="197599"/>
            <a:ext cx="1909090" cy="2002432"/>
          </a:xfrm>
          <a:prstGeom prst="rect">
            <a:avLst/>
          </a:prstGeom>
          <a:noFill/>
          <a:ln w="9525">
            <a:noFill/>
            <a:miter lim="800000"/>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6"/>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30</a:t>
            </a:fld>
            <a:endParaRPr kumimoji="1" lang="en-US" altLang="zh-CN" sz="1400" b="0" dirty="0">
              <a:latin typeface="+mn-lt"/>
              <a:ea typeface="宋体" panose="02010600030101010101" pitchFamily="2" charset="-122"/>
              <a:cs typeface="楷体_GB2312" charset="0"/>
            </a:endParaRPr>
          </a:p>
        </p:txBody>
      </p:sp>
      <p:sp>
        <p:nvSpPr>
          <p:cNvPr id="277506" name="Rectangle 2"/>
          <p:cNvSpPr>
            <a:spLocks noGrp="1"/>
          </p:cNvSpPr>
          <p:nvPr>
            <p:ph type="ctrTitle"/>
          </p:nvPr>
        </p:nvSpPr>
        <p:spPr>
          <a:xfrm>
            <a:off x="827584" y="120300"/>
            <a:ext cx="7772400" cy="716412"/>
          </a:xfrm>
        </p:spPr>
        <p:txBody>
          <a:bodyPr vert="horz" wrap="square" lIns="91440" tIns="45720" rIns="91440" bIns="45720" anchor="b"/>
          <a:lstStyle/>
          <a:p>
            <a:pPr algn="ctr" eaLnBrk="1" hangingPunct="1">
              <a:buClrTx/>
              <a:buSzTx/>
              <a:buFontTx/>
            </a:pPr>
            <a:r>
              <a:rPr kumimoji="1" lang="zh-CN" altLang="en-US" dirty="0">
                <a:solidFill>
                  <a:schemeClr val="hlink"/>
                </a:solidFill>
                <a:latin typeface="Times New Roman" panose="02020603050405020304" pitchFamily="18" charset="0"/>
                <a:ea typeface="+mj-ea"/>
                <a:cs typeface="黑体" panose="02010609060101010101" pitchFamily="49" charset="-122"/>
              </a:rPr>
              <a:t>二</a:t>
            </a:r>
            <a:r>
              <a:rPr kumimoji="1" lang="zh-CN" altLang="zh-CN" dirty="0">
                <a:solidFill>
                  <a:schemeClr val="hlink"/>
                </a:solidFill>
                <a:latin typeface="Times New Roman" panose="02020603050405020304" pitchFamily="18" charset="0"/>
                <a:ea typeface="+mj-ea"/>
                <a:cs typeface="黑体" panose="02010609060101010101" pitchFamily="49" charset="-122"/>
              </a:rPr>
              <a:t>、</a:t>
            </a:r>
            <a:r>
              <a:rPr kumimoji="1" lang="zh-CN" altLang="en-US" dirty="0">
                <a:solidFill>
                  <a:schemeClr val="hlink"/>
                </a:solidFill>
                <a:latin typeface="Times New Roman" panose="02020603050405020304" pitchFamily="18" charset="0"/>
                <a:ea typeface="+mj-ea"/>
                <a:cs typeface="黑体" panose="02010609060101010101" pitchFamily="49" charset="-122"/>
              </a:rPr>
              <a:t>血管 </a:t>
            </a:r>
          </a:p>
        </p:txBody>
      </p:sp>
      <p:sp>
        <p:nvSpPr>
          <p:cNvPr id="277507" name="Text Box 3"/>
          <p:cNvSpPr txBox="1"/>
          <p:nvPr/>
        </p:nvSpPr>
        <p:spPr>
          <a:xfrm>
            <a:off x="2844800" y="3644900"/>
            <a:ext cx="4032250" cy="16319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4000" dirty="0">
                <a:solidFill>
                  <a:srgbClr val="0000FF"/>
                </a:solidFill>
                <a:ea typeface="黑体" panose="02010609060101010101" pitchFamily="49" charset="-122"/>
                <a:hlinkClick r:id="rId2" action="ppaction://hlinksldjump"/>
              </a:rPr>
              <a:t>动脉</a:t>
            </a:r>
            <a:r>
              <a:rPr lang="zh-CN" altLang="en-US" sz="4000" dirty="0">
                <a:solidFill>
                  <a:srgbClr val="FF0000"/>
                </a:solidFill>
                <a:ea typeface="黑体" panose="02010609060101010101" pitchFamily="49" charset="-122"/>
              </a:rPr>
              <a:t>：阻力血管</a:t>
            </a:r>
            <a:endParaRPr lang="zh-CN" altLang="en-US" sz="4000" dirty="0">
              <a:solidFill>
                <a:srgbClr val="0000FF"/>
              </a:solidFill>
              <a:ea typeface="黑体" panose="02010609060101010101" pitchFamily="49" charset="-122"/>
            </a:endParaRPr>
          </a:p>
          <a:p>
            <a:pPr marL="0" lvl="0" indent="0" algn="ctr" eaLnBrk="1" hangingPunct="1">
              <a:lnSpc>
                <a:spcPct val="100000"/>
              </a:lnSpc>
              <a:spcBef>
                <a:spcPct val="50000"/>
              </a:spcBef>
              <a:buClrTx/>
              <a:buSzTx/>
              <a:buFontTx/>
              <a:buNone/>
            </a:pPr>
            <a:r>
              <a:rPr lang="zh-CN" altLang="en-US" sz="4000" dirty="0">
                <a:solidFill>
                  <a:srgbClr val="000090"/>
                </a:solidFill>
                <a:ea typeface="黑体" panose="02010609060101010101" pitchFamily="49" charset="-122"/>
              </a:rPr>
              <a:t>静脉：容量血管</a:t>
            </a:r>
          </a:p>
        </p:txBody>
      </p:sp>
      <p:sp>
        <p:nvSpPr>
          <p:cNvPr id="37893" name="文本框 1"/>
          <p:cNvSpPr txBox="1"/>
          <p:nvPr/>
        </p:nvSpPr>
        <p:spPr>
          <a:xfrm>
            <a:off x="179512" y="1223268"/>
            <a:ext cx="3741737" cy="46196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b="0" dirty="0">
                <a:latin typeface="微软雅黑" panose="020B0503020204020204" pitchFamily="34" charset="-122"/>
                <a:ea typeface="微软雅黑" panose="020B0503020204020204" pitchFamily="34" charset="-122"/>
              </a:rPr>
              <a:t>（一）</a:t>
            </a: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血管的分布与特点</a:t>
            </a:r>
          </a:p>
        </p:txBody>
      </p:sp>
      <p:sp>
        <p:nvSpPr>
          <p:cNvPr id="37894" name="文本框 2"/>
          <p:cNvSpPr txBox="1"/>
          <p:nvPr/>
        </p:nvSpPr>
        <p:spPr>
          <a:xfrm>
            <a:off x="808883" y="1840804"/>
            <a:ext cx="7740650" cy="46196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分为动脉、静脉和毛细血管</a:t>
            </a:r>
            <a:r>
              <a:rPr lang="zh-CN" altLang="zh-CN" sz="2400" dirty="0">
                <a:ea typeface="宋体" panose="02010600030101010101" pitchFamily="2" charset="-122"/>
              </a:rPr>
              <a:t>。</a:t>
            </a:r>
            <a:r>
              <a:rPr lang="zh-CN" altLang="en-US" sz="2400" dirty="0">
                <a:ea typeface="宋体" panose="02010600030101010101" pitchFamily="2" charset="-122"/>
              </a:rPr>
              <a:t>动静脉又分为大中小微</a:t>
            </a:r>
            <a:r>
              <a:rPr lang="en-US" altLang="zh-CN" sz="2400" dirty="0">
                <a:ea typeface="宋体" panose="02010600030101010101" pitchFamily="2" charset="-122"/>
              </a:rPr>
              <a:t>4</a:t>
            </a:r>
            <a:r>
              <a:rPr lang="zh-CN" altLang="en-US" sz="2400" dirty="0">
                <a:ea typeface="宋体" panose="02010600030101010101" pitchFamily="2" charset="-122"/>
              </a:rPr>
              <a:t>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506"/>
                                        </p:tgtEl>
                                        <p:attrNameLst>
                                          <p:attrName>style.visibility</p:attrName>
                                        </p:attrNameLst>
                                      </p:cBhvr>
                                      <p:to>
                                        <p:strVal val="visible"/>
                                      </p:to>
                                    </p:set>
                                    <p:animEffect transition="in" filter="wipe(left)">
                                      <p:cBhvr>
                                        <p:cTn id="7" dur="500"/>
                                        <p:tgtEl>
                                          <p:spTgt spid="277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7507">
                                            <p:txEl>
                                              <p:pRg st="0" end="0"/>
                                            </p:txEl>
                                          </p:spTgt>
                                        </p:tgtEl>
                                        <p:attrNameLst>
                                          <p:attrName>style.visibility</p:attrName>
                                        </p:attrNameLst>
                                      </p:cBhvr>
                                      <p:to>
                                        <p:strVal val="visible"/>
                                      </p:to>
                                    </p:set>
                                    <p:animEffect transition="in" filter="wipe(left)">
                                      <p:cBhvr>
                                        <p:cTn id="12" dur="500"/>
                                        <p:tgtEl>
                                          <p:spTgt spid="2775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7507">
                                            <p:txEl>
                                              <p:pRg st="1" end="1"/>
                                            </p:txEl>
                                          </p:spTgt>
                                        </p:tgtEl>
                                        <p:attrNameLst>
                                          <p:attrName>style.visibility</p:attrName>
                                        </p:attrNameLst>
                                      </p:cBhvr>
                                      <p:to>
                                        <p:strVal val="visible"/>
                                      </p:to>
                                    </p:set>
                                    <p:animEffect transition="in" filter="wipe(left)">
                                      <p:cBhvr>
                                        <p:cTn id="17" dur="500"/>
                                        <p:tgtEl>
                                          <p:spTgt spid="277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p:bldP spid="27750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6"/>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31</a:t>
            </a:fld>
            <a:endParaRPr kumimoji="1" lang="en-US" altLang="zh-CN" sz="1400" b="0" dirty="0">
              <a:latin typeface="+mn-lt"/>
              <a:ea typeface="宋体" panose="02010600030101010101" pitchFamily="2" charset="-122"/>
              <a:cs typeface="楷体_GB2312" charset="0"/>
            </a:endParaRPr>
          </a:p>
        </p:txBody>
      </p:sp>
      <p:sp>
        <p:nvSpPr>
          <p:cNvPr id="277506" name="Rectangle 2"/>
          <p:cNvSpPr>
            <a:spLocks noGrp="1"/>
          </p:cNvSpPr>
          <p:nvPr>
            <p:ph type="ctrTitle"/>
          </p:nvPr>
        </p:nvSpPr>
        <p:spPr/>
        <p:txBody>
          <a:bodyPr vert="horz" wrap="square" lIns="91440" tIns="45720" rIns="91440" bIns="45720" anchor="b"/>
          <a:lstStyle/>
          <a:p>
            <a:pPr algn="ctr" eaLnBrk="1" hangingPunct="1">
              <a:buClrTx/>
              <a:buSzTx/>
              <a:buFontTx/>
            </a:pP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r>
              <a:rPr kumimoji="1" lang="zh-CN" altLang="en-US" sz="4800" b="0" dirty="0">
                <a:solidFill>
                  <a:schemeClr val="hlink"/>
                </a:solidFill>
                <a:latin typeface="Times New Roman" panose="02020603050405020304" pitchFamily="18" charset="0"/>
                <a:ea typeface="+mj-ea"/>
                <a:cs typeface="黑体" panose="02010609060101010101" pitchFamily="49" charset="-122"/>
              </a:rPr>
              <a:t>（二）血管的分布</a:t>
            </a:r>
            <a:r>
              <a:rPr kumimoji="1" lang="en-US" altLang="zh-CN" sz="4800" b="0" dirty="0">
                <a:solidFill>
                  <a:schemeClr val="hlink"/>
                </a:solidFill>
                <a:latin typeface="Times New Roman" panose="02020603050405020304" pitchFamily="18" charset="0"/>
                <a:ea typeface="+mj-ea"/>
                <a:cs typeface="黑体" panose="02010609060101010101" pitchFamily="49" charset="-122"/>
              </a:rPr>
              <a:t> </a:t>
            </a: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br>
              <a:rPr kumimoji="1" lang="en-US" altLang="zh-CN" sz="4800" b="0" dirty="0">
                <a:solidFill>
                  <a:schemeClr val="hlink"/>
                </a:solidFill>
                <a:latin typeface="Times New Roman" panose="02020603050405020304" pitchFamily="18" charset="0"/>
                <a:ea typeface="+mj-ea"/>
                <a:cs typeface="黑体" panose="02010609060101010101" pitchFamily="49" charset="-122"/>
              </a:rPr>
            </a:br>
            <a:r>
              <a:rPr kumimoji="1" lang="en-US" altLang="zh-CN" sz="4800" b="0" dirty="0">
                <a:solidFill>
                  <a:schemeClr val="hlink"/>
                </a:solidFill>
                <a:latin typeface="Times New Roman" panose="02020603050405020304" pitchFamily="18" charset="0"/>
                <a:ea typeface="+mj-ea"/>
                <a:cs typeface="黑体" panose="02010609060101010101" pitchFamily="49" charset="-122"/>
              </a:rPr>
              <a:t>1</a:t>
            </a:r>
            <a:r>
              <a:rPr kumimoji="1" lang="zh-CN" altLang="en-US" sz="4800" b="0" dirty="0">
                <a:solidFill>
                  <a:schemeClr val="hlink"/>
                </a:solidFill>
                <a:latin typeface="Times New Roman" panose="02020603050405020304" pitchFamily="18" charset="0"/>
                <a:ea typeface="+mj-ea"/>
                <a:cs typeface="黑体" panose="02010609060101010101" pitchFamily="49" charset="-122"/>
              </a:rPr>
              <a:t>、动脉的分布</a:t>
            </a:r>
            <a:r>
              <a:rPr kumimoji="1" lang="en-US" altLang="zh-CN" sz="4800" b="0" dirty="0">
                <a:solidFill>
                  <a:schemeClr val="hlink"/>
                </a:solidFill>
                <a:latin typeface="Times New Roman" panose="02020603050405020304" pitchFamily="18" charset="0"/>
                <a:ea typeface="+mj-ea"/>
                <a:cs typeface="黑体" panose="02010609060101010101" pitchFamily="49" charset="-122"/>
              </a:rPr>
              <a:t> </a:t>
            </a:r>
            <a:r>
              <a:rPr kumimoji="1" lang="zh-CN" altLang="en-US" sz="4800" dirty="0">
                <a:solidFill>
                  <a:schemeClr val="hlink"/>
                </a:solidFill>
                <a:latin typeface="Times New Roman" panose="02020603050405020304" pitchFamily="18" charset="0"/>
                <a:ea typeface="+mj-ea"/>
                <a:cs typeface="黑体" panose="02010609060101010101" pitchFamily="49" charset="-122"/>
              </a:rPr>
              <a:t> </a:t>
            </a:r>
          </a:p>
        </p:txBody>
      </p:sp>
      <p:sp>
        <p:nvSpPr>
          <p:cNvPr id="277507" name="Text Box 3"/>
          <p:cNvSpPr txBox="1"/>
          <p:nvPr/>
        </p:nvSpPr>
        <p:spPr>
          <a:xfrm>
            <a:off x="2844800" y="3644900"/>
            <a:ext cx="4032250" cy="16160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4000" dirty="0">
                <a:solidFill>
                  <a:srgbClr val="0000FF"/>
                </a:solidFill>
                <a:ea typeface="黑体" panose="02010609060101010101" pitchFamily="49" charset="-122"/>
                <a:hlinkClick r:id="rId2" action="ppaction://hlinksldjump"/>
              </a:rPr>
              <a:t>肺循环的动脉</a:t>
            </a:r>
            <a:endParaRPr lang="zh-CN" altLang="en-US" sz="4000" dirty="0">
              <a:solidFill>
                <a:srgbClr val="0000FF"/>
              </a:solidFill>
              <a:ea typeface="黑体" panose="02010609060101010101" pitchFamily="49" charset="-122"/>
            </a:endParaRPr>
          </a:p>
          <a:p>
            <a:pPr marL="0" lvl="0" indent="0" algn="ctr" eaLnBrk="1" hangingPunct="1">
              <a:lnSpc>
                <a:spcPct val="100000"/>
              </a:lnSpc>
              <a:spcBef>
                <a:spcPct val="50000"/>
              </a:spcBef>
              <a:buClrTx/>
              <a:buSzTx/>
              <a:buFontTx/>
              <a:buNone/>
            </a:pPr>
            <a:r>
              <a:rPr lang="zh-CN" altLang="en-US" sz="4000" dirty="0">
                <a:solidFill>
                  <a:srgbClr val="0000FF"/>
                </a:solidFill>
                <a:ea typeface="黑体" panose="02010609060101010101" pitchFamily="49" charset="-122"/>
                <a:hlinkClick r:id="rId3" action="ppaction://hlinksldjump"/>
              </a:rPr>
              <a:t>体循环的动脉</a:t>
            </a:r>
            <a:endParaRPr lang="zh-CN" altLang="en-US" sz="4000" dirty="0">
              <a:solidFill>
                <a:srgbClr val="0000FF"/>
              </a:solidFill>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506"/>
                                        </p:tgtEl>
                                        <p:attrNameLst>
                                          <p:attrName>style.visibility</p:attrName>
                                        </p:attrNameLst>
                                      </p:cBhvr>
                                      <p:to>
                                        <p:strVal val="visible"/>
                                      </p:to>
                                    </p:set>
                                    <p:animEffect transition="in" filter="wipe(left)">
                                      <p:cBhvr>
                                        <p:cTn id="7" dur="500"/>
                                        <p:tgtEl>
                                          <p:spTgt spid="277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7507">
                                            <p:txEl>
                                              <p:pRg st="0" end="0"/>
                                            </p:txEl>
                                          </p:spTgt>
                                        </p:tgtEl>
                                        <p:attrNameLst>
                                          <p:attrName>style.visibility</p:attrName>
                                        </p:attrNameLst>
                                      </p:cBhvr>
                                      <p:to>
                                        <p:strVal val="visible"/>
                                      </p:to>
                                    </p:set>
                                    <p:animEffect transition="in" filter="wipe(left)">
                                      <p:cBhvr>
                                        <p:cTn id="12" dur="500"/>
                                        <p:tgtEl>
                                          <p:spTgt spid="2775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7507">
                                            <p:txEl>
                                              <p:pRg st="1" end="1"/>
                                            </p:txEl>
                                          </p:spTgt>
                                        </p:tgtEl>
                                        <p:attrNameLst>
                                          <p:attrName>style.visibility</p:attrName>
                                        </p:attrNameLst>
                                      </p:cBhvr>
                                      <p:to>
                                        <p:strVal val="visible"/>
                                      </p:to>
                                    </p:set>
                                    <p:animEffect transition="in" filter="wipe(left)">
                                      <p:cBhvr>
                                        <p:cTn id="17" dur="500"/>
                                        <p:tgtEl>
                                          <p:spTgt spid="277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p:bldP spid="27750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32</a:t>
            </a:fld>
            <a:endParaRPr lang="en-US" altLang="zh-CN" sz="1400" b="0" dirty="0">
              <a:ea typeface="宋体" panose="02010600030101010101" pitchFamily="2" charset="-122"/>
            </a:endParaRPr>
          </a:p>
        </p:txBody>
      </p:sp>
      <p:sp>
        <p:nvSpPr>
          <p:cNvPr id="278530" name="Rectangle 2"/>
          <p:cNvSpPr>
            <a:spLocks noGrp="1"/>
          </p:cNvSpPr>
          <p:nvPr>
            <p:ph type="title"/>
          </p:nvPr>
        </p:nvSpPr>
        <p:spPr/>
        <p:txBody>
          <a:bodyPr vert="horz" wrap="square" lIns="91440" tIns="45720" rIns="91440" bIns="45720" anchor="b"/>
          <a:lstStyle/>
          <a:p>
            <a:pPr eaLnBrk="1" hangingPunct="1"/>
            <a:r>
              <a:rPr lang="zh-CN" altLang="en-US" dirty="0">
                <a:solidFill>
                  <a:schemeClr val="hlink"/>
                </a:solidFill>
                <a:latin typeface="Times New Roman" panose="02020603050405020304" pitchFamily="18" charset="0"/>
              </a:rPr>
              <a:t>肺循环的动脉</a:t>
            </a:r>
            <a:r>
              <a:rPr lang="zh-CN" altLang="en-US" dirty="0"/>
              <a:t> </a:t>
            </a:r>
          </a:p>
        </p:txBody>
      </p:sp>
      <p:pic>
        <p:nvPicPr>
          <p:cNvPr id="278531" name="Picture 3" descr="肺循环的血管"/>
          <p:cNvPicPr>
            <a:picLocks noGrp="1" noChangeAspect="1"/>
          </p:cNvPicPr>
          <p:nvPr>
            <p:ph type="clipArt" sz="half" idx="2"/>
          </p:nvPr>
        </p:nvPicPr>
        <p:blipFill>
          <a:blip r:embed="rId2">
            <a:lum bright="-23999" contrast="36000"/>
          </a:blip>
          <a:srcRect/>
          <a:stretch>
            <a:fillRect/>
          </a:stretch>
        </p:blipFill>
        <p:spPr>
          <a:xfrm>
            <a:off x="3635375" y="1906588"/>
            <a:ext cx="5319713" cy="3883025"/>
          </a:xfrm>
        </p:spPr>
      </p:pic>
      <p:sp>
        <p:nvSpPr>
          <p:cNvPr id="278532" name="Rectangle 4"/>
          <p:cNvSpPr/>
          <p:nvPr/>
        </p:nvSpPr>
        <p:spPr>
          <a:xfrm>
            <a:off x="1452563" y="4581525"/>
            <a:ext cx="1612900"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肺动脉干</a:t>
            </a:r>
          </a:p>
        </p:txBody>
      </p:sp>
      <p:sp>
        <p:nvSpPr>
          <p:cNvPr id="278533" name="Rectangle 5"/>
          <p:cNvSpPr/>
          <p:nvPr/>
        </p:nvSpPr>
        <p:spPr>
          <a:xfrm>
            <a:off x="2411413" y="3357563"/>
            <a:ext cx="1612900" cy="5191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左肺动脉</a:t>
            </a:r>
          </a:p>
        </p:txBody>
      </p:sp>
      <p:sp>
        <p:nvSpPr>
          <p:cNvPr id="278534" name="Rectangle 6"/>
          <p:cNvSpPr/>
          <p:nvPr/>
        </p:nvSpPr>
        <p:spPr>
          <a:xfrm>
            <a:off x="468313" y="3357563"/>
            <a:ext cx="1612900" cy="5191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右肺动脉</a:t>
            </a:r>
          </a:p>
        </p:txBody>
      </p:sp>
      <p:sp>
        <p:nvSpPr>
          <p:cNvPr id="278535" name="Rectangle 7"/>
          <p:cNvSpPr/>
          <p:nvPr/>
        </p:nvSpPr>
        <p:spPr>
          <a:xfrm>
            <a:off x="900113" y="2205038"/>
            <a:ext cx="898525" cy="5191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右肺</a:t>
            </a:r>
          </a:p>
        </p:txBody>
      </p:sp>
      <p:sp>
        <p:nvSpPr>
          <p:cNvPr id="278536" name="Rectangle 8"/>
          <p:cNvSpPr/>
          <p:nvPr/>
        </p:nvSpPr>
        <p:spPr>
          <a:xfrm>
            <a:off x="2843213" y="2205038"/>
            <a:ext cx="898525" cy="5191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左肺</a:t>
            </a:r>
          </a:p>
        </p:txBody>
      </p:sp>
      <p:sp>
        <p:nvSpPr>
          <p:cNvPr id="278537" name="Line 9"/>
          <p:cNvSpPr/>
          <p:nvPr/>
        </p:nvSpPr>
        <p:spPr>
          <a:xfrm flipH="1" flipV="1">
            <a:off x="1476375" y="3860800"/>
            <a:ext cx="503238" cy="792163"/>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38" name="Line 10"/>
          <p:cNvSpPr/>
          <p:nvPr/>
        </p:nvSpPr>
        <p:spPr>
          <a:xfrm flipV="1">
            <a:off x="2555875" y="3860800"/>
            <a:ext cx="647700" cy="792163"/>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39" name="Line 11"/>
          <p:cNvSpPr/>
          <p:nvPr/>
        </p:nvSpPr>
        <p:spPr>
          <a:xfrm flipV="1">
            <a:off x="1331913" y="2708275"/>
            <a:ext cx="0" cy="719138"/>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40" name="Line 12"/>
          <p:cNvSpPr/>
          <p:nvPr/>
        </p:nvSpPr>
        <p:spPr>
          <a:xfrm flipV="1">
            <a:off x="3276600" y="2636838"/>
            <a:ext cx="0" cy="792162"/>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41" name="Rectangle 13"/>
          <p:cNvSpPr/>
          <p:nvPr/>
        </p:nvSpPr>
        <p:spPr>
          <a:xfrm>
            <a:off x="1619250" y="5718175"/>
            <a:ext cx="1255713"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ea typeface="宋体" panose="02010600030101010101" pitchFamily="2" charset="-122"/>
              </a:rPr>
              <a:t>右心室</a:t>
            </a:r>
          </a:p>
        </p:txBody>
      </p:sp>
      <p:sp>
        <p:nvSpPr>
          <p:cNvPr id="278542" name="Line 14"/>
          <p:cNvSpPr/>
          <p:nvPr/>
        </p:nvSpPr>
        <p:spPr>
          <a:xfrm flipV="1">
            <a:off x="2268538" y="5084763"/>
            <a:ext cx="0" cy="719137"/>
          </a:xfrm>
          <a:prstGeom prst="line">
            <a:avLst/>
          </a:prstGeom>
          <a:ln w="38100" cap="flat" cmpd="sng">
            <a:solidFill>
              <a:srgbClr val="0000FF"/>
            </a:solidFill>
            <a:prstDash val="solid"/>
            <a:miter/>
            <a:headEnd type="none" w="med" len="med"/>
            <a:tailEnd type="stealth" w="lg" len="med"/>
          </a:ln>
        </p:spPr>
        <p:txBody>
          <a:bodyPr/>
          <a:lstStyle/>
          <a:p>
            <a:endParaRPr lang="zh-CN" altLang="en-US"/>
          </a:p>
        </p:txBody>
      </p:sp>
      <p:sp>
        <p:nvSpPr>
          <p:cNvPr id="278543" name="Oval 15"/>
          <p:cNvSpPr/>
          <p:nvPr/>
        </p:nvSpPr>
        <p:spPr>
          <a:xfrm rot="-2373513">
            <a:off x="6443663" y="4365625"/>
            <a:ext cx="215900" cy="503238"/>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78544" name="Freeform 16"/>
          <p:cNvSpPr/>
          <p:nvPr/>
        </p:nvSpPr>
        <p:spPr>
          <a:xfrm>
            <a:off x="6430963" y="3500438"/>
            <a:ext cx="85725" cy="865187"/>
          </a:xfrm>
          <a:custGeom>
            <a:avLst/>
            <a:gdLst>
              <a:gd name="txL" fmla="*/ 0 w 54"/>
              <a:gd name="txT" fmla="*/ 0 h 545"/>
              <a:gd name="txR" fmla="*/ 54 w 54"/>
              <a:gd name="txB" fmla="*/ 545 h 545"/>
            </a:gdLst>
            <a:ahLst/>
            <a:cxnLst>
              <a:cxn ang="0">
                <a:pos x="2147483646" y="2147483646"/>
              </a:cxn>
              <a:cxn ang="0">
                <a:pos x="2147483646" y="2147483646"/>
              </a:cxn>
              <a:cxn ang="0">
                <a:pos x="2147483646" y="0"/>
              </a:cxn>
            </a:cxnLst>
            <a:rect l="txL" t="txT" r="txR" b="txB"/>
            <a:pathLst>
              <a:path w="54" h="545">
                <a:moveTo>
                  <a:pt x="8" y="545"/>
                </a:moveTo>
                <a:cubicBezTo>
                  <a:pt x="4" y="499"/>
                  <a:pt x="0" y="454"/>
                  <a:pt x="8" y="363"/>
                </a:cubicBezTo>
                <a:cubicBezTo>
                  <a:pt x="16" y="272"/>
                  <a:pt x="35" y="136"/>
                  <a:pt x="54" y="0"/>
                </a:cubicBezTo>
              </a:path>
            </a:pathLst>
          </a:custGeom>
          <a:noFill/>
          <a:ln w="508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78545" name="Freeform 17"/>
          <p:cNvSpPr/>
          <p:nvPr/>
        </p:nvSpPr>
        <p:spPr>
          <a:xfrm>
            <a:off x="6588125" y="3213100"/>
            <a:ext cx="792163" cy="287338"/>
          </a:xfrm>
          <a:custGeom>
            <a:avLst/>
            <a:gdLst>
              <a:gd name="txL" fmla="*/ 0 w 499"/>
              <a:gd name="txT" fmla="*/ 0 h 181"/>
              <a:gd name="txR" fmla="*/ 499 w 499"/>
              <a:gd name="txB" fmla="*/ 181 h 181"/>
            </a:gdLst>
            <a:ahLst/>
            <a:cxnLst>
              <a:cxn ang="0">
                <a:pos x="0" y="2147483646"/>
              </a:cxn>
              <a:cxn ang="0">
                <a:pos x="2147483646" y="2147483646"/>
              </a:cxn>
              <a:cxn ang="0">
                <a:pos x="2147483646" y="0"/>
              </a:cxn>
            </a:cxnLst>
            <a:rect l="txL" t="txT" r="txR" b="txB"/>
            <a:pathLst>
              <a:path w="499" h="181">
                <a:moveTo>
                  <a:pt x="0" y="181"/>
                </a:moveTo>
                <a:cubicBezTo>
                  <a:pt x="49" y="151"/>
                  <a:pt x="99" y="121"/>
                  <a:pt x="182" y="91"/>
                </a:cubicBezTo>
                <a:cubicBezTo>
                  <a:pt x="265" y="61"/>
                  <a:pt x="382" y="30"/>
                  <a:pt x="499" y="0"/>
                </a:cubicBezTo>
              </a:path>
            </a:pathLst>
          </a:custGeom>
          <a:noFill/>
          <a:ln w="508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78546" name="Freeform 18"/>
          <p:cNvSpPr/>
          <p:nvPr/>
        </p:nvSpPr>
        <p:spPr>
          <a:xfrm>
            <a:off x="5580063" y="3346450"/>
            <a:ext cx="863600" cy="153988"/>
          </a:xfrm>
          <a:custGeom>
            <a:avLst/>
            <a:gdLst>
              <a:gd name="txL" fmla="*/ 0 w 544"/>
              <a:gd name="txT" fmla="*/ 0 h 97"/>
              <a:gd name="txR" fmla="*/ 544 w 544"/>
              <a:gd name="txB" fmla="*/ 97 h 97"/>
            </a:gdLst>
            <a:ahLst/>
            <a:cxnLst>
              <a:cxn ang="0">
                <a:pos x="2147483646" y="2147483646"/>
              </a:cxn>
              <a:cxn ang="0">
                <a:pos x="2147483646" y="2147483646"/>
              </a:cxn>
              <a:cxn ang="0">
                <a:pos x="2147483646" y="2147483646"/>
              </a:cxn>
              <a:cxn ang="0">
                <a:pos x="0" y="2147483646"/>
              </a:cxn>
            </a:cxnLst>
            <a:rect l="txL" t="txT" r="txR" b="txB"/>
            <a:pathLst>
              <a:path w="544" h="97">
                <a:moveTo>
                  <a:pt x="544" y="97"/>
                </a:moveTo>
                <a:cubicBezTo>
                  <a:pt x="521" y="82"/>
                  <a:pt x="499" y="67"/>
                  <a:pt x="454" y="52"/>
                </a:cubicBezTo>
                <a:cubicBezTo>
                  <a:pt x="409" y="37"/>
                  <a:pt x="348" y="14"/>
                  <a:pt x="272" y="7"/>
                </a:cubicBezTo>
                <a:cubicBezTo>
                  <a:pt x="196" y="0"/>
                  <a:pt x="98" y="3"/>
                  <a:pt x="0" y="7"/>
                </a:cubicBezTo>
              </a:path>
            </a:pathLst>
          </a:custGeom>
          <a:noFill/>
          <a:ln w="50800" cap="flat" cmpd="sng">
            <a:solidFill>
              <a:srgbClr val="00FF00">
                <a:alpha val="100000"/>
              </a:srgbClr>
            </a:solidFill>
            <a:prstDash val="sysDot"/>
            <a:miter lim="800000"/>
            <a:headEnd type="none" w="med" len="med"/>
            <a:tailEnd type="stealth" w="lg" len="lg"/>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8530"/>
                                        </p:tgtEl>
                                        <p:attrNameLst>
                                          <p:attrName>style.visibility</p:attrName>
                                        </p:attrNameLst>
                                      </p:cBhvr>
                                      <p:to>
                                        <p:strVal val="visible"/>
                                      </p:to>
                                    </p:set>
                                    <p:animEffect transition="in" filter="wipe(left)">
                                      <p:cBhvr>
                                        <p:cTn id="7" dur="2000"/>
                                        <p:tgtEl>
                                          <p:spTgt spid="2785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78531"/>
                                        </p:tgtEl>
                                        <p:attrNameLst>
                                          <p:attrName>style.visibility</p:attrName>
                                        </p:attrNameLst>
                                      </p:cBhvr>
                                      <p:to>
                                        <p:strVal val="visible"/>
                                      </p:to>
                                    </p:set>
                                    <p:animEffect transition="in" filter="randombar(horizontal)">
                                      <p:cBhvr>
                                        <p:cTn id="12" dur="500"/>
                                        <p:tgtEl>
                                          <p:spTgt spid="2785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8541"/>
                                        </p:tgtEl>
                                        <p:attrNameLst>
                                          <p:attrName>style.visibility</p:attrName>
                                        </p:attrNameLst>
                                      </p:cBhvr>
                                      <p:to>
                                        <p:strVal val="visible"/>
                                      </p:to>
                                    </p:set>
                                    <p:animEffect transition="in" filter="wipe(left)">
                                      <p:cBhvr>
                                        <p:cTn id="17" dur="500"/>
                                        <p:tgtEl>
                                          <p:spTgt spid="2785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8543"/>
                                        </p:tgtEl>
                                        <p:attrNameLst>
                                          <p:attrName>style.visibility</p:attrName>
                                        </p:attrNameLst>
                                      </p:cBhvr>
                                      <p:to>
                                        <p:strVal val="visible"/>
                                      </p:to>
                                    </p:set>
                                    <p:animEffect transition="in" filter="wipe(down)">
                                      <p:cBhvr>
                                        <p:cTn id="22" dur="500"/>
                                        <p:tgtEl>
                                          <p:spTgt spid="2785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8542"/>
                                        </p:tgtEl>
                                        <p:attrNameLst>
                                          <p:attrName>style.visibility</p:attrName>
                                        </p:attrNameLst>
                                      </p:cBhvr>
                                      <p:to>
                                        <p:strVal val="visible"/>
                                      </p:to>
                                    </p:set>
                                    <p:animEffect transition="in" filter="wipe(down)">
                                      <p:cBhvr>
                                        <p:cTn id="27" dur="500"/>
                                        <p:tgtEl>
                                          <p:spTgt spid="2785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8532"/>
                                        </p:tgtEl>
                                        <p:attrNameLst>
                                          <p:attrName>style.visibility</p:attrName>
                                        </p:attrNameLst>
                                      </p:cBhvr>
                                      <p:to>
                                        <p:strVal val="visible"/>
                                      </p:to>
                                    </p:set>
                                    <p:animEffect transition="in" filter="wipe(left)">
                                      <p:cBhvr>
                                        <p:cTn id="32" dur="500"/>
                                        <p:tgtEl>
                                          <p:spTgt spid="2785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78544"/>
                                        </p:tgtEl>
                                        <p:attrNameLst>
                                          <p:attrName>style.visibility</p:attrName>
                                        </p:attrNameLst>
                                      </p:cBhvr>
                                      <p:to>
                                        <p:strVal val="visible"/>
                                      </p:to>
                                    </p:set>
                                    <p:animEffect transition="in" filter="wipe(down)">
                                      <p:cBhvr>
                                        <p:cTn id="37" dur="500"/>
                                        <p:tgtEl>
                                          <p:spTgt spid="2785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78537"/>
                                        </p:tgtEl>
                                        <p:attrNameLst>
                                          <p:attrName>style.visibility</p:attrName>
                                        </p:attrNameLst>
                                      </p:cBhvr>
                                      <p:to>
                                        <p:strVal val="visible"/>
                                      </p:to>
                                    </p:set>
                                    <p:animEffect transition="in" filter="wipe(down)">
                                      <p:cBhvr>
                                        <p:cTn id="42" dur="500"/>
                                        <p:tgtEl>
                                          <p:spTgt spid="2785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8534"/>
                                        </p:tgtEl>
                                        <p:attrNameLst>
                                          <p:attrName>style.visibility</p:attrName>
                                        </p:attrNameLst>
                                      </p:cBhvr>
                                      <p:to>
                                        <p:strVal val="visible"/>
                                      </p:to>
                                    </p:set>
                                    <p:animEffect transition="in" filter="wipe(left)">
                                      <p:cBhvr>
                                        <p:cTn id="47" dur="500"/>
                                        <p:tgtEl>
                                          <p:spTgt spid="2785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78546"/>
                                        </p:tgtEl>
                                        <p:attrNameLst>
                                          <p:attrName>style.visibility</p:attrName>
                                        </p:attrNameLst>
                                      </p:cBhvr>
                                      <p:to>
                                        <p:strVal val="visible"/>
                                      </p:to>
                                    </p:set>
                                    <p:animEffect transition="in" filter="wipe(down)">
                                      <p:cBhvr>
                                        <p:cTn id="52" dur="500"/>
                                        <p:tgtEl>
                                          <p:spTgt spid="2785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78539"/>
                                        </p:tgtEl>
                                        <p:attrNameLst>
                                          <p:attrName>style.visibility</p:attrName>
                                        </p:attrNameLst>
                                      </p:cBhvr>
                                      <p:to>
                                        <p:strVal val="visible"/>
                                      </p:to>
                                    </p:set>
                                    <p:animEffect transition="in" filter="wipe(down)">
                                      <p:cBhvr>
                                        <p:cTn id="57" dur="500"/>
                                        <p:tgtEl>
                                          <p:spTgt spid="2785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8535"/>
                                        </p:tgtEl>
                                        <p:attrNameLst>
                                          <p:attrName>style.visibility</p:attrName>
                                        </p:attrNameLst>
                                      </p:cBhvr>
                                      <p:to>
                                        <p:strVal val="visible"/>
                                      </p:to>
                                    </p:set>
                                    <p:animEffect transition="in" filter="wipe(left)">
                                      <p:cBhvr>
                                        <p:cTn id="62" dur="500"/>
                                        <p:tgtEl>
                                          <p:spTgt spid="27853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78538"/>
                                        </p:tgtEl>
                                        <p:attrNameLst>
                                          <p:attrName>style.visibility</p:attrName>
                                        </p:attrNameLst>
                                      </p:cBhvr>
                                      <p:to>
                                        <p:strVal val="visible"/>
                                      </p:to>
                                    </p:set>
                                    <p:animEffect transition="in" filter="wipe(down)">
                                      <p:cBhvr>
                                        <p:cTn id="67" dur="500"/>
                                        <p:tgtEl>
                                          <p:spTgt spid="2785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78533"/>
                                        </p:tgtEl>
                                        <p:attrNameLst>
                                          <p:attrName>style.visibility</p:attrName>
                                        </p:attrNameLst>
                                      </p:cBhvr>
                                      <p:to>
                                        <p:strVal val="visible"/>
                                      </p:to>
                                    </p:set>
                                    <p:animEffect transition="in" filter="wipe(left)">
                                      <p:cBhvr>
                                        <p:cTn id="72" dur="500"/>
                                        <p:tgtEl>
                                          <p:spTgt spid="27853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78545"/>
                                        </p:tgtEl>
                                        <p:attrNameLst>
                                          <p:attrName>style.visibility</p:attrName>
                                        </p:attrNameLst>
                                      </p:cBhvr>
                                      <p:to>
                                        <p:strVal val="visible"/>
                                      </p:to>
                                    </p:set>
                                    <p:animEffect transition="in" filter="wipe(down)">
                                      <p:cBhvr>
                                        <p:cTn id="77" dur="500"/>
                                        <p:tgtEl>
                                          <p:spTgt spid="27854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78540"/>
                                        </p:tgtEl>
                                        <p:attrNameLst>
                                          <p:attrName>style.visibility</p:attrName>
                                        </p:attrNameLst>
                                      </p:cBhvr>
                                      <p:to>
                                        <p:strVal val="visible"/>
                                      </p:to>
                                    </p:set>
                                    <p:animEffect transition="in" filter="wipe(down)">
                                      <p:cBhvr>
                                        <p:cTn id="82" dur="500"/>
                                        <p:tgtEl>
                                          <p:spTgt spid="27854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78536"/>
                                        </p:tgtEl>
                                        <p:attrNameLst>
                                          <p:attrName>style.visibility</p:attrName>
                                        </p:attrNameLst>
                                      </p:cBhvr>
                                      <p:to>
                                        <p:strVal val="visible"/>
                                      </p:to>
                                    </p:set>
                                    <p:animEffect transition="in" filter="wipe(left)">
                                      <p:cBhvr>
                                        <p:cTn id="87" dur="500"/>
                                        <p:tgtEl>
                                          <p:spTgt spid="278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p:bldP spid="278532" grpId="0"/>
      <p:bldP spid="278533" grpId="0"/>
      <p:bldP spid="278534" grpId="0"/>
      <p:bldP spid="278535" grpId="0"/>
      <p:bldP spid="278536" grpId="0"/>
      <p:bldP spid="278541" grpId="0"/>
      <p:bldP spid="27854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33</a:t>
            </a:fld>
            <a:endParaRPr lang="en-US" altLang="zh-CN" sz="1400" b="0" dirty="0">
              <a:ea typeface="宋体" panose="02010600030101010101" pitchFamily="2" charset="-122"/>
            </a:endParaRPr>
          </a:p>
        </p:txBody>
      </p:sp>
      <p:sp>
        <p:nvSpPr>
          <p:cNvPr id="280578" name="Rectangle 2"/>
          <p:cNvSpPr>
            <a:spLocks noGrp="1"/>
          </p:cNvSpPr>
          <p:nvPr>
            <p:ph type="title"/>
          </p:nvPr>
        </p:nvSpPr>
        <p:spPr>
          <a:xfrm>
            <a:off x="377825" y="338138"/>
            <a:ext cx="7793037" cy="531812"/>
          </a:xfrm>
        </p:spPr>
        <p:txBody>
          <a:bodyPr vert="horz" wrap="square" lIns="91440" tIns="45720" rIns="91440" bIns="45720" anchor="b"/>
          <a:lstStyle/>
          <a:p>
            <a:pPr eaLnBrk="1" hangingPunct="1"/>
            <a:r>
              <a:rPr lang="zh-CN" altLang="en-US" sz="3600" dirty="0">
                <a:solidFill>
                  <a:schemeClr val="hlink"/>
                </a:solidFill>
                <a:latin typeface="Times New Roman" panose="02020603050405020304" pitchFamily="18" charset="0"/>
              </a:rPr>
              <a:t>体循环的动脉</a:t>
            </a:r>
          </a:p>
        </p:txBody>
      </p:sp>
      <p:sp>
        <p:nvSpPr>
          <p:cNvPr id="280579" name="Rectangle 3"/>
          <p:cNvSpPr/>
          <p:nvPr/>
        </p:nvSpPr>
        <p:spPr>
          <a:xfrm>
            <a:off x="0" y="2565400"/>
            <a:ext cx="187166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en-US" altLang="zh-CN" sz="2400" dirty="0">
                <a:ea typeface="宋体" panose="02010600030101010101" pitchFamily="2" charset="-122"/>
              </a:rPr>
              <a:t>    </a:t>
            </a:r>
            <a:r>
              <a:rPr lang="zh-CN" altLang="en-US" sz="2400" dirty="0">
                <a:ea typeface="宋体" panose="02010600030101010101" pitchFamily="2" charset="-122"/>
              </a:rPr>
              <a:t>升主动脉</a:t>
            </a:r>
          </a:p>
        </p:txBody>
      </p:sp>
      <p:sp>
        <p:nvSpPr>
          <p:cNvPr id="280580" name="Rectangle 4"/>
          <p:cNvSpPr/>
          <p:nvPr/>
        </p:nvSpPr>
        <p:spPr>
          <a:xfrm>
            <a:off x="179388" y="4005263"/>
            <a:ext cx="1763712"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en-US" altLang="zh-CN" sz="2400" dirty="0">
                <a:ea typeface="宋体" panose="02010600030101010101" pitchFamily="2" charset="-122"/>
              </a:rPr>
              <a:t>  </a:t>
            </a:r>
            <a:r>
              <a:rPr lang="zh-CN" altLang="en-US" sz="2400" dirty="0">
                <a:ea typeface="宋体" panose="02010600030101010101" pitchFamily="2" charset="-122"/>
              </a:rPr>
              <a:t>主动脉弓</a:t>
            </a:r>
          </a:p>
        </p:txBody>
      </p:sp>
      <p:sp>
        <p:nvSpPr>
          <p:cNvPr id="280581" name="Rectangle 5"/>
          <p:cNvSpPr/>
          <p:nvPr/>
        </p:nvSpPr>
        <p:spPr>
          <a:xfrm>
            <a:off x="539750" y="5157788"/>
            <a:ext cx="14986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zh-CN" altLang="en-US" sz="2400" dirty="0">
                <a:ea typeface="宋体" panose="02010600030101010101" pitchFamily="2" charset="-122"/>
              </a:rPr>
              <a:t>降主动脉 </a:t>
            </a:r>
          </a:p>
        </p:txBody>
      </p:sp>
      <p:sp>
        <p:nvSpPr>
          <p:cNvPr id="280582" name="Rectangle 6"/>
          <p:cNvSpPr/>
          <p:nvPr/>
        </p:nvSpPr>
        <p:spPr>
          <a:xfrm>
            <a:off x="2195513" y="2708275"/>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zh-CN" altLang="en-US" sz="2400" dirty="0">
                <a:ea typeface="宋体" panose="02010600030101010101" pitchFamily="2" charset="-122"/>
              </a:rPr>
              <a:t>右冠状动脉</a:t>
            </a:r>
          </a:p>
        </p:txBody>
      </p:sp>
      <p:sp>
        <p:nvSpPr>
          <p:cNvPr id="280583" name="Rectangle 7"/>
          <p:cNvSpPr/>
          <p:nvPr/>
        </p:nvSpPr>
        <p:spPr>
          <a:xfrm>
            <a:off x="2195513" y="2276475"/>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zh-CN" altLang="en-US" sz="2400" dirty="0">
                <a:ea typeface="宋体" panose="02010600030101010101" pitchFamily="2" charset="-122"/>
              </a:rPr>
              <a:t>左冠状动脉</a:t>
            </a:r>
          </a:p>
        </p:txBody>
      </p:sp>
      <p:sp>
        <p:nvSpPr>
          <p:cNvPr id="280584" name="Rectangle 8"/>
          <p:cNvSpPr/>
          <p:nvPr/>
        </p:nvSpPr>
        <p:spPr>
          <a:xfrm>
            <a:off x="611188" y="1844675"/>
            <a:ext cx="1103312" cy="457200"/>
          </a:xfrm>
          <a:prstGeom prst="rect">
            <a:avLst/>
          </a:prstGeom>
          <a:solidFill>
            <a:schemeClr val="bg1"/>
          </a:solid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左心室</a:t>
            </a:r>
          </a:p>
        </p:txBody>
      </p:sp>
      <p:sp>
        <p:nvSpPr>
          <p:cNvPr id="280585" name="Rectangle 9"/>
          <p:cNvSpPr/>
          <p:nvPr/>
        </p:nvSpPr>
        <p:spPr>
          <a:xfrm>
            <a:off x="2339975" y="4437063"/>
            <a:ext cx="20224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左锁骨下动脉</a:t>
            </a:r>
          </a:p>
        </p:txBody>
      </p:sp>
      <p:sp>
        <p:nvSpPr>
          <p:cNvPr id="280586" name="Rectangle 10"/>
          <p:cNvSpPr/>
          <p:nvPr/>
        </p:nvSpPr>
        <p:spPr>
          <a:xfrm>
            <a:off x="2339975" y="3429000"/>
            <a:ext cx="11033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头臂干</a:t>
            </a:r>
          </a:p>
        </p:txBody>
      </p:sp>
      <p:sp>
        <p:nvSpPr>
          <p:cNvPr id="280587" name="Rectangle 11"/>
          <p:cNvSpPr/>
          <p:nvPr/>
        </p:nvSpPr>
        <p:spPr>
          <a:xfrm>
            <a:off x="2268538" y="3933825"/>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左颈总动脉</a:t>
            </a:r>
          </a:p>
        </p:txBody>
      </p:sp>
      <p:sp>
        <p:nvSpPr>
          <p:cNvPr id="280588" name="Rectangle 12"/>
          <p:cNvSpPr/>
          <p:nvPr/>
        </p:nvSpPr>
        <p:spPr>
          <a:xfrm>
            <a:off x="2232025" y="4868863"/>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胸主动脉</a:t>
            </a:r>
          </a:p>
        </p:txBody>
      </p:sp>
      <p:sp>
        <p:nvSpPr>
          <p:cNvPr id="280589" name="Rectangle 13"/>
          <p:cNvSpPr/>
          <p:nvPr/>
        </p:nvSpPr>
        <p:spPr>
          <a:xfrm>
            <a:off x="2195513" y="5373688"/>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腹主动脉</a:t>
            </a:r>
          </a:p>
        </p:txBody>
      </p:sp>
      <p:sp>
        <p:nvSpPr>
          <p:cNvPr id="280590" name="Line 14"/>
          <p:cNvSpPr/>
          <p:nvPr/>
        </p:nvSpPr>
        <p:spPr>
          <a:xfrm flipH="1">
            <a:off x="1187450" y="2276475"/>
            <a:ext cx="0" cy="431800"/>
          </a:xfrm>
          <a:prstGeom prst="line">
            <a:avLst/>
          </a:prstGeom>
          <a:ln w="63500" cap="flat" cmpd="sng">
            <a:solidFill>
              <a:schemeClr val="hlink"/>
            </a:solidFill>
            <a:prstDash val="solid"/>
            <a:miter/>
            <a:headEnd type="none" w="med" len="med"/>
            <a:tailEnd type="triangle" w="med" len="sm"/>
          </a:ln>
        </p:spPr>
        <p:txBody>
          <a:bodyPr/>
          <a:lstStyle/>
          <a:p>
            <a:endParaRPr lang="zh-CN" altLang="en-US"/>
          </a:p>
        </p:txBody>
      </p:sp>
      <p:sp>
        <p:nvSpPr>
          <p:cNvPr id="280591" name="Line 15"/>
          <p:cNvSpPr/>
          <p:nvPr/>
        </p:nvSpPr>
        <p:spPr>
          <a:xfrm>
            <a:off x="1763713" y="2852738"/>
            <a:ext cx="504825" cy="144462"/>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2" name="Line 16"/>
          <p:cNvSpPr/>
          <p:nvPr/>
        </p:nvSpPr>
        <p:spPr>
          <a:xfrm flipV="1">
            <a:off x="1765300" y="2565400"/>
            <a:ext cx="503238" cy="215900"/>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3" name="Line 17"/>
          <p:cNvSpPr/>
          <p:nvPr/>
        </p:nvSpPr>
        <p:spPr>
          <a:xfrm flipV="1">
            <a:off x="1835150" y="3716338"/>
            <a:ext cx="504825" cy="360362"/>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4" name="Line 18"/>
          <p:cNvSpPr/>
          <p:nvPr/>
        </p:nvSpPr>
        <p:spPr>
          <a:xfrm>
            <a:off x="1835150" y="4221163"/>
            <a:ext cx="504825" cy="0"/>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5" name="Line 19"/>
          <p:cNvSpPr/>
          <p:nvPr/>
        </p:nvSpPr>
        <p:spPr>
          <a:xfrm>
            <a:off x="1835150" y="4365625"/>
            <a:ext cx="576263" cy="360363"/>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596" name="AutoShape 20"/>
          <p:cNvSpPr/>
          <p:nvPr/>
        </p:nvSpPr>
        <p:spPr>
          <a:xfrm>
            <a:off x="1979613" y="5084763"/>
            <a:ext cx="215900" cy="647700"/>
          </a:xfrm>
          <a:prstGeom prst="leftBrace">
            <a:avLst>
              <a:gd name="adj1" fmla="val 25000"/>
              <a:gd name="adj2" fmla="val 50000"/>
            </a:avLst>
          </a:prstGeom>
          <a:noFill/>
          <a:ln w="2540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80597" name="Line 21"/>
          <p:cNvSpPr/>
          <p:nvPr/>
        </p:nvSpPr>
        <p:spPr>
          <a:xfrm>
            <a:off x="1187450" y="2997200"/>
            <a:ext cx="0" cy="1081088"/>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80598" name="Line 22"/>
          <p:cNvSpPr/>
          <p:nvPr/>
        </p:nvSpPr>
        <p:spPr>
          <a:xfrm>
            <a:off x="1187450" y="4437063"/>
            <a:ext cx="0" cy="792162"/>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80599" name="Rectangle 23"/>
          <p:cNvSpPr/>
          <p:nvPr/>
        </p:nvSpPr>
        <p:spPr>
          <a:xfrm>
            <a:off x="3708400" y="3141663"/>
            <a:ext cx="171608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右颈总动脉</a:t>
            </a:r>
          </a:p>
        </p:txBody>
      </p:sp>
      <p:sp>
        <p:nvSpPr>
          <p:cNvPr id="280600" name="Rectangle 24"/>
          <p:cNvSpPr/>
          <p:nvPr/>
        </p:nvSpPr>
        <p:spPr>
          <a:xfrm>
            <a:off x="3708400" y="3573463"/>
            <a:ext cx="20224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右锁骨下动脉</a:t>
            </a:r>
          </a:p>
        </p:txBody>
      </p:sp>
      <p:sp>
        <p:nvSpPr>
          <p:cNvPr id="280601" name="Line 25"/>
          <p:cNvSpPr/>
          <p:nvPr/>
        </p:nvSpPr>
        <p:spPr>
          <a:xfrm flipV="1">
            <a:off x="3276600" y="3429000"/>
            <a:ext cx="503238" cy="215900"/>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602" name="Line 26"/>
          <p:cNvSpPr/>
          <p:nvPr/>
        </p:nvSpPr>
        <p:spPr>
          <a:xfrm>
            <a:off x="3276600" y="3716338"/>
            <a:ext cx="503238" cy="144462"/>
          </a:xfrm>
          <a:prstGeom prst="line">
            <a:avLst/>
          </a:prstGeom>
          <a:ln w="25400" cap="flat" cmpd="sng">
            <a:solidFill>
              <a:schemeClr val="hlink"/>
            </a:solidFill>
            <a:prstDash val="solid"/>
            <a:miter/>
            <a:headEnd type="none" w="med" len="med"/>
            <a:tailEnd type="stealth" w="lg" len="lg"/>
          </a:ln>
        </p:spPr>
        <p:txBody>
          <a:bodyPr/>
          <a:lstStyle/>
          <a:p>
            <a:endParaRPr lang="zh-CN" altLang="en-US"/>
          </a:p>
        </p:txBody>
      </p:sp>
      <p:sp>
        <p:nvSpPr>
          <p:cNvPr id="280603" name="Line 27"/>
          <p:cNvSpPr/>
          <p:nvPr/>
        </p:nvSpPr>
        <p:spPr>
          <a:xfrm flipH="1">
            <a:off x="1187450" y="5591175"/>
            <a:ext cx="0" cy="574675"/>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0604" name="Rectangle 28"/>
          <p:cNvSpPr/>
          <p:nvPr/>
        </p:nvSpPr>
        <p:spPr>
          <a:xfrm>
            <a:off x="377825" y="6021388"/>
            <a:ext cx="240506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左、右髂总</a:t>
            </a:r>
            <a:r>
              <a:rPr lang="zh-CN" altLang="en-US" sz="2400" dirty="0">
                <a:ea typeface="宋体" panose="02010600030101010101" pitchFamily="2" charset="-122"/>
              </a:rPr>
              <a:t>动脉</a:t>
            </a:r>
          </a:p>
        </p:txBody>
      </p:sp>
      <p:pic>
        <p:nvPicPr>
          <p:cNvPr id="280605" name="Picture 29" descr="心的动脉"/>
          <p:cNvPicPr>
            <a:picLocks noGrp="1" noChangeAspect="1"/>
          </p:cNvPicPr>
          <p:nvPr>
            <p:ph type="clipArt" sz="half" idx="2"/>
          </p:nvPr>
        </p:nvPicPr>
        <p:blipFill>
          <a:blip r:embed="rId2"/>
          <a:srcRect/>
          <a:stretch>
            <a:fillRect/>
          </a:stretch>
        </p:blipFill>
        <p:spPr>
          <a:xfrm>
            <a:off x="5651500" y="1989138"/>
            <a:ext cx="2787650" cy="4114800"/>
          </a:xfrm>
        </p:spPr>
      </p:pic>
      <p:sp>
        <p:nvSpPr>
          <p:cNvPr id="280606" name="Freeform 30"/>
          <p:cNvSpPr/>
          <p:nvPr/>
        </p:nvSpPr>
        <p:spPr>
          <a:xfrm>
            <a:off x="6516688" y="3141663"/>
            <a:ext cx="503237" cy="863600"/>
          </a:xfrm>
          <a:custGeom>
            <a:avLst/>
            <a:gdLst>
              <a:gd name="txL" fmla="*/ 0 w 363"/>
              <a:gd name="txT" fmla="*/ 0 h 635"/>
              <a:gd name="txR" fmla="*/ 363 w 363"/>
              <a:gd name="txB" fmla="*/ 635 h 635"/>
            </a:gdLst>
            <a:ahLst/>
            <a:cxnLst>
              <a:cxn ang="0">
                <a:pos x="2147483646" y="2147483646"/>
              </a:cxn>
              <a:cxn ang="0">
                <a:pos x="2147483646" y="2147483646"/>
              </a:cxn>
              <a:cxn ang="0">
                <a:pos x="0" y="0"/>
              </a:cxn>
            </a:cxnLst>
            <a:rect l="txL" t="txT" r="txR" b="txB"/>
            <a:pathLst>
              <a:path w="363" h="635">
                <a:moveTo>
                  <a:pt x="363" y="635"/>
                </a:moveTo>
                <a:cubicBezTo>
                  <a:pt x="303" y="574"/>
                  <a:pt x="243" y="514"/>
                  <a:pt x="182" y="408"/>
                </a:cubicBezTo>
                <a:cubicBezTo>
                  <a:pt x="121" y="302"/>
                  <a:pt x="60" y="151"/>
                  <a:pt x="0" y="0"/>
                </a:cubicBezTo>
              </a:path>
            </a:pathLst>
          </a:custGeom>
          <a:noFill/>
          <a:ln w="635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07" name="Freeform 31"/>
          <p:cNvSpPr/>
          <p:nvPr/>
        </p:nvSpPr>
        <p:spPr>
          <a:xfrm>
            <a:off x="6084888" y="4076700"/>
            <a:ext cx="574675" cy="576263"/>
          </a:xfrm>
          <a:custGeom>
            <a:avLst/>
            <a:gdLst>
              <a:gd name="txL" fmla="*/ 0 w 362"/>
              <a:gd name="txT" fmla="*/ 0 h 408"/>
              <a:gd name="txR" fmla="*/ 362 w 362"/>
              <a:gd name="txB" fmla="*/ 408 h 408"/>
            </a:gdLst>
            <a:ahLst/>
            <a:cxnLst>
              <a:cxn ang="0">
                <a:pos x="2147483646" y="0"/>
              </a:cxn>
              <a:cxn ang="0">
                <a:pos x="2147483646" y="2147483646"/>
              </a:cxn>
              <a:cxn ang="0">
                <a:pos x="2147483646" y="2147483646"/>
              </a:cxn>
              <a:cxn ang="0">
                <a:pos x="0" y="2147483646"/>
              </a:cxn>
            </a:cxnLst>
            <a:rect l="txL" t="txT" r="txR" b="txB"/>
            <a:pathLst>
              <a:path w="362" h="408">
                <a:moveTo>
                  <a:pt x="362" y="0"/>
                </a:moveTo>
                <a:cubicBezTo>
                  <a:pt x="320" y="41"/>
                  <a:pt x="279" y="83"/>
                  <a:pt x="226" y="136"/>
                </a:cubicBezTo>
                <a:cubicBezTo>
                  <a:pt x="173" y="189"/>
                  <a:pt x="83" y="272"/>
                  <a:pt x="45" y="317"/>
                </a:cubicBezTo>
                <a:cubicBezTo>
                  <a:pt x="7" y="362"/>
                  <a:pt x="3" y="385"/>
                  <a:pt x="0" y="408"/>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08" name="Freeform 32"/>
          <p:cNvSpPr/>
          <p:nvPr/>
        </p:nvSpPr>
        <p:spPr>
          <a:xfrm>
            <a:off x="6948488" y="3489325"/>
            <a:ext cx="503237" cy="155575"/>
          </a:xfrm>
          <a:custGeom>
            <a:avLst/>
            <a:gdLst>
              <a:gd name="txL" fmla="*/ 0 w 317"/>
              <a:gd name="txT" fmla="*/ 0 h 98"/>
              <a:gd name="txR" fmla="*/ 317 w 317"/>
              <a:gd name="txB" fmla="*/ 98 h 98"/>
            </a:gdLst>
            <a:ahLst/>
            <a:cxnLst>
              <a:cxn ang="0">
                <a:pos x="0" y="2147483646"/>
              </a:cxn>
              <a:cxn ang="0">
                <a:pos x="2147483646" y="2147483646"/>
              </a:cxn>
              <a:cxn ang="0">
                <a:pos x="2147483646" y="2147483646"/>
              </a:cxn>
            </a:cxnLst>
            <a:rect l="txL" t="txT" r="txR" b="txB"/>
            <a:pathLst>
              <a:path w="317" h="98">
                <a:moveTo>
                  <a:pt x="0" y="53"/>
                </a:moveTo>
                <a:cubicBezTo>
                  <a:pt x="19" y="26"/>
                  <a:pt x="38" y="0"/>
                  <a:pt x="91" y="7"/>
                </a:cubicBezTo>
                <a:cubicBezTo>
                  <a:pt x="144" y="14"/>
                  <a:pt x="272" y="83"/>
                  <a:pt x="317" y="98"/>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09" name="Freeform 33"/>
          <p:cNvSpPr/>
          <p:nvPr/>
        </p:nvSpPr>
        <p:spPr>
          <a:xfrm>
            <a:off x="6443663" y="2492375"/>
            <a:ext cx="792162" cy="576263"/>
          </a:xfrm>
          <a:custGeom>
            <a:avLst/>
            <a:gdLst>
              <a:gd name="txL" fmla="*/ 0 w 491"/>
              <a:gd name="txT" fmla="*/ 0 h 370"/>
              <a:gd name="txR" fmla="*/ 491 w 491"/>
              <a:gd name="txB" fmla="*/ 370 h 370"/>
            </a:gdLst>
            <a:ahLst/>
            <a:cxnLst>
              <a:cxn ang="0">
                <a:pos x="2147483646" y="2147483646"/>
              </a:cxn>
              <a:cxn ang="0">
                <a:pos x="2147483646" y="2147483646"/>
              </a:cxn>
              <a:cxn ang="0">
                <a:pos x="2147483646" y="2147483646"/>
              </a:cxn>
              <a:cxn ang="0">
                <a:pos x="2147483646" y="2147483646"/>
              </a:cxn>
            </a:cxnLst>
            <a:rect l="txL" t="txT" r="txR" b="txB"/>
            <a:pathLst>
              <a:path w="491" h="370">
                <a:moveTo>
                  <a:pt x="38" y="370"/>
                </a:moveTo>
                <a:cubicBezTo>
                  <a:pt x="19" y="264"/>
                  <a:pt x="0" y="158"/>
                  <a:pt x="38" y="98"/>
                </a:cubicBezTo>
                <a:cubicBezTo>
                  <a:pt x="76" y="38"/>
                  <a:pt x="190" y="0"/>
                  <a:pt x="265" y="7"/>
                </a:cubicBezTo>
                <a:cubicBezTo>
                  <a:pt x="340" y="14"/>
                  <a:pt x="415" y="78"/>
                  <a:pt x="491" y="143"/>
                </a:cubicBezTo>
              </a:path>
            </a:pathLst>
          </a:custGeom>
          <a:noFill/>
          <a:ln w="635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10" name="Freeform 34"/>
          <p:cNvSpPr/>
          <p:nvPr/>
        </p:nvSpPr>
        <p:spPr>
          <a:xfrm>
            <a:off x="6372225" y="2205038"/>
            <a:ext cx="215900" cy="287337"/>
          </a:xfrm>
          <a:custGeom>
            <a:avLst/>
            <a:gdLst>
              <a:gd name="txL" fmla="*/ 0 w 136"/>
              <a:gd name="txT" fmla="*/ 0 h 181"/>
              <a:gd name="txR" fmla="*/ 136 w 136"/>
              <a:gd name="txB" fmla="*/ 181 h 181"/>
            </a:gdLst>
            <a:ahLst/>
            <a:cxnLst>
              <a:cxn ang="0">
                <a:pos x="2147483646" y="2147483646"/>
              </a:cxn>
              <a:cxn ang="0">
                <a:pos x="2147483646" y="2147483646"/>
              </a:cxn>
              <a:cxn ang="0">
                <a:pos x="0" y="0"/>
              </a:cxn>
            </a:cxnLst>
            <a:rect l="txL" t="txT" r="txR" b="txB"/>
            <a:pathLst>
              <a:path w="136" h="181">
                <a:moveTo>
                  <a:pt x="136" y="181"/>
                </a:moveTo>
                <a:cubicBezTo>
                  <a:pt x="125" y="128"/>
                  <a:pt x="114" y="75"/>
                  <a:pt x="91" y="45"/>
                </a:cubicBezTo>
                <a:cubicBezTo>
                  <a:pt x="68" y="15"/>
                  <a:pt x="34" y="7"/>
                  <a:pt x="0" y="0"/>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11" name="Freeform 35"/>
          <p:cNvSpPr/>
          <p:nvPr/>
        </p:nvSpPr>
        <p:spPr>
          <a:xfrm>
            <a:off x="6877050" y="2060575"/>
            <a:ext cx="1588" cy="360363"/>
          </a:xfrm>
          <a:custGeom>
            <a:avLst/>
            <a:gdLst>
              <a:gd name="txL" fmla="*/ 0 w 1"/>
              <a:gd name="txT" fmla="*/ 0 h 227"/>
              <a:gd name="txR" fmla="*/ 1 w 1"/>
              <a:gd name="txB" fmla="*/ 227 h 227"/>
            </a:gdLst>
            <a:ahLst/>
            <a:cxnLst>
              <a:cxn ang="0">
                <a:pos x="0" y="2147483646"/>
              </a:cxn>
              <a:cxn ang="0">
                <a:pos x="0" y="0"/>
              </a:cxn>
            </a:cxnLst>
            <a:rect l="txL" t="txT" r="txR" b="txB"/>
            <a:pathLst>
              <a:path w="1" h="227">
                <a:moveTo>
                  <a:pt x="0" y="227"/>
                </a:moveTo>
                <a:cubicBezTo>
                  <a:pt x="0" y="227"/>
                  <a:pt x="0" y="113"/>
                  <a:pt x="0" y="0"/>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80612" name="Freeform 36"/>
          <p:cNvSpPr/>
          <p:nvPr/>
        </p:nvSpPr>
        <p:spPr>
          <a:xfrm>
            <a:off x="7019925" y="2133600"/>
            <a:ext cx="158750" cy="358775"/>
          </a:xfrm>
          <a:custGeom>
            <a:avLst/>
            <a:gdLst>
              <a:gd name="txL" fmla="*/ 0 w 54"/>
              <a:gd name="txT" fmla="*/ 0 h 182"/>
              <a:gd name="txR" fmla="*/ 54 w 54"/>
              <a:gd name="txB" fmla="*/ 182 h 182"/>
            </a:gdLst>
            <a:ahLst/>
            <a:cxnLst>
              <a:cxn ang="0">
                <a:pos x="2147483646" y="2147483646"/>
              </a:cxn>
              <a:cxn ang="0">
                <a:pos x="2147483646" y="2147483646"/>
              </a:cxn>
              <a:cxn ang="0">
                <a:pos x="2147483646" y="0"/>
              </a:cxn>
            </a:cxnLst>
            <a:rect l="txL" t="txT" r="txR" b="txB"/>
            <a:pathLst>
              <a:path w="54" h="182">
                <a:moveTo>
                  <a:pt x="8" y="182"/>
                </a:moveTo>
                <a:cubicBezTo>
                  <a:pt x="4" y="151"/>
                  <a:pt x="0" y="121"/>
                  <a:pt x="8" y="91"/>
                </a:cubicBezTo>
                <a:cubicBezTo>
                  <a:pt x="16" y="61"/>
                  <a:pt x="35" y="30"/>
                  <a:pt x="54" y="0"/>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pic>
        <p:nvPicPr>
          <p:cNvPr id="280613" name="Picture 37" descr="主动脉"/>
          <p:cNvPicPr>
            <a:picLocks noChangeAspect="1"/>
          </p:cNvPicPr>
          <p:nvPr/>
        </p:nvPicPr>
        <p:blipFill>
          <a:blip r:embed="rId3">
            <a:lum bright="-12000" contrast="30000"/>
          </a:blip>
          <a:stretch>
            <a:fillRect/>
          </a:stretch>
        </p:blipFill>
        <p:spPr>
          <a:xfrm>
            <a:off x="5651500" y="620713"/>
            <a:ext cx="3024188" cy="5969000"/>
          </a:xfrm>
          <a:prstGeom prst="rect">
            <a:avLst/>
          </a:prstGeom>
          <a:solidFill>
            <a:schemeClr val="bg1"/>
          </a:solidFill>
          <a:ln w="9525">
            <a:noFill/>
          </a:ln>
        </p:spPr>
      </p:pic>
      <p:sp>
        <p:nvSpPr>
          <p:cNvPr id="280614" name="Freeform 38"/>
          <p:cNvSpPr/>
          <p:nvPr/>
        </p:nvSpPr>
        <p:spPr>
          <a:xfrm flipH="1">
            <a:off x="7019925" y="1628775"/>
            <a:ext cx="73025" cy="215900"/>
          </a:xfrm>
          <a:custGeom>
            <a:avLst/>
            <a:gdLst>
              <a:gd name="txL" fmla="*/ 0 w 1"/>
              <a:gd name="txT" fmla="*/ 0 h 136"/>
              <a:gd name="txR" fmla="*/ 1 w 1"/>
              <a:gd name="txB" fmla="*/ 136 h 136"/>
            </a:gdLst>
            <a:ahLst/>
            <a:cxnLst>
              <a:cxn ang="0">
                <a:pos x="0" y="2147483646"/>
              </a:cxn>
              <a:cxn ang="0">
                <a:pos x="0" y="0"/>
              </a:cxn>
            </a:cxnLst>
            <a:rect l="txL" t="txT" r="txR" b="txB"/>
            <a:pathLst>
              <a:path w="1" h="136">
                <a:moveTo>
                  <a:pt x="0" y="136"/>
                </a:moveTo>
                <a:cubicBezTo>
                  <a:pt x="0" y="83"/>
                  <a:pt x="0" y="30"/>
                  <a:pt x="0" y="0"/>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15" name="Freeform 39"/>
          <p:cNvSpPr/>
          <p:nvPr/>
        </p:nvSpPr>
        <p:spPr>
          <a:xfrm>
            <a:off x="7081838" y="1401763"/>
            <a:ext cx="309562" cy="155575"/>
          </a:xfrm>
          <a:custGeom>
            <a:avLst/>
            <a:gdLst>
              <a:gd name="txL" fmla="*/ 0 w 195"/>
              <a:gd name="txT" fmla="*/ 0 h 98"/>
              <a:gd name="txR" fmla="*/ 195 w 195"/>
              <a:gd name="txB" fmla="*/ 98 h 9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5" h="98">
                <a:moveTo>
                  <a:pt x="7" y="98"/>
                </a:moveTo>
                <a:cubicBezTo>
                  <a:pt x="3" y="82"/>
                  <a:pt x="0" y="67"/>
                  <a:pt x="7" y="52"/>
                </a:cubicBezTo>
                <a:cubicBezTo>
                  <a:pt x="14" y="37"/>
                  <a:pt x="37" y="14"/>
                  <a:pt x="52" y="7"/>
                </a:cubicBezTo>
                <a:cubicBezTo>
                  <a:pt x="67" y="0"/>
                  <a:pt x="82" y="7"/>
                  <a:pt x="97" y="7"/>
                </a:cubicBezTo>
                <a:cubicBezTo>
                  <a:pt x="112" y="7"/>
                  <a:pt x="128" y="0"/>
                  <a:pt x="143" y="7"/>
                </a:cubicBezTo>
                <a:cubicBezTo>
                  <a:pt x="158" y="14"/>
                  <a:pt x="181" y="37"/>
                  <a:pt x="188" y="52"/>
                </a:cubicBezTo>
                <a:cubicBezTo>
                  <a:pt x="195" y="67"/>
                  <a:pt x="191" y="82"/>
                  <a:pt x="188" y="98"/>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16" name="Freeform 40"/>
          <p:cNvSpPr/>
          <p:nvPr/>
        </p:nvSpPr>
        <p:spPr>
          <a:xfrm>
            <a:off x="6948488" y="1125538"/>
            <a:ext cx="215900" cy="215900"/>
          </a:xfrm>
          <a:custGeom>
            <a:avLst/>
            <a:gdLst>
              <a:gd name="txL" fmla="*/ 0 w 136"/>
              <a:gd name="txT" fmla="*/ 0 h 136"/>
              <a:gd name="txR" fmla="*/ 136 w 136"/>
              <a:gd name="txB" fmla="*/ 136 h 136"/>
            </a:gdLst>
            <a:ahLst/>
            <a:cxnLst>
              <a:cxn ang="0">
                <a:pos x="2147483646" y="2147483646"/>
              </a:cxn>
              <a:cxn ang="0">
                <a:pos x="2147483646" y="2147483646"/>
              </a:cxn>
              <a:cxn ang="0">
                <a:pos x="0" y="0"/>
              </a:cxn>
            </a:cxnLst>
            <a:rect l="txL" t="txT" r="txR" b="txB"/>
            <a:pathLst>
              <a:path w="136" h="136">
                <a:moveTo>
                  <a:pt x="136" y="136"/>
                </a:moveTo>
                <a:cubicBezTo>
                  <a:pt x="125" y="124"/>
                  <a:pt x="114" y="113"/>
                  <a:pt x="91" y="90"/>
                </a:cubicBezTo>
                <a:cubicBezTo>
                  <a:pt x="68" y="67"/>
                  <a:pt x="15" y="15"/>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17" name="Freeform 41"/>
          <p:cNvSpPr/>
          <p:nvPr/>
        </p:nvSpPr>
        <p:spPr>
          <a:xfrm>
            <a:off x="7235825" y="765175"/>
            <a:ext cx="227013" cy="576263"/>
          </a:xfrm>
          <a:custGeom>
            <a:avLst/>
            <a:gdLst>
              <a:gd name="txL" fmla="*/ 0 w 143"/>
              <a:gd name="txT" fmla="*/ 0 h 363"/>
              <a:gd name="txR" fmla="*/ 143 w 143"/>
              <a:gd name="txB" fmla="*/ 363 h 363"/>
            </a:gdLst>
            <a:ahLst/>
            <a:cxnLst>
              <a:cxn ang="0">
                <a:pos x="0" y="2147483646"/>
              </a:cxn>
              <a:cxn ang="0">
                <a:pos x="2147483646" y="2147483646"/>
              </a:cxn>
              <a:cxn ang="0">
                <a:pos x="2147483646" y="2147483646"/>
              </a:cxn>
              <a:cxn ang="0">
                <a:pos x="2147483646" y="2147483646"/>
              </a:cxn>
              <a:cxn ang="0">
                <a:pos x="2147483646" y="0"/>
              </a:cxn>
            </a:cxnLst>
            <a:rect l="txL" t="txT" r="txR" b="txB"/>
            <a:pathLst>
              <a:path w="143" h="363">
                <a:moveTo>
                  <a:pt x="0" y="363"/>
                </a:moveTo>
                <a:cubicBezTo>
                  <a:pt x="15" y="351"/>
                  <a:pt x="31" y="340"/>
                  <a:pt x="46" y="317"/>
                </a:cubicBezTo>
                <a:cubicBezTo>
                  <a:pt x="61" y="294"/>
                  <a:pt x="76" y="272"/>
                  <a:pt x="91" y="227"/>
                </a:cubicBezTo>
                <a:cubicBezTo>
                  <a:pt x="106" y="182"/>
                  <a:pt x="129" y="83"/>
                  <a:pt x="136" y="45"/>
                </a:cubicBezTo>
                <a:cubicBezTo>
                  <a:pt x="143" y="7"/>
                  <a:pt x="139" y="3"/>
                  <a:pt x="136"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18" name="Freeform 42"/>
          <p:cNvSpPr/>
          <p:nvPr/>
        </p:nvSpPr>
        <p:spPr>
          <a:xfrm>
            <a:off x="7380288" y="1041400"/>
            <a:ext cx="863600" cy="371475"/>
          </a:xfrm>
          <a:custGeom>
            <a:avLst/>
            <a:gdLst>
              <a:gd name="txL" fmla="*/ 0 w 544"/>
              <a:gd name="txT" fmla="*/ 0 h 234"/>
              <a:gd name="txR" fmla="*/ 544 w 544"/>
              <a:gd name="txB" fmla="*/ 234 h 234"/>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44" h="234">
                <a:moveTo>
                  <a:pt x="0" y="189"/>
                </a:moveTo>
                <a:cubicBezTo>
                  <a:pt x="11" y="158"/>
                  <a:pt x="22" y="128"/>
                  <a:pt x="45" y="98"/>
                </a:cubicBezTo>
                <a:cubicBezTo>
                  <a:pt x="68" y="68"/>
                  <a:pt x="91" y="14"/>
                  <a:pt x="136" y="7"/>
                </a:cubicBezTo>
                <a:cubicBezTo>
                  <a:pt x="181" y="0"/>
                  <a:pt x="265" y="30"/>
                  <a:pt x="318" y="53"/>
                </a:cubicBezTo>
                <a:cubicBezTo>
                  <a:pt x="371" y="76"/>
                  <a:pt x="416" y="113"/>
                  <a:pt x="454" y="143"/>
                </a:cubicBezTo>
                <a:cubicBezTo>
                  <a:pt x="492" y="173"/>
                  <a:pt x="518" y="203"/>
                  <a:pt x="544" y="234"/>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19" name="Freeform 43"/>
          <p:cNvSpPr/>
          <p:nvPr/>
        </p:nvSpPr>
        <p:spPr>
          <a:xfrm>
            <a:off x="6804025" y="692150"/>
            <a:ext cx="144463" cy="360363"/>
          </a:xfrm>
          <a:custGeom>
            <a:avLst/>
            <a:gdLst>
              <a:gd name="txL" fmla="*/ 0 w 91"/>
              <a:gd name="txT" fmla="*/ 0 h 227"/>
              <a:gd name="txR" fmla="*/ 91 w 91"/>
              <a:gd name="txB" fmla="*/ 227 h 227"/>
            </a:gdLst>
            <a:ahLst/>
            <a:cxnLst>
              <a:cxn ang="0">
                <a:pos x="2147483646" y="2147483646"/>
              </a:cxn>
              <a:cxn ang="0">
                <a:pos x="2147483646" y="2147483646"/>
              </a:cxn>
              <a:cxn ang="0">
                <a:pos x="0" y="0"/>
              </a:cxn>
            </a:cxnLst>
            <a:rect l="txL" t="txT" r="txR" b="txB"/>
            <a:pathLst>
              <a:path w="91" h="227">
                <a:moveTo>
                  <a:pt x="91" y="227"/>
                </a:moveTo>
                <a:cubicBezTo>
                  <a:pt x="76" y="223"/>
                  <a:pt x="61" y="220"/>
                  <a:pt x="46" y="182"/>
                </a:cubicBezTo>
                <a:cubicBezTo>
                  <a:pt x="31" y="144"/>
                  <a:pt x="15" y="72"/>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20" name="Freeform 44"/>
          <p:cNvSpPr/>
          <p:nvPr/>
        </p:nvSpPr>
        <p:spPr>
          <a:xfrm>
            <a:off x="6011863" y="1039813"/>
            <a:ext cx="865187" cy="444500"/>
          </a:xfrm>
          <a:custGeom>
            <a:avLst/>
            <a:gdLst>
              <a:gd name="txL" fmla="*/ 0 w 590"/>
              <a:gd name="txT" fmla="*/ 0 h 280"/>
              <a:gd name="txR" fmla="*/ 590 w 590"/>
              <a:gd name="txB" fmla="*/ 280 h 280"/>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590" h="280">
                <a:moveTo>
                  <a:pt x="590" y="54"/>
                </a:moveTo>
                <a:cubicBezTo>
                  <a:pt x="556" y="35"/>
                  <a:pt x="522" y="16"/>
                  <a:pt x="499" y="8"/>
                </a:cubicBezTo>
                <a:cubicBezTo>
                  <a:pt x="476" y="0"/>
                  <a:pt x="491" y="0"/>
                  <a:pt x="453" y="8"/>
                </a:cubicBezTo>
                <a:cubicBezTo>
                  <a:pt x="415" y="16"/>
                  <a:pt x="332" y="24"/>
                  <a:pt x="272" y="54"/>
                </a:cubicBezTo>
                <a:cubicBezTo>
                  <a:pt x="212" y="84"/>
                  <a:pt x="136" y="152"/>
                  <a:pt x="91" y="190"/>
                </a:cubicBezTo>
                <a:cubicBezTo>
                  <a:pt x="46" y="228"/>
                  <a:pt x="23" y="254"/>
                  <a:pt x="0" y="28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21" name="Freeform 45"/>
          <p:cNvSpPr/>
          <p:nvPr/>
        </p:nvSpPr>
        <p:spPr>
          <a:xfrm>
            <a:off x="7223125" y="1700213"/>
            <a:ext cx="157163" cy="2736850"/>
          </a:xfrm>
          <a:custGeom>
            <a:avLst/>
            <a:gdLst>
              <a:gd name="txL" fmla="*/ 0 w 99"/>
              <a:gd name="txT" fmla="*/ 0 h 1724"/>
              <a:gd name="txR" fmla="*/ 99 w 99"/>
              <a:gd name="txB" fmla="*/ 1724 h 172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9" h="1724">
                <a:moveTo>
                  <a:pt x="99" y="0"/>
                </a:moveTo>
                <a:cubicBezTo>
                  <a:pt x="84" y="95"/>
                  <a:pt x="69" y="190"/>
                  <a:pt x="54" y="273"/>
                </a:cubicBezTo>
                <a:cubicBezTo>
                  <a:pt x="39" y="356"/>
                  <a:pt x="16" y="424"/>
                  <a:pt x="8" y="499"/>
                </a:cubicBezTo>
                <a:cubicBezTo>
                  <a:pt x="0" y="574"/>
                  <a:pt x="8" y="635"/>
                  <a:pt x="8" y="726"/>
                </a:cubicBezTo>
                <a:cubicBezTo>
                  <a:pt x="8" y="817"/>
                  <a:pt x="8" y="938"/>
                  <a:pt x="8" y="1044"/>
                </a:cubicBezTo>
                <a:cubicBezTo>
                  <a:pt x="8" y="1150"/>
                  <a:pt x="8" y="1248"/>
                  <a:pt x="8" y="1361"/>
                </a:cubicBezTo>
                <a:cubicBezTo>
                  <a:pt x="8" y="1474"/>
                  <a:pt x="8" y="1599"/>
                  <a:pt x="8" y="1724"/>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22" name="Freeform 46"/>
          <p:cNvSpPr/>
          <p:nvPr/>
        </p:nvSpPr>
        <p:spPr>
          <a:xfrm>
            <a:off x="7081838" y="3130550"/>
            <a:ext cx="298450" cy="153988"/>
          </a:xfrm>
          <a:custGeom>
            <a:avLst/>
            <a:gdLst>
              <a:gd name="txL" fmla="*/ 0 w 188"/>
              <a:gd name="txT" fmla="*/ 0 h 97"/>
              <a:gd name="txR" fmla="*/ 188 w 188"/>
              <a:gd name="txB" fmla="*/ 97 h 9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8" h="97">
                <a:moveTo>
                  <a:pt x="7" y="97"/>
                </a:moveTo>
                <a:cubicBezTo>
                  <a:pt x="3" y="82"/>
                  <a:pt x="0" y="67"/>
                  <a:pt x="7" y="52"/>
                </a:cubicBezTo>
                <a:cubicBezTo>
                  <a:pt x="14" y="37"/>
                  <a:pt x="37" y="14"/>
                  <a:pt x="52" y="7"/>
                </a:cubicBezTo>
                <a:cubicBezTo>
                  <a:pt x="67" y="0"/>
                  <a:pt x="82" y="7"/>
                  <a:pt x="97" y="7"/>
                </a:cubicBezTo>
                <a:cubicBezTo>
                  <a:pt x="112" y="7"/>
                  <a:pt x="128" y="0"/>
                  <a:pt x="143" y="7"/>
                </a:cubicBezTo>
                <a:cubicBezTo>
                  <a:pt x="158" y="14"/>
                  <a:pt x="188" y="37"/>
                  <a:pt x="188" y="52"/>
                </a:cubicBezTo>
                <a:cubicBezTo>
                  <a:pt x="188" y="67"/>
                  <a:pt x="165" y="82"/>
                  <a:pt x="143" y="97"/>
                </a:cubicBezTo>
              </a:path>
            </a:pathLst>
          </a:custGeom>
          <a:noFill/>
          <a:ln w="38100" cap="flat" cmpd="sng">
            <a:solidFill>
              <a:srgbClr val="00FFFF">
                <a:alpha val="100000"/>
              </a:srgbClr>
            </a:solidFill>
            <a:prstDash val="solid"/>
            <a:miter lim="800000"/>
            <a:headEnd type="none" w="med" len="med"/>
            <a:tailEnd type="triangle" w="med" len="sm"/>
          </a:ln>
        </p:spPr>
        <p:txBody>
          <a:bodyPr/>
          <a:lstStyle/>
          <a:p>
            <a:endParaRPr lang="zh-CN" altLang="en-US"/>
          </a:p>
        </p:txBody>
      </p:sp>
      <p:sp>
        <p:nvSpPr>
          <p:cNvPr id="280623" name="Freeform 47"/>
          <p:cNvSpPr/>
          <p:nvPr/>
        </p:nvSpPr>
        <p:spPr>
          <a:xfrm>
            <a:off x="7223125" y="1773238"/>
            <a:ext cx="157163" cy="1368425"/>
          </a:xfrm>
          <a:custGeom>
            <a:avLst/>
            <a:gdLst>
              <a:gd name="txL" fmla="*/ 0 w 99"/>
              <a:gd name="txT" fmla="*/ 0 h 862"/>
              <a:gd name="txR" fmla="*/ 99 w 99"/>
              <a:gd name="txB" fmla="*/ 862 h 862"/>
            </a:gdLst>
            <a:ahLst/>
            <a:cxnLst>
              <a:cxn ang="0">
                <a:pos x="2147483646" y="0"/>
              </a:cxn>
              <a:cxn ang="0">
                <a:pos x="2147483646" y="2147483646"/>
              </a:cxn>
              <a:cxn ang="0">
                <a:pos x="2147483646" y="2147483646"/>
              </a:cxn>
              <a:cxn ang="0">
                <a:pos x="2147483646" y="2147483646"/>
              </a:cxn>
              <a:cxn ang="0">
                <a:pos x="2147483646" y="2147483646"/>
              </a:cxn>
            </a:cxnLst>
            <a:rect l="txL" t="txT" r="txR" b="txB"/>
            <a:pathLst>
              <a:path w="99" h="862">
                <a:moveTo>
                  <a:pt x="99" y="0"/>
                </a:moveTo>
                <a:cubicBezTo>
                  <a:pt x="84" y="60"/>
                  <a:pt x="69" y="121"/>
                  <a:pt x="54" y="181"/>
                </a:cubicBezTo>
                <a:cubicBezTo>
                  <a:pt x="39" y="241"/>
                  <a:pt x="16" y="303"/>
                  <a:pt x="8" y="363"/>
                </a:cubicBezTo>
                <a:cubicBezTo>
                  <a:pt x="0" y="423"/>
                  <a:pt x="8" y="461"/>
                  <a:pt x="8" y="544"/>
                </a:cubicBezTo>
                <a:cubicBezTo>
                  <a:pt x="8" y="627"/>
                  <a:pt x="8" y="809"/>
                  <a:pt x="8" y="862"/>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24" name="Freeform 48"/>
          <p:cNvSpPr/>
          <p:nvPr/>
        </p:nvSpPr>
        <p:spPr>
          <a:xfrm>
            <a:off x="7235825" y="3213100"/>
            <a:ext cx="1588" cy="1223963"/>
          </a:xfrm>
          <a:custGeom>
            <a:avLst/>
            <a:gdLst>
              <a:gd name="txL" fmla="*/ 0 w 1"/>
              <a:gd name="txT" fmla="*/ 0 h 771"/>
              <a:gd name="txR" fmla="*/ 1 w 1"/>
              <a:gd name="txB" fmla="*/ 771 h 771"/>
            </a:gdLst>
            <a:ahLst/>
            <a:cxnLst>
              <a:cxn ang="0">
                <a:pos x="0" y="0"/>
              </a:cxn>
              <a:cxn ang="0">
                <a:pos x="0" y="2147483646"/>
              </a:cxn>
              <a:cxn ang="0">
                <a:pos x="0" y="2147483646"/>
              </a:cxn>
            </a:cxnLst>
            <a:rect l="txL" t="txT" r="txR" b="txB"/>
            <a:pathLst>
              <a:path w="1" h="771">
                <a:moveTo>
                  <a:pt x="0" y="0"/>
                </a:moveTo>
                <a:cubicBezTo>
                  <a:pt x="0" y="4"/>
                  <a:pt x="0" y="8"/>
                  <a:pt x="0" y="136"/>
                </a:cubicBezTo>
                <a:cubicBezTo>
                  <a:pt x="0" y="264"/>
                  <a:pt x="0" y="517"/>
                  <a:pt x="0" y="771"/>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0625" name="Freeform 49"/>
          <p:cNvSpPr/>
          <p:nvPr/>
        </p:nvSpPr>
        <p:spPr>
          <a:xfrm>
            <a:off x="6732588" y="4508500"/>
            <a:ext cx="431800" cy="504825"/>
          </a:xfrm>
          <a:custGeom>
            <a:avLst/>
            <a:gdLst>
              <a:gd name="txL" fmla="*/ 0 w 272"/>
              <a:gd name="txT" fmla="*/ 0 h 318"/>
              <a:gd name="txR" fmla="*/ 272 w 272"/>
              <a:gd name="txB" fmla="*/ 318 h 318"/>
            </a:gdLst>
            <a:ahLst/>
            <a:cxnLst>
              <a:cxn ang="0">
                <a:pos x="2147483646" y="0"/>
              </a:cxn>
              <a:cxn ang="0">
                <a:pos x="2147483646" y="2147483646"/>
              </a:cxn>
              <a:cxn ang="0">
                <a:pos x="2147483646" y="2147483646"/>
              </a:cxn>
              <a:cxn ang="0">
                <a:pos x="0" y="2147483646"/>
              </a:cxn>
            </a:cxnLst>
            <a:rect l="txL" t="txT" r="txR" b="txB"/>
            <a:pathLst>
              <a:path w="272" h="318">
                <a:moveTo>
                  <a:pt x="272" y="0"/>
                </a:moveTo>
                <a:cubicBezTo>
                  <a:pt x="241" y="49"/>
                  <a:pt x="211" y="98"/>
                  <a:pt x="181" y="136"/>
                </a:cubicBezTo>
                <a:cubicBezTo>
                  <a:pt x="151" y="174"/>
                  <a:pt x="121" y="197"/>
                  <a:pt x="91" y="227"/>
                </a:cubicBezTo>
                <a:cubicBezTo>
                  <a:pt x="61" y="257"/>
                  <a:pt x="30" y="287"/>
                  <a:pt x="0" y="318"/>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80626" name="Freeform 50"/>
          <p:cNvSpPr/>
          <p:nvPr/>
        </p:nvSpPr>
        <p:spPr>
          <a:xfrm>
            <a:off x="7308850" y="4508500"/>
            <a:ext cx="358775" cy="504825"/>
          </a:xfrm>
          <a:custGeom>
            <a:avLst/>
            <a:gdLst>
              <a:gd name="txL" fmla="*/ 0 w 226"/>
              <a:gd name="txT" fmla="*/ 0 h 318"/>
              <a:gd name="txR" fmla="*/ 226 w 226"/>
              <a:gd name="txB" fmla="*/ 318 h 318"/>
            </a:gdLst>
            <a:ahLst/>
            <a:cxnLst>
              <a:cxn ang="0">
                <a:pos x="0" y="0"/>
              </a:cxn>
              <a:cxn ang="0">
                <a:pos x="2147483646" y="2147483646"/>
              </a:cxn>
              <a:cxn ang="0">
                <a:pos x="2147483646" y="2147483646"/>
              </a:cxn>
              <a:cxn ang="0">
                <a:pos x="2147483646" y="2147483646"/>
              </a:cxn>
            </a:cxnLst>
            <a:rect l="txL" t="txT" r="txR" b="txB"/>
            <a:pathLst>
              <a:path w="226" h="318">
                <a:moveTo>
                  <a:pt x="0" y="0"/>
                </a:moveTo>
                <a:cubicBezTo>
                  <a:pt x="7" y="23"/>
                  <a:pt x="15" y="46"/>
                  <a:pt x="45" y="91"/>
                </a:cubicBezTo>
                <a:cubicBezTo>
                  <a:pt x="75" y="136"/>
                  <a:pt x="151" y="235"/>
                  <a:pt x="181" y="273"/>
                </a:cubicBezTo>
                <a:cubicBezTo>
                  <a:pt x="211" y="311"/>
                  <a:pt x="218" y="314"/>
                  <a:pt x="226" y="318"/>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3" name="文本框 2">
            <a:extLst>
              <a:ext uri="{FF2B5EF4-FFF2-40B4-BE49-F238E27FC236}">
                <a16:creationId xmlns:a16="http://schemas.microsoft.com/office/drawing/2014/main" id="{1950637B-EB72-3BA3-DE22-FFE75850CF06}"/>
              </a:ext>
            </a:extLst>
          </p:cNvPr>
          <p:cNvSpPr txBox="1"/>
          <p:nvPr/>
        </p:nvSpPr>
        <p:spPr>
          <a:xfrm>
            <a:off x="1296988" y="1152525"/>
            <a:ext cx="4572000" cy="523220"/>
          </a:xfrm>
          <a:prstGeom prst="rect">
            <a:avLst/>
          </a:prstGeom>
          <a:noFill/>
        </p:spPr>
        <p:txBody>
          <a:bodyPr wrap="square">
            <a:spAutoFit/>
          </a:bodyPr>
          <a:lstStyle/>
          <a:p>
            <a:r>
              <a:rPr lang="en-US" altLang="zh-CN" sz="2800" b="1" dirty="0">
                <a:solidFill>
                  <a:schemeClr val="hlink"/>
                </a:solidFill>
                <a:latin typeface="微软雅黑" panose="020B0503020204020204" pitchFamily="34" charset="-122"/>
                <a:ea typeface="微软雅黑" panose="020B0503020204020204" pitchFamily="34" charset="-122"/>
              </a:rPr>
              <a:t>1.</a:t>
            </a:r>
            <a:r>
              <a:rPr lang="zh-CN" altLang="en-US" sz="2800" b="1" dirty="0">
                <a:solidFill>
                  <a:schemeClr val="hlink"/>
                </a:solidFill>
                <a:latin typeface="微软雅黑" panose="020B0503020204020204" pitchFamily="34" charset="-122"/>
                <a:ea typeface="微软雅黑" panose="020B0503020204020204" pitchFamily="34" charset="-122"/>
              </a:rPr>
              <a:t>主动脉，主干</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0578"/>
                                        </p:tgtEl>
                                        <p:attrNameLst>
                                          <p:attrName>style.visibility</p:attrName>
                                        </p:attrNameLst>
                                      </p:cBhvr>
                                      <p:to>
                                        <p:strVal val="visible"/>
                                      </p:to>
                                    </p:set>
                                    <p:animEffect transition="in" filter="wipe(left)">
                                      <p:cBhvr>
                                        <p:cTn id="7" dur="500"/>
                                        <p:tgtEl>
                                          <p:spTgt spid="28057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80605"/>
                                        </p:tgtEl>
                                        <p:attrNameLst>
                                          <p:attrName>style.visibility</p:attrName>
                                        </p:attrNameLst>
                                      </p:cBhvr>
                                      <p:to>
                                        <p:strVal val="visible"/>
                                      </p:to>
                                    </p:set>
                                    <p:animEffect transition="in" filter="box(out)">
                                      <p:cBhvr>
                                        <p:cTn id="12" dur="500"/>
                                        <p:tgtEl>
                                          <p:spTgt spid="2806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0584"/>
                                        </p:tgtEl>
                                        <p:attrNameLst>
                                          <p:attrName>style.visibility</p:attrName>
                                        </p:attrNameLst>
                                      </p:cBhvr>
                                      <p:to>
                                        <p:strVal val="visible"/>
                                      </p:to>
                                    </p:set>
                                    <p:animEffect transition="in" filter="wipe(left)">
                                      <p:cBhvr>
                                        <p:cTn id="17" dur="500"/>
                                        <p:tgtEl>
                                          <p:spTgt spid="2805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0590"/>
                                        </p:tgtEl>
                                        <p:attrNameLst>
                                          <p:attrName>style.visibility</p:attrName>
                                        </p:attrNameLst>
                                      </p:cBhvr>
                                      <p:to>
                                        <p:strVal val="visible"/>
                                      </p:to>
                                    </p:set>
                                    <p:animEffect transition="in" filter="wipe(up)">
                                      <p:cBhvr>
                                        <p:cTn id="22" dur="500"/>
                                        <p:tgtEl>
                                          <p:spTgt spid="2805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0579"/>
                                        </p:tgtEl>
                                        <p:attrNameLst>
                                          <p:attrName>style.visibility</p:attrName>
                                        </p:attrNameLst>
                                      </p:cBhvr>
                                      <p:to>
                                        <p:strVal val="visible"/>
                                      </p:to>
                                    </p:set>
                                    <p:animEffect transition="in" filter="wipe(left)">
                                      <p:cBhvr>
                                        <p:cTn id="27" dur="500"/>
                                        <p:tgtEl>
                                          <p:spTgt spid="2805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80606"/>
                                        </p:tgtEl>
                                        <p:attrNameLst>
                                          <p:attrName>style.visibility</p:attrName>
                                        </p:attrNameLst>
                                      </p:cBhvr>
                                      <p:to>
                                        <p:strVal val="visible"/>
                                      </p:to>
                                    </p:set>
                                    <p:animEffect transition="in" filter="wipe(down)">
                                      <p:cBhvr>
                                        <p:cTn id="32" dur="500"/>
                                        <p:tgtEl>
                                          <p:spTgt spid="28060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0592"/>
                                        </p:tgtEl>
                                        <p:attrNameLst>
                                          <p:attrName>style.visibility</p:attrName>
                                        </p:attrNameLst>
                                      </p:cBhvr>
                                      <p:to>
                                        <p:strVal val="visible"/>
                                      </p:to>
                                    </p:set>
                                    <p:animEffect transition="in" filter="wipe(down)">
                                      <p:cBhvr>
                                        <p:cTn id="37" dur="500"/>
                                        <p:tgtEl>
                                          <p:spTgt spid="28059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0583"/>
                                        </p:tgtEl>
                                        <p:attrNameLst>
                                          <p:attrName>style.visibility</p:attrName>
                                        </p:attrNameLst>
                                      </p:cBhvr>
                                      <p:to>
                                        <p:strVal val="visible"/>
                                      </p:to>
                                    </p:set>
                                    <p:animEffect transition="in" filter="wipe(left)">
                                      <p:cBhvr>
                                        <p:cTn id="42" dur="500"/>
                                        <p:tgtEl>
                                          <p:spTgt spid="28058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0608"/>
                                        </p:tgtEl>
                                        <p:attrNameLst>
                                          <p:attrName>style.visibility</p:attrName>
                                        </p:attrNameLst>
                                      </p:cBhvr>
                                      <p:to>
                                        <p:strVal val="visible"/>
                                      </p:to>
                                    </p:set>
                                    <p:animEffect transition="in" filter="wipe(left)">
                                      <p:cBhvr>
                                        <p:cTn id="47" dur="500"/>
                                        <p:tgtEl>
                                          <p:spTgt spid="2806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80591"/>
                                        </p:tgtEl>
                                        <p:attrNameLst>
                                          <p:attrName>style.visibility</p:attrName>
                                        </p:attrNameLst>
                                      </p:cBhvr>
                                      <p:to>
                                        <p:strVal val="visible"/>
                                      </p:to>
                                    </p:set>
                                    <p:animEffect transition="in" filter="wipe(left)">
                                      <p:cBhvr>
                                        <p:cTn id="52" dur="500"/>
                                        <p:tgtEl>
                                          <p:spTgt spid="2805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0582"/>
                                        </p:tgtEl>
                                        <p:attrNameLst>
                                          <p:attrName>style.visibility</p:attrName>
                                        </p:attrNameLst>
                                      </p:cBhvr>
                                      <p:to>
                                        <p:strVal val="visible"/>
                                      </p:to>
                                    </p:set>
                                    <p:animEffect transition="in" filter="wipe(left)">
                                      <p:cBhvr>
                                        <p:cTn id="57" dur="500"/>
                                        <p:tgtEl>
                                          <p:spTgt spid="28058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80607"/>
                                        </p:tgtEl>
                                        <p:attrNameLst>
                                          <p:attrName>style.visibility</p:attrName>
                                        </p:attrNameLst>
                                      </p:cBhvr>
                                      <p:to>
                                        <p:strVal val="visible"/>
                                      </p:to>
                                    </p:set>
                                    <p:animEffect transition="in" filter="wipe(right)">
                                      <p:cBhvr>
                                        <p:cTn id="62" dur="500"/>
                                        <p:tgtEl>
                                          <p:spTgt spid="28060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80597"/>
                                        </p:tgtEl>
                                        <p:attrNameLst>
                                          <p:attrName>style.visibility</p:attrName>
                                        </p:attrNameLst>
                                      </p:cBhvr>
                                      <p:to>
                                        <p:strVal val="visible"/>
                                      </p:to>
                                    </p:set>
                                    <p:animEffect transition="in" filter="wipe(up)">
                                      <p:cBhvr>
                                        <p:cTn id="67" dur="500"/>
                                        <p:tgtEl>
                                          <p:spTgt spid="28059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80580"/>
                                        </p:tgtEl>
                                        <p:attrNameLst>
                                          <p:attrName>style.visibility</p:attrName>
                                        </p:attrNameLst>
                                      </p:cBhvr>
                                      <p:to>
                                        <p:strVal val="visible"/>
                                      </p:to>
                                    </p:set>
                                    <p:animEffect transition="in" filter="wipe(left)">
                                      <p:cBhvr>
                                        <p:cTn id="72" dur="500"/>
                                        <p:tgtEl>
                                          <p:spTgt spid="28058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80609"/>
                                        </p:tgtEl>
                                        <p:attrNameLst>
                                          <p:attrName>style.visibility</p:attrName>
                                        </p:attrNameLst>
                                      </p:cBhvr>
                                      <p:to>
                                        <p:strVal val="visible"/>
                                      </p:to>
                                    </p:set>
                                    <p:animEffect transition="in" filter="wipe(left)">
                                      <p:cBhvr>
                                        <p:cTn id="77" dur="500"/>
                                        <p:tgtEl>
                                          <p:spTgt spid="28060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80593"/>
                                        </p:tgtEl>
                                        <p:attrNameLst>
                                          <p:attrName>style.visibility</p:attrName>
                                        </p:attrNameLst>
                                      </p:cBhvr>
                                      <p:to>
                                        <p:strVal val="visible"/>
                                      </p:to>
                                    </p:set>
                                    <p:animEffect transition="in" filter="wipe(down)">
                                      <p:cBhvr>
                                        <p:cTn id="82" dur="500"/>
                                        <p:tgtEl>
                                          <p:spTgt spid="28059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80586"/>
                                        </p:tgtEl>
                                        <p:attrNameLst>
                                          <p:attrName>style.visibility</p:attrName>
                                        </p:attrNameLst>
                                      </p:cBhvr>
                                      <p:to>
                                        <p:strVal val="visible"/>
                                      </p:to>
                                    </p:set>
                                    <p:animEffect transition="in" filter="wipe(left)">
                                      <p:cBhvr>
                                        <p:cTn id="87" dur="500"/>
                                        <p:tgtEl>
                                          <p:spTgt spid="28058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80610"/>
                                        </p:tgtEl>
                                        <p:attrNameLst>
                                          <p:attrName>style.visibility</p:attrName>
                                        </p:attrNameLst>
                                      </p:cBhvr>
                                      <p:to>
                                        <p:strVal val="visible"/>
                                      </p:to>
                                    </p:set>
                                    <p:animEffect transition="in" filter="wipe(down)">
                                      <p:cBhvr>
                                        <p:cTn id="92" dur="500"/>
                                        <p:tgtEl>
                                          <p:spTgt spid="28061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80594"/>
                                        </p:tgtEl>
                                        <p:attrNameLst>
                                          <p:attrName>style.visibility</p:attrName>
                                        </p:attrNameLst>
                                      </p:cBhvr>
                                      <p:to>
                                        <p:strVal val="visible"/>
                                      </p:to>
                                    </p:set>
                                    <p:animEffect transition="in" filter="wipe(left)">
                                      <p:cBhvr>
                                        <p:cTn id="97" dur="500"/>
                                        <p:tgtEl>
                                          <p:spTgt spid="28059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80587"/>
                                        </p:tgtEl>
                                        <p:attrNameLst>
                                          <p:attrName>style.visibility</p:attrName>
                                        </p:attrNameLst>
                                      </p:cBhvr>
                                      <p:to>
                                        <p:strVal val="visible"/>
                                      </p:to>
                                    </p:set>
                                    <p:animEffect transition="in" filter="wipe(left)">
                                      <p:cBhvr>
                                        <p:cTn id="102" dur="500"/>
                                        <p:tgtEl>
                                          <p:spTgt spid="28058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280611"/>
                                        </p:tgtEl>
                                        <p:attrNameLst>
                                          <p:attrName>style.visibility</p:attrName>
                                        </p:attrNameLst>
                                      </p:cBhvr>
                                      <p:to>
                                        <p:strVal val="visible"/>
                                      </p:to>
                                    </p:set>
                                    <p:animEffect transition="in" filter="wipe(down)">
                                      <p:cBhvr>
                                        <p:cTn id="107" dur="500"/>
                                        <p:tgtEl>
                                          <p:spTgt spid="28061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80595"/>
                                        </p:tgtEl>
                                        <p:attrNameLst>
                                          <p:attrName>style.visibility</p:attrName>
                                        </p:attrNameLst>
                                      </p:cBhvr>
                                      <p:to>
                                        <p:strVal val="visible"/>
                                      </p:to>
                                    </p:set>
                                    <p:animEffect transition="in" filter="wipe(up)">
                                      <p:cBhvr>
                                        <p:cTn id="112" dur="500"/>
                                        <p:tgtEl>
                                          <p:spTgt spid="28059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80585"/>
                                        </p:tgtEl>
                                        <p:attrNameLst>
                                          <p:attrName>style.visibility</p:attrName>
                                        </p:attrNameLst>
                                      </p:cBhvr>
                                      <p:to>
                                        <p:strVal val="visible"/>
                                      </p:to>
                                    </p:set>
                                    <p:animEffect transition="in" filter="wipe(left)">
                                      <p:cBhvr>
                                        <p:cTn id="117" dur="500"/>
                                        <p:tgtEl>
                                          <p:spTgt spid="280585"/>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80612"/>
                                        </p:tgtEl>
                                        <p:attrNameLst>
                                          <p:attrName>style.visibility</p:attrName>
                                        </p:attrNameLst>
                                      </p:cBhvr>
                                      <p:to>
                                        <p:strVal val="visible"/>
                                      </p:to>
                                    </p:set>
                                    <p:animEffect transition="in" filter="wipe(down)">
                                      <p:cBhvr>
                                        <p:cTn id="122" dur="500"/>
                                        <p:tgtEl>
                                          <p:spTgt spid="28061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280613"/>
                                        </p:tgtEl>
                                        <p:attrNameLst>
                                          <p:attrName>style.visibility</p:attrName>
                                        </p:attrNameLst>
                                      </p:cBhvr>
                                      <p:to>
                                        <p:strVal val="visible"/>
                                      </p:to>
                                    </p:set>
                                    <p:animEffect transition="in" filter="wipe(up)">
                                      <p:cBhvr>
                                        <p:cTn id="127" dur="500"/>
                                        <p:tgtEl>
                                          <p:spTgt spid="28061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280614"/>
                                        </p:tgtEl>
                                        <p:attrNameLst>
                                          <p:attrName>style.visibility</p:attrName>
                                        </p:attrNameLst>
                                      </p:cBhvr>
                                      <p:to>
                                        <p:strVal val="visible"/>
                                      </p:to>
                                    </p:set>
                                    <p:animEffect transition="in" filter="wipe(down)">
                                      <p:cBhvr>
                                        <p:cTn id="132" dur="500"/>
                                        <p:tgtEl>
                                          <p:spTgt spid="28061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280615"/>
                                        </p:tgtEl>
                                        <p:attrNameLst>
                                          <p:attrName>style.visibility</p:attrName>
                                        </p:attrNameLst>
                                      </p:cBhvr>
                                      <p:to>
                                        <p:strVal val="visible"/>
                                      </p:to>
                                    </p:set>
                                    <p:animEffect transition="in" filter="wipe(left)">
                                      <p:cBhvr>
                                        <p:cTn id="137" dur="500"/>
                                        <p:tgtEl>
                                          <p:spTgt spid="280615"/>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nodeType="clickEffect">
                                  <p:stCondLst>
                                    <p:cond delay="0"/>
                                  </p:stCondLst>
                                  <p:childTnLst>
                                    <p:set>
                                      <p:cBhvr>
                                        <p:cTn id="141" dur="1" fill="hold">
                                          <p:stCondLst>
                                            <p:cond delay="0"/>
                                          </p:stCondLst>
                                        </p:cTn>
                                        <p:tgtEl>
                                          <p:spTgt spid="280616"/>
                                        </p:tgtEl>
                                        <p:attrNameLst>
                                          <p:attrName>style.visibility</p:attrName>
                                        </p:attrNameLst>
                                      </p:cBhvr>
                                      <p:to>
                                        <p:strVal val="visible"/>
                                      </p:to>
                                    </p:set>
                                    <p:animEffect transition="in" filter="wipe(down)">
                                      <p:cBhvr>
                                        <p:cTn id="142" dur="500"/>
                                        <p:tgtEl>
                                          <p:spTgt spid="280616"/>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280617"/>
                                        </p:tgtEl>
                                        <p:attrNameLst>
                                          <p:attrName>style.visibility</p:attrName>
                                        </p:attrNameLst>
                                      </p:cBhvr>
                                      <p:to>
                                        <p:strVal val="visible"/>
                                      </p:to>
                                    </p:set>
                                    <p:animEffect transition="in" filter="wipe(down)">
                                      <p:cBhvr>
                                        <p:cTn id="147" dur="500"/>
                                        <p:tgtEl>
                                          <p:spTgt spid="28061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80618"/>
                                        </p:tgtEl>
                                        <p:attrNameLst>
                                          <p:attrName>style.visibility</p:attrName>
                                        </p:attrNameLst>
                                      </p:cBhvr>
                                      <p:to>
                                        <p:strVal val="visible"/>
                                      </p:to>
                                    </p:set>
                                    <p:animEffect transition="in" filter="wipe(left)">
                                      <p:cBhvr>
                                        <p:cTn id="152" dur="500"/>
                                        <p:tgtEl>
                                          <p:spTgt spid="280618"/>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nodeType="clickEffect">
                                  <p:stCondLst>
                                    <p:cond delay="0"/>
                                  </p:stCondLst>
                                  <p:childTnLst>
                                    <p:set>
                                      <p:cBhvr>
                                        <p:cTn id="156" dur="1" fill="hold">
                                          <p:stCondLst>
                                            <p:cond delay="0"/>
                                          </p:stCondLst>
                                        </p:cTn>
                                        <p:tgtEl>
                                          <p:spTgt spid="280601"/>
                                        </p:tgtEl>
                                        <p:attrNameLst>
                                          <p:attrName>style.visibility</p:attrName>
                                        </p:attrNameLst>
                                      </p:cBhvr>
                                      <p:to>
                                        <p:strVal val="visible"/>
                                      </p:to>
                                    </p:set>
                                    <p:animEffect transition="in" filter="wipe(down)">
                                      <p:cBhvr>
                                        <p:cTn id="157" dur="500"/>
                                        <p:tgtEl>
                                          <p:spTgt spid="28060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280599"/>
                                        </p:tgtEl>
                                        <p:attrNameLst>
                                          <p:attrName>style.visibility</p:attrName>
                                        </p:attrNameLst>
                                      </p:cBhvr>
                                      <p:to>
                                        <p:strVal val="visible"/>
                                      </p:to>
                                    </p:set>
                                    <p:animEffect transition="in" filter="wipe(left)">
                                      <p:cBhvr>
                                        <p:cTn id="162" dur="500"/>
                                        <p:tgtEl>
                                          <p:spTgt spid="280599"/>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nodeType="clickEffect">
                                  <p:stCondLst>
                                    <p:cond delay="0"/>
                                  </p:stCondLst>
                                  <p:childTnLst>
                                    <p:set>
                                      <p:cBhvr>
                                        <p:cTn id="166" dur="1" fill="hold">
                                          <p:stCondLst>
                                            <p:cond delay="0"/>
                                          </p:stCondLst>
                                        </p:cTn>
                                        <p:tgtEl>
                                          <p:spTgt spid="280619"/>
                                        </p:tgtEl>
                                        <p:attrNameLst>
                                          <p:attrName>style.visibility</p:attrName>
                                        </p:attrNameLst>
                                      </p:cBhvr>
                                      <p:to>
                                        <p:strVal val="visible"/>
                                      </p:to>
                                    </p:set>
                                    <p:animEffect transition="in" filter="wipe(down)">
                                      <p:cBhvr>
                                        <p:cTn id="167" dur="500"/>
                                        <p:tgtEl>
                                          <p:spTgt spid="280619"/>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nodeType="clickEffect">
                                  <p:stCondLst>
                                    <p:cond delay="0"/>
                                  </p:stCondLst>
                                  <p:childTnLst>
                                    <p:set>
                                      <p:cBhvr>
                                        <p:cTn id="171" dur="1" fill="hold">
                                          <p:stCondLst>
                                            <p:cond delay="0"/>
                                          </p:stCondLst>
                                        </p:cTn>
                                        <p:tgtEl>
                                          <p:spTgt spid="280602"/>
                                        </p:tgtEl>
                                        <p:attrNameLst>
                                          <p:attrName>style.visibility</p:attrName>
                                        </p:attrNameLst>
                                      </p:cBhvr>
                                      <p:to>
                                        <p:strVal val="visible"/>
                                      </p:to>
                                    </p:set>
                                    <p:animEffect transition="in" filter="wipe(up)">
                                      <p:cBhvr>
                                        <p:cTn id="172" dur="500"/>
                                        <p:tgtEl>
                                          <p:spTgt spid="280602"/>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280600"/>
                                        </p:tgtEl>
                                        <p:attrNameLst>
                                          <p:attrName>style.visibility</p:attrName>
                                        </p:attrNameLst>
                                      </p:cBhvr>
                                      <p:to>
                                        <p:strVal val="visible"/>
                                      </p:to>
                                    </p:set>
                                    <p:animEffect transition="in" filter="wipe(left)">
                                      <p:cBhvr>
                                        <p:cTn id="177" dur="500"/>
                                        <p:tgtEl>
                                          <p:spTgt spid="280600"/>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2" fill="hold" nodeType="clickEffect">
                                  <p:stCondLst>
                                    <p:cond delay="0"/>
                                  </p:stCondLst>
                                  <p:childTnLst>
                                    <p:set>
                                      <p:cBhvr>
                                        <p:cTn id="181" dur="1" fill="hold">
                                          <p:stCondLst>
                                            <p:cond delay="0"/>
                                          </p:stCondLst>
                                        </p:cTn>
                                        <p:tgtEl>
                                          <p:spTgt spid="280620"/>
                                        </p:tgtEl>
                                        <p:attrNameLst>
                                          <p:attrName>style.visibility</p:attrName>
                                        </p:attrNameLst>
                                      </p:cBhvr>
                                      <p:to>
                                        <p:strVal val="visible"/>
                                      </p:to>
                                    </p:set>
                                    <p:animEffect transition="in" filter="wipe(right)">
                                      <p:cBhvr>
                                        <p:cTn id="182" dur="500"/>
                                        <p:tgtEl>
                                          <p:spTgt spid="280620"/>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nodeType="clickEffect">
                                  <p:stCondLst>
                                    <p:cond delay="0"/>
                                  </p:stCondLst>
                                  <p:childTnLst>
                                    <p:set>
                                      <p:cBhvr>
                                        <p:cTn id="186" dur="1" fill="hold">
                                          <p:stCondLst>
                                            <p:cond delay="0"/>
                                          </p:stCondLst>
                                        </p:cTn>
                                        <p:tgtEl>
                                          <p:spTgt spid="280598"/>
                                        </p:tgtEl>
                                        <p:attrNameLst>
                                          <p:attrName>style.visibility</p:attrName>
                                        </p:attrNameLst>
                                      </p:cBhvr>
                                      <p:to>
                                        <p:strVal val="visible"/>
                                      </p:to>
                                    </p:set>
                                    <p:animEffect transition="in" filter="wipe(up)">
                                      <p:cBhvr>
                                        <p:cTn id="187" dur="500"/>
                                        <p:tgtEl>
                                          <p:spTgt spid="280598"/>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280581"/>
                                        </p:tgtEl>
                                        <p:attrNameLst>
                                          <p:attrName>style.visibility</p:attrName>
                                        </p:attrNameLst>
                                      </p:cBhvr>
                                      <p:to>
                                        <p:strVal val="visible"/>
                                      </p:to>
                                    </p:set>
                                    <p:animEffect transition="in" filter="wipe(left)">
                                      <p:cBhvr>
                                        <p:cTn id="192" dur="500"/>
                                        <p:tgtEl>
                                          <p:spTgt spid="280581"/>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nodeType="clickEffect">
                                  <p:stCondLst>
                                    <p:cond delay="0"/>
                                  </p:stCondLst>
                                  <p:childTnLst>
                                    <p:set>
                                      <p:cBhvr>
                                        <p:cTn id="196" dur="1" fill="hold">
                                          <p:stCondLst>
                                            <p:cond delay="0"/>
                                          </p:stCondLst>
                                        </p:cTn>
                                        <p:tgtEl>
                                          <p:spTgt spid="280621"/>
                                        </p:tgtEl>
                                        <p:attrNameLst>
                                          <p:attrName>style.visibility</p:attrName>
                                        </p:attrNameLst>
                                      </p:cBhvr>
                                      <p:to>
                                        <p:strVal val="visible"/>
                                      </p:to>
                                    </p:set>
                                    <p:animEffect transition="in" filter="wipe(up)">
                                      <p:cBhvr>
                                        <p:cTn id="197" dur="500"/>
                                        <p:tgtEl>
                                          <p:spTgt spid="280621"/>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nodeType="clickEffect">
                                  <p:stCondLst>
                                    <p:cond delay="0"/>
                                  </p:stCondLst>
                                  <p:childTnLst>
                                    <p:set>
                                      <p:cBhvr>
                                        <p:cTn id="201" dur="1" fill="hold">
                                          <p:stCondLst>
                                            <p:cond delay="0"/>
                                          </p:stCondLst>
                                        </p:cTn>
                                        <p:tgtEl>
                                          <p:spTgt spid="280622"/>
                                        </p:tgtEl>
                                        <p:attrNameLst>
                                          <p:attrName>style.visibility</p:attrName>
                                        </p:attrNameLst>
                                      </p:cBhvr>
                                      <p:to>
                                        <p:strVal val="visible"/>
                                      </p:to>
                                    </p:set>
                                    <p:animEffect transition="in" filter="wipe(left)">
                                      <p:cBhvr>
                                        <p:cTn id="202" dur="500"/>
                                        <p:tgtEl>
                                          <p:spTgt spid="280622"/>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nodeType="clickEffect">
                                  <p:stCondLst>
                                    <p:cond delay="0"/>
                                  </p:stCondLst>
                                  <p:childTnLst>
                                    <p:set>
                                      <p:cBhvr>
                                        <p:cTn id="206" dur="1" fill="hold">
                                          <p:stCondLst>
                                            <p:cond delay="0"/>
                                          </p:stCondLst>
                                        </p:cTn>
                                        <p:tgtEl>
                                          <p:spTgt spid="280621"/>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3" presetClass="entr" presetSubtype="10" fill="hold" grpId="0" nodeType="clickEffect">
                                  <p:stCondLst>
                                    <p:cond delay="0"/>
                                  </p:stCondLst>
                                  <p:childTnLst>
                                    <p:set>
                                      <p:cBhvr>
                                        <p:cTn id="210" dur="1" fill="hold">
                                          <p:stCondLst>
                                            <p:cond delay="0"/>
                                          </p:stCondLst>
                                        </p:cTn>
                                        <p:tgtEl>
                                          <p:spTgt spid="280596"/>
                                        </p:tgtEl>
                                        <p:attrNameLst>
                                          <p:attrName>style.visibility</p:attrName>
                                        </p:attrNameLst>
                                      </p:cBhvr>
                                      <p:to>
                                        <p:strVal val="visible"/>
                                      </p:to>
                                    </p:set>
                                    <p:animEffect transition="in" filter="blinds(horizontal)">
                                      <p:cBhvr>
                                        <p:cTn id="211" dur="500"/>
                                        <p:tgtEl>
                                          <p:spTgt spid="280596"/>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280588"/>
                                        </p:tgtEl>
                                        <p:attrNameLst>
                                          <p:attrName>style.visibility</p:attrName>
                                        </p:attrNameLst>
                                      </p:cBhvr>
                                      <p:to>
                                        <p:strVal val="visible"/>
                                      </p:to>
                                    </p:set>
                                    <p:animEffect transition="in" filter="wipe(left)">
                                      <p:cBhvr>
                                        <p:cTn id="216" dur="500"/>
                                        <p:tgtEl>
                                          <p:spTgt spid="280588"/>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1" fill="hold" nodeType="clickEffect">
                                  <p:stCondLst>
                                    <p:cond delay="0"/>
                                  </p:stCondLst>
                                  <p:childTnLst>
                                    <p:set>
                                      <p:cBhvr>
                                        <p:cTn id="220" dur="1" fill="hold">
                                          <p:stCondLst>
                                            <p:cond delay="0"/>
                                          </p:stCondLst>
                                        </p:cTn>
                                        <p:tgtEl>
                                          <p:spTgt spid="280623"/>
                                        </p:tgtEl>
                                        <p:attrNameLst>
                                          <p:attrName>style.visibility</p:attrName>
                                        </p:attrNameLst>
                                      </p:cBhvr>
                                      <p:to>
                                        <p:strVal val="visible"/>
                                      </p:to>
                                    </p:set>
                                    <p:animEffect transition="in" filter="wipe(up)">
                                      <p:cBhvr>
                                        <p:cTn id="221" dur="500"/>
                                        <p:tgtEl>
                                          <p:spTgt spid="280623"/>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280589"/>
                                        </p:tgtEl>
                                        <p:attrNameLst>
                                          <p:attrName>style.visibility</p:attrName>
                                        </p:attrNameLst>
                                      </p:cBhvr>
                                      <p:to>
                                        <p:strVal val="visible"/>
                                      </p:to>
                                    </p:set>
                                    <p:animEffect transition="in" filter="wipe(left)">
                                      <p:cBhvr>
                                        <p:cTn id="226" dur="500"/>
                                        <p:tgtEl>
                                          <p:spTgt spid="280589"/>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1" fill="hold" nodeType="clickEffect">
                                  <p:stCondLst>
                                    <p:cond delay="0"/>
                                  </p:stCondLst>
                                  <p:childTnLst>
                                    <p:set>
                                      <p:cBhvr>
                                        <p:cTn id="230" dur="1" fill="hold">
                                          <p:stCondLst>
                                            <p:cond delay="0"/>
                                          </p:stCondLst>
                                        </p:cTn>
                                        <p:tgtEl>
                                          <p:spTgt spid="280624"/>
                                        </p:tgtEl>
                                        <p:attrNameLst>
                                          <p:attrName>style.visibility</p:attrName>
                                        </p:attrNameLst>
                                      </p:cBhvr>
                                      <p:to>
                                        <p:strVal val="visible"/>
                                      </p:to>
                                    </p:set>
                                    <p:animEffect transition="in" filter="wipe(up)">
                                      <p:cBhvr>
                                        <p:cTn id="231" dur="500"/>
                                        <p:tgtEl>
                                          <p:spTgt spid="280624"/>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1" fill="hold" nodeType="clickEffect">
                                  <p:stCondLst>
                                    <p:cond delay="0"/>
                                  </p:stCondLst>
                                  <p:childTnLst>
                                    <p:set>
                                      <p:cBhvr>
                                        <p:cTn id="235" dur="1" fill="hold">
                                          <p:stCondLst>
                                            <p:cond delay="0"/>
                                          </p:stCondLst>
                                        </p:cTn>
                                        <p:tgtEl>
                                          <p:spTgt spid="280603"/>
                                        </p:tgtEl>
                                        <p:attrNameLst>
                                          <p:attrName>style.visibility</p:attrName>
                                        </p:attrNameLst>
                                      </p:cBhvr>
                                      <p:to>
                                        <p:strVal val="visible"/>
                                      </p:to>
                                    </p:set>
                                    <p:animEffect transition="in" filter="wipe(up)">
                                      <p:cBhvr>
                                        <p:cTn id="236" dur="500"/>
                                        <p:tgtEl>
                                          <p:spTgt spid="280603"/>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280604"/>
                                        </p:tgtEl>
                                        <p:attrNameLst>
                                          <p:attrName>style.visibility</p:attrName>
                                        </p:attrNameLst>
                                      </p:cBhvr>
                                      <p:to>
                                        <p:strVal val="visible"/>
                                      </p:to>
                                    </p:set>
                                    <p:animEffect transition="in" filter="wipe(left)">
                                      <p:cBhvr>
                                        <p:cTn id="241" dur="500"/>
                                        <p:tgtEl>
                                          <p:spTgt spid="280604"/>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1" fill="hold" nodeType="clickEffect">
                                  <p:stCondLst>
                                    <p:cond delay="0"/>
                                  </p:stCondLst>
                                  <p:childTnLst>
                                    <p:set>
                                      <p:cBhvr>
                                        <p:cTn id="245" dur="1" fill="hold">
                                          <p:stCondLst>
                                            <p:cond delay="0"/>
                                          </p:stCondLst>
                                        </p:cTn>
                                        <p:tgtEl>
                                          <p:spTgt spid="280625"/>
                                        </p:tgtEl>
                                        <p:attrNameLst>
                                          <p:attrName>style.visibility</p:attrName>
                                        </p:attrNameLst>
                                      </p:cBhvr>
                                      <p:to>
                                        <p:strVal val="visible"/>
                                      </p:to>
                                    </p:set>
                                    <p:animEffect transition="in" filter="wipe(up)">
                                      <p:cBhvr>
                                        <p:cTn id="246" dur="500"/>
                                        <p:tgtEl>
                                          <p:spTgt spid="280625"/>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1" fill="hold" nodeType="clickEffect">
                                  <p:stCondLst>
                                    <p:cond delay="0"/>
                                  </p:stCondLst>
                                  <p:childTnLst>
                                    <p:set>
                                      <p:cBhvr>
                                        <p:cTn id="250" dur="1" fill="hold">
                                          <p:stCondLst>
                                            <p:cond delay="0"/>
                                          </p:stCondLst>
                                        </p:cTn>
                                        <p:tgtEl>
                                          <p:spTgt spid="280626"/>
                                        </p:tgtEl>
                                        <p:attrNameLst>
                                          <p:attrName>style.visibility</p:attrName>
                                        </p:attrNameLst>
                                      </p:cBhvr>
                                      <p:to>
                                        <p:strVal val="visible"/>
                                      </p:to>
                                    </p:set>
                                    <p:animEffect transition="in" filter="wipe(up)">
                                      <p:cBhvr>
                                        <p:cTn id="251" dur="500"/>
                                        <p:tgtEl>
                                          <p:spTgt spid="280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p:bldP spid="280579" grpId="0"/>
      <p:bldP spid="280580" grpId="0"/>
      <p:bldP spid="280581" grpId="0"/>
      <p:bldP spid="280582" grpId="0"/>
      <p:bldP spid="280583" grpId="0"/>
      <p:bldP spid="280584" grpId="0" animBg="1"/>
      <p:bldP spid="280585" grpId="0"/>
      <p:bldP spid="280586" grpId="0"/>
      <p:bldP spid="280587" grpId="0"/>
      <p:bldP spid="280588" grpId="0"/>
      <p:bldP spid="280589" grpId="0"/>
      <p:bldP spid="280596" grpId="0" animBg="1"/>
      <p:bldP spid="280599" grpId="0"/>
      <p:bldP spid="280600" grpId="0"/>
      <p:bldP spid="28060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34</a:t>
            </a:fld>
            <a:endParaRPr lang="en-US" altLang="zh-CN" sz="1400" b="0" dirty="0">
              <a:ea typeface="宋体" panose="02010600030101010101" pitchFamily="2" charset="-122"/>
            </a:endParaRPr>
          </a:p>
        </p:txBody>
      </p:sp>
      <p:sp>
        <p:nvSpPr>
          <p:cNvPr id="281602" name="Rectangle 2"/>
          <p:cNvSpPr>
            <a:spLocks noGrp="1"/>
          </p:cNvSpPr>
          <p:nvPr>
            <p:ph type="title"/>
          </p:nvPr>
        </p:nvSpPr>
        <p:spPr/>
        <p:txBody>
          <a:bodyPr vert="horz" wrap="square" lIns="91440" tIns="45720" rIns="91440" bIns="45720" anchor="b"/>
          <a:lstStyle/>
          <a:p>
            <a:pPr eaLnBrk="1" hangingPunct="1"/>
            <a:r>
              <a:rPr lang="en-US" altLang="zh-CN" dirty="0">
                <a:solidFill>
                  <a:schemeClr val="hlink"/>
                </a:solidFill>
                <a:latin typeface="Times New Roman" panose="02020603050405020304" pitchFamily="18" charset="0"/>
              </a:rPr>
              <a:t>2.</a:t>
            </a:r>
            <a:r>
              <a:rPr lang="zh-CN" altLang="en-US" dirty="0">
                <a:solidFill>
                  <a:schemeClr val="hlink"/>
                </a:solidFill>
                <a:latin typeface="Times New Roman" panose="02020603050405020304" pitchFamily="18" charset="0"/>
              </a:rPr>
              <a:t>头颈部的动脉</a:t>
            </a:r>
            <a:r>
              <a:rPr lang="zh-CN" altLang="en-US" dirty="0"/>
              <a:t> </a:t>
            </a:r>
          </a:p>
        </p:txBody>
      </p:sp>
      <p:sp>
        <p:nvSpPr>
          <p:cNvPr id="281603" name="Rectangle 3"/>
          <p:cNvSpPr/>
          <p:nvPr/>
        </p:nvSpPr>
        <p:spPr>
          <a:xfrm>
            <a:off x="250825" y="270827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颈总动脉</a:t>
            </a:r>
          </a:p>
        </p:txBody>
      </p:sp>
      <p:sp>
        <p:nvSpPr>
          <p:cNvPr id="281604" name="Rectangle 4"/>
          <p:cNvSpPr/>
          <p:nvPr/>
        </p:nvSpPr>
        <p:spPr>
          <a:xfrm>
            <a:off x="1152525" y="3500438"/>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颈外动脉</a:t>
            </a:r>
          </a:p>
        </p:txBody>
      </p:sp>
      <p:sp>
        <p:nvSpPr>
          <p:cNvPr id="281605" name="Rectangle 5"/>
          <p:cNvSpPr/>
          <p:nvPr/>
        </p:nvSpPr>
        <p:spPr>
          <a:xfrm>
            <a:off x="1152525" y="1989138"/>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None/>
            </a:pPr>
            <a:r>
              <a:rPr lang="zh-CN" altLang="en-US" sz="2400" dirty="0">
                <a:ea typeface="宋体" panose="02010600030101010101" pitchFamily="2" charset="-122"/>
              </a:rPr>
              <a:t>颈内动脉</a:t>
            </a:r>
          </a:p>
        </p:txBody>
      </p:sp>
      <p:sp>
        <p:nvSpPr>
          <p:cNvPr id="281606" name="Rectangle 6"/>
          <p:cNvSpPr/>
          <p:nvPr/>
        </p:nvSpPr>
        <p:spPr>
          <a:xfrm>
            <a:off x="2987675" y="4365625"/>
            <a:ext cx="20224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甲状腺上动脉</a:t>
            </a:r>
          </a:p>
        </p:txBody>
      </p:sp>
      <p:sp>
        <p:nvSpPr>
          <p:cNvPr id="281607" name="Rectangle 7"/>
          <p:cNvSpPr/>
          <p:nvPr/>
        </p:nvSpPr>
        <p:spPr>
          <a:xfrm>
            <a:off x="2916238" y="3860800"/>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舌动脉</a:t>
            </a:r>
          </a:p>
        </p:txBody>
      </p:sp>
      <p:sp>
        <p:nvSpPr>
          <p:cNvPr id="281608" name="Rectangle 8"/>
          <p:cNvSpPr/>
          <p:nvPr/>
        </p:nvSpPr>
        <p:spPr>
          <a:xfrm>
            <a:off x="2843213" y="2997200"/>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上颌动脉</a:t>
            </a:r>
          </a:p>
        </p:txBody>
      </p:sp>
      <p:sp>
        <p:nvSpPr>
          <p:cNvPr id="281609" name="Rectangle 9"/>
          <p:cNvSpPr/>
          <p:nvPr/>
        </p:nvSpPr>
        <p:spPr>
          <a:xfrm>
            <a:off x="2916238" y="2565400"/>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颞浅动脉</a:t>
            </a:r>
          </a:p>
        </p:txBody>
      </p:sp>
      <p:sp>
        <p:nvSpPr>
          <p:cNvPr id="281610" name="Rectangle 10"/>
          <p:cNvSpPr/>
          <p:nvPr/>
        </p:nvSpPr>
        <p:spPr>
          <a:xfrm>
            <a:off x="2916238" y="3429000"/>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面动脉</a:t>
            </a:r>
          </a:p>
        </p:txBody>
      </p:sp>
      <p:sp>
        <p:nvSpPr>
          <p:cNvPr id="281611" name="Rectangle 11"/>
          <p:cNvSpPr/>
          <p:nvPr/>
        </p:nvSpPr>
        <p:spPr>
          <a:xfrm>
            <a:off x="250825" y="5132388"/>
            <a:ext cx="171608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锁骨下动脉</a:t>
            </a:r>
          </a:p>
        </p:txBody>
      </p:sp>
      <p:sp>
        <p:nvSpPr>
          <p:cNvPr id="281612" name="Rectangle 12"/>
          <p:cNvSpPr/>
          <p:nvPr/>
        </p:nvSpPr>
        <p:spPr>
          <a:xfrm>
            <a:off x="2051050" y="4627563"/>
            <a:ext cx="1103313"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椎动脉</a:t>
            </a:r>
          </a:p>
        </p:txBody>
      </p:sp>
      <p:sp>
        <p:nvSpPr>
          <p:cNvPr id="281613" name="Line 13"/>
          <p:cNvSpPr/>
          <p:nvPr/>
        </p:nvSpPr>
        <p:spPr>
          <a:xfrm flipV="1">
            <a:off x="1116013" y="2420938"/>
            <a:ext cx="360362" cy="360362"/>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4" name="Line 14"/>
          <p:cNvSpPr/>
          <p:nvPr/>
        </p:nvSpPr>
        <p:spPr>
          <a:xfrm>
            <a:off x="1116013" y="3141663"/>
            <a:ext cx="431800" cy="43180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5" name="Line 15"/>
          <p:cNvSpPr/>
          <p:nvPr/>
        </p:nvSpPr>
        <p:spPr>
          <a:xfrm flipV="1">
            <a:off x="2484438" y="2852738"/>
            <a:ext cx="431800" cy="792162"/>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6" name="Line 16"/>
          <p:cNvSpPr/>
          <p:nvPr/>
        </p:nvSpPr>
        <p:spPr>
          <a:xfrm flipV="1">
            <a:off x="2484438" y="3284538"/>
            <a:ext cx="504825" cy="43180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7" name="Line 17"/>
          <p:cNvSpPr/>
          <p:nvPr/>
        </p:nvSpPr>
        <p:spPr>
          <a:xfrm flipV="1">
            <a:off x="2484438" y="3716338"/>
            <a:ext cx="504825" cy="73025"/>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8" name="Line 18"/>
          <p:cNvSpPr/>
          <p:nvPr/>
        </p:nvSpPr>
        <p:spPr>
          <a:xfrm>
            <a:off x="2484438" y="3789363"/>
            <a:ext cx="504825" cy="287337"/>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19" name="Line 19"/>
          <p:cNvSpPr/>
          <p:nvPr/>
        </p:nvSpPr>
        <p:spPr>
          <a:xfrm>
            <a:off x="2482850" y="3789363"/>
            <a:ext cx="576263" cy="719137"/>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20" name="AutoShape 20"/>
          <p:cNvSpPr/>
          <p:nvPr/>
        </p:nvSpPr>
        <p:spPr>
          <a:xfrm>
            <a:off x="179388" y="2924175"/>
            <a:ext cx="71437" cy="2449513"/>
          </a:xfrm>
          <a:prstGeom prst="leftBrace">
            <a:avLst>
              <a:gd name="adj1" fmla="val 285742"/>
              <a:gd name="adj2" fmla="val 50000"/>
            </a:avLst>
          </a:prstGeom>
          <a:noFill/>
          <a:ln w="3810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81621" name="Line 21"/>
          <p:cNvSpPr/>
          <p:nvPr/>
        </p:nvSpPr>
        <p:spPr>
          <a:xfrm flipH="1">
            <a:off x="1187450" y="5445125"/>
            <a:ext cx="0" cy="43180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22" name="Rectangle 22"/>
          <p:cNvSpPr/>
          <p:nvPr/>
        </p:nvSpPr>
        <p:spPr>
          <a:xfrm>
            <a:off x="684213" y="5805488"/>
            <a:ext cx="1103312"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腋动脉</a:t>
            </a:r>
          </a:p>
        </p:txBody>
      </p:sp>
      <p:pic>
        <p:nvPicPr>
          <p:cNvPr id="281623" name="Picture 23" descr="头颈部的动脉"/>
          <p:cNvPicPr>
            <a:picLocks noGrp="1" noChangeAspect="1"/>
          </p:cNvPicPr>
          <p:nvPr>
            <p:ph type="clipArt" sz="half" idx="2"/>
          </p:nvPr>
        </p:nvPicPr>
        <p:blipFill>
          <a:blip r:embed="rId2">
            <a:lum bright="-6000" contrast="42000"/>
          </a:blip>
          <a:srcRect/>
          <a:stretch>
            <a:fillRect/>
          </a:stretch>
        </p:blipFill>
        <p:spPr>
          <a:xfrm>
            <a:off x="5148263" y="765175"/>
            <a:ext cx="3821112" cy="5748338"/>
          </a:xfrm>
        </p:spPr>
      </p:pic>
      <p:sp>
        <p:nvSpPr>
          <p:cNvPr id="281624" name="Freeform 24"/>
          <p:cNvSpPr/>
          <p:nvPr/>
        </p:nvSpPr>
        <p:spPr>
          <a:xfrm>
            <a:off x="6588125" y="4005263"/>
            <a:ext cx="252413" cy="1944687"/>
          </a:xfrm>
          <a:custGeom>
            <a:avLst/>
            <a:gdLst>
              <a:gd name="txL" fmla="*/ 0 w 159"/>
              <a:gd name="txT" fmla="*/ 0 h 1134"/>
              <a:gd name="txR" fmla="*/ 159 w 159"/>
              <a:gd name="txB" fmla="*/ 1134 h 1134"/>
            </a:gdLst>
            <a:ahLst/>
            <a:cxnLst>
              <a:cxn ang="0">
                <a:pos x="2147483646" y="2147483646"/>
              </a:cxn>
              <a:cxn ang="0">
                <a:pos x="2147483646" y="2147483646"/>
              </a:cxn>
              <a:cxn ang="0">
                <a:pos x="2147483646" y="0"/>
              </a:cxn>
            </a:cxnLst>
            <a:rect l="txL" t="txT" r="txR" b="txB"/>
            <a:pathLst>
              <a:path w="159" h="1134">
                <a:moveTo>
                  <a:pt x="159" y="1134"/>
                </a:moveTo>
                <a:cubicBezTo>
                  <a:pt x="102" y="1069"/>
                  <a:pt x="46" y="1005"/>
                  <a:pt x="23" y="816"/>
                </a:cubicBezTo>
                <a:cubicBezTo>
                  <a:pt x="0" y="627"/>
                  <a:pt x="11" y="313"/>
                  <a:pt x="23" y="0"/>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5" name="Freeform 25"/>
          <p:cNvSpPr/>
          <p:nvPr/>
        </p:nvSpPr>
        <p:spPr>
          <a:xfrm>
            <a:off x="6515100" y="2924175"/>
            <a:ext cx="73025" cy="1081088"/>
          </a:xfrm>
          <a:custGeom>
            <a:avLst/>
            <a:gdLst>
              <a:gd name="txL" fmla="*/ 0 w 54"/>
              <a:gd name="txT" fmla="*/ 0 h 681"/>
              <a:gd name="txR" fmla="*/ 54 w 54"/>
              <a:gd name="txB" fmla="*/ 681 h 681"/>
            </a:gdLst>
            <a:ahLst/>
            <a:cxnLst>
              <a:cxn ang="0">
                <a:pos x="2147483646" y="2147483646"/>
              </a:cxn>
              <a:cxn ang="0">
                <a:pos x="2147483646" y="2147483646"/>
              </a:cxn>
              <a:cxn ang="0">
                <a:pos x="2147483646" y="2147483646"/>
              </a:cxn>
              <a:cxn ang="0">
                <a:pos x="2147483646" y="0"/>
              </a:cxn>
            </a:cxnLst>
            <a:rect l="txL" t="txT" r="txR" b="txB"/>
            <a:pathLst>
              <a:path w="54" h="681">
                <a:moveTo>
                  <a:pt x="54" y="681"/>
                </a:moveTo>
                <a:cubicBezTo>
                  <a:pt x="35" y="646"/>
                  <a:pt x="16" y="612"/>
                  <a:pt x="8" y="544"/>
                </a:cubicBezTo>
                <a:cubicBezTo>
                  <a:pt x="0" y="476"/>
                  <a:pt x="0" y="363"/>
                  <a:pt x="8" y="272"/>
                </a:cubicBezTo>
                <a:cubicBezTo>
                  <a:pt x="16" y="181"/>
                  <a:pt x="35" y="90"/>
                  <a:pt x="54" y="0"/>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6" name="Freeform 26"/>
          <p:cNvSpPr/>
          <p:nvPr/>
        </p:nvSpPr>
        <p:spPr>
          <a:xfrm>
            <a:off x="6650038" y="2420938"/>
            <a:ext cx="82550" cy="1512887"/>
          </a:xfrm>
          <a:custGeom>
            <a:avLst/>
            <a:gdLst>
              <a:gd name="txL" fmla="*/ 0 w 52"/>
              <a:gd name="txT" fmla="*/ 0 h 953"/>
              <a:gd name="txR" fmla="*/ 52 w 52"/>
              <a:gd name="txB" fmla="*/ 953 h 953"/>
            </a:gdLst>
            <a:ahLst/>
            <a:cxnLst>
              <a:cxn ang="0">
                <a:pos x="0" y="2147483646"/>
              </a:cxn>
              <a:cxn ang="0">
                <a:pos x="2147483646" y="2147483646"/>
              </a:cxn>
              <a:cxn ang="0">
                <a:pos x="2147483646" y="2147483646"/>
              </a:cxn>
              <a:cxn ang="0">
                <a:pos x="2147483646" y="2147483646"/>
              </a:cxn>
              <a:cxn ang="0">
                <a:pos x="2147483646" y="0"/>
              </a:cxn>
            </a:cxnLst>
            <a:rect l="txL" t="txT" r="txR" b="txB"/>
            <a:pathLst>
              <a:path w="52" h="953">
                <a:moveTo>
                  <a:pt x="0" y="953"/>
                </a:moveTo>
                <a:cubicBezTo>
                  <a:pt x="19" y="915"/>
                  <a:pt x="38" y="877"/>
                  <a:pt x="45" y="816"/>
                </a:cubicBezTo>
                <a:cubicBezTo>
                  <a:pt x="52" y="755"/>
                  <a:pt x="45" y="696"/>
                  <a:pt x="45" y="590"/>
                </a:cubicBezTo>
                <a:cubicBezTo>
                  <a:pt x="45" y="484"/>
                  <a:pt x="45" y="279"/>
                  <a:pt x="45" y="181"/>
                </a:cubicBezTo>
                <a:cubicBezTo>
                  <a:pt x="45" y="83"/>
                  <a:pt x="45" y="41"/>
                  <a:pt x="45" y="0"/>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7" name="Freeform 27"/>
          <p:cNvSpPr/>
          <p:nvPr/>
        </p:nvSpPr>
        <p:spPr>
          <a:xfrm>
            <a:off x="6503988" y="1268413"/>
            <a:ext cx="228600" cy="1081087"/>
          </a:xfrm>
          <a:custGeom>
            <a:avLst/>
            <a:gdLst>
              <a:gd name="txL" fmla="*/ 0 w 144"/>
              <a:gd name="txT" fmla="*/ 0 h 681"/>
              <a:gd name="txR" fmla="*/ 144 w 144"/>
              <a:gd name="txB" fmla="*/ 681 h 681"/>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44" h="681">
                <a:moveTo>
                  <a:pt x="144" y="681"/>
                </a:moveTo>
                <a:cubicBezTo>
                  <a:pt x="129" y="636"/>
                  <a:pt x="114" y="591"/>
                  <a:pt x="99" y="545"/>
                </a:cubicBezTo>
                <a:cubicBezTo>
                  <a:pt x="84" y="499"/>
                  <a:pt x="61" y="446"/>
                  <a:pt x="54" y="408"/>
                </a:cubicBezTo>
                <a:cubicBezTo>
                  <a:pt x="47" y="370"/>
                  <a:pt x="62" y="363"/>
                  <a:pt x="54" y="318"/>
                </a:cubicBezTo>
                <a:cubicBezTo>
                  <a:pt x="46" y="273"/>
                  <a:pt x="16" y="189"/>
                  <a:pt x="8" y="136"/>
                </a:cubicBezTo>
                <a:cubicBezTo>
                  <a:pt x="0" y="83"/>
                  <a:pt x="4" y="41"/>
                  <a:pt x="8" y="0"/>
                </a:cubicBezTo>
              </a:path>
            </a:pathLst>
          </a:custGeom>
          <a:noFill/>
          <a:ln w="254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8" name="Freeform 28"/>
          <p:cNvSpPr/>
          <p:nvPr/>
        </p:nvSpPr>
        <p:spPr>
          <a:xfrm>
            <a:off x="6732588" y="1978025"/>
            <a:ext cx="792162" cy="371475"/>
          </a:xfrm>
          <a:custGeom>
            <a:avLst/>
            <a:gdLst>
              <a:gd name="txL" fmla="*/ 0 w 499"/>
              <a:gd name="txT" fmla="*/ 0 h 234"/>
              <a:gd name="txR" fmla="*/ 499 w 499"/>
              <a:gd name="txB" fmla="*/ 234 h 234"/>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99" h="234">
                <a:moveTo>
                  <a:pt x="0" y="234"/>
                </a:moveTo>
                <a:cubicBezTo>
                  <a:pt x="15" y="200"/>
                  <a:pt x="31" y="166"/>
                  <a:pt x="46" y="143"/>
                </a:cubicBezTo>
                <a:cubicBezTo>
                  <a:pt x="61" y="120"/>
                  <a:pt x="68" y="113"/>
                  <a:pt x="91" y="98"/>
                </a:cubicBezTo>
                <a:cubicBezTo>
                  <a:pt x="114" y="83"/>
                  <a:pt x="152" y="60"/>
                  <a:pt x="182" y="52"/>
                </a:cubicBezTo>
                <a:cubicBezTo>
                  <a:pt x="212" y="44"/>
                  <a:pt x="228" y="59"/>
                  <a:pt x="273" y="52"/>
                </a:cubicBezTo>
                <a:cubicBezTo>
                  <a:pt x="318" y="45"/>
                  <a:pt x="416" y="14"/>
                  <a:pt x="454" y="7"/>
                </a:cubicBezTo>
                <a:cubicBezTo>
                  <a:pt x="492" y="0"/>
                  <a:pt x="495" y="3"/>
                  <a:pt x="499" y="7"/>
                </a:cubicBezTo>
              </a:path>
            </a:pathLst>
          </a:custGeom>
          <a:noFill/>
          <a:ln w="254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29" name="Freeform 29"/>
          <p:cNvSpPr/>
          <p:nvPr/>
        </p:nvSpPr>
        <p:spPr>
          <a:xfrm>
            <a:off x="6732588" y="1557338"/>
            <a:ext cx="1535112" cy="1860550"/>
          </a:xfrm>
          <a:custGeom>
            <a:avLst/>
            <a:gdLst>
              <a:gd name="txL" fmla="*/ 0 w 967"/>
              <a:gd name="txT" fmla="*/ 0 h 1172"/>
              <a:gd name="txR" fmla="*/ 967 w 967"/>
              <a:gd name="txB" fmla="*/ 1172 h 1172"/>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967" h="1172">
                <a:moveTo>
                  <a:pt x="0" y="1134"/>
                </a:moveTo>
                <a:cubicBezTo>
                  <a:pt x="7" y="1115"/>
                  <a:pt x="15" y="1096"/>
                  <a:pt x="45" y="1088"/>
                </a:cubicBezTo>
                <a:cubicBezTo>
                  <a:pt x="75" y="1080"/>
                  <a:pt x="143" y="1088"/>
                  <a:pt x="181" y="1088"/>
                </a:cubicBezTo>
                <a:cubicBezTo>
                  <a:pt x="219" y="1088"/>
                  <a:pt x="242" y="1095"/>
                  <a:pt x="272" y="1088"/>
                </a:cubicBezTo>
                <a:cubicBezTo>
                  <a:pt x="302" y="1081"/>
                  <a:pt x="325" y="1043"/>
                  <a:pt x="363" y="1043"/>
                </a:cubicBezTo>
                <a:cubicBezTo>
                  <a:pt x="401" y="1043"/>
                  <a:pt x="469" y="1073"/>
                  <a:pt x="499" y="1088"/>
                </a:cubicBezTo>
                <a:cubicBezTo>
                  <a:pt x="529" y="1103"/>
                  <a:pt x="521" y="1126"/>
                  <a:pt x="544" y="1134"/>
                </a:cubicBezTo>
                <a:cubicBezTo>
                  <a:pt x="567" y="1142"/>
                  <a:pt x="605" y="1172"/>
                  <a:pt x="635" y="1134"/>
                </a:cubicBezTo>
                <a:cubicBezTo>
                  <a:pt x="665" y="1096"/>
                  <a:pt x="711" y="960"/>
                  <a:pt x="726" y="907"/>
                </a:cubicBezTo>
                <a:cubicBezTo>
                  <a:pt x="741" y="854"/>
                  <a:pt x="711" y="839"/>
                  <a:pt x="726" y="816"/>
                </a:cubicBezTo>
                <a:cubicBezTo>
                  <a:pt x="741" y="793"/>
                  <a:pt x="793" y="778"/>
                  <a:pt x="816" y="771"/>
                </a:cubicBezTo>
                <a:cubicBezTo>
                  <a:pt x="839" y="764"/>
                  <a:pt x="862" y="786"/>
                  <a:pt x="862" y="771"/>
                </a:cubicBezTo>
                <a:cubicBezTo>
                  <a:pt x="862" y="756"/>
                  <a:pt x="816" y="710"/>
                  <a:pt x="816" y="680"/>
                </a:cubicBezTo>
                <a:cubicBezTo>
                  <a:pt x="816" y="650"/>
                  <a:pt x="854" y="619"/>
                  <a:pt x="862" y="589"/>
                </a:cubicBezTo>
                <a:cubicBezTo>
                  <a:pt x="870" y="559"/>
                  <a:pt x="862" y="529"/>
                  <a:pt x="862" y="499"/>
                </a:cubicBezTo>
                <a:cubicBezTo>
                  <a:pt x="862" y="469"/>
                  <a:pt x="847" y="431"/>
                  <a:pt x="862" y="408"/>
                </a:cubicBezTo>
                <a:cubicBezTo>
                  <a:pt x="877" y="385"/>
                  <a:pt x="937" y="401"/>
                  <a:pt x="952" y="363"/>
                </a:cubicBezTo>
                <a:cubicBezTo>
                  <a:pt x="967" y="325"/>
                  <a:pt x="952" y="226"/>
                  <a:pt x="952" y="181"/>
                </a:cubicBezTo>
                <a:cubicBezTo>
                  <a:pt x="952" y="136"/>
                  <a:pt x="952" y="120"/>
                  <a:pt x="952" y="90"/>
                </a:cubicBezTo>
                <a:cubicBezTo>
                  <a:pt x="952" y="60"/>
                  <a:pt x="952" y="30"/>
                  <a:pt x="952" y="0"/>
                </a:cubicBezTo>
              </a:path>
            </a:pathLst>
          </a:custGeom>
          <a:noFill/>
          <a:ln w="1905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30" name="Freeform 30"/>
          <p:cNvSpPr/>
          <p:nvPr/>
        </p:nvSpPr>
        <p:spPr>
          <a:xfrm>
            <a:off x="6804025" y="3429000"/>
            <a:ext cx="215900" cy="82550"/>
          </a:xfrm>
          <a:custGeom>
            <a:avLst/>
            <a:gdLst>
              <a:gd name="txL" fmla="*/ 0 w 136"/>
              <a:gd name="txT" fmla="*/ 0 h 52"/>
              <a:gd name="txR" fmla="*/ 136 w 136"/>
              <a:gd name="txB" fmla="*/ 52 h 52"/>
            </a:gdLst>
            <a:ahLst/>
            <a:cxnLst>
              <a:cxn ang="0">
                <a:pos x="0" y="2147483646"/>
              </a:cxn>
              <a:cxn ang="0">
                <a:pos x="2147483646" y="2147483646"/>
              </a:cxn>
              <a:cxn ang="0">
                <a:pos x="2147483646" y="2147483646"/>
              </a:cxn>
            </a:cxnLst>
            <a:rect l="txL" t="txT" r="txR" b="txB"/>
            <a:pathLst>
              <a:path w="136" h="52">
                <a:moveTo>
                  <a:pt x="0" y="52"/>
                </a:moveTo>
                <a:cubicBezTo>
                  <a:pt x="11" y="33"/>
                  <a:pt x="22" y="14"/>
                  <a:pt x="45" y="7"/>
                </a:cubicBezTo>
                <a:cubicBezTo>
                  <a:pt x="68" y="0"/>
                  <a:pt x="102" y="3"/>
                  <a:pt x="136" y="7"/>
                </a:cubicBezTo>
              </a:path>
            </a:pathLst>
          </a:custGeom>
          <a:noFill/>
          <a:ln w="254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31" name="Freeform 31"/>
          <p:cNvSpPr/>
          <p:nvPr/>
        </p:nvSpPr>
        <p:spPr>
          <a:xfrm>
            <a:off x="6718300" y="3716338"/>
            <a:ext cx="230188" cy="792162"/>
          </a:xfrm>
          <a:custGeom>
            <a:avLst/>
            <a:gdLst>
              <a:gd name="txL" fmla="*/ 0 w 145"/>
              <a:gd name="txT" fmla="*/ 0 h 499"/>
              <a:gd name="txR" fmla="*/ 145 w 145"/>
              <a:gd name="txB" fmla="*/ 499 h 499"/>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45" h="499">
                <a:moveTo>
                  <a:pt x="0" y="0"/>
                </a:moveTo>
                <a:cubicBezTo>
                  <a:pt x="19" y="30"/>
                  <a:pt x="38" y="61"/>
                  <a:pt x="46" y="91"/>
                </a:cubicBezTo>
                <a:cubicBezTo>
                  <a:pt x="54" y="121"/>
                  <a:pt x="39" y="151"/>
                  <a:pt x="46" y="181"/>
                </a:cubicBezTo>
                <a:cubicBezTo>
                  <a:pt x="53" y="211"/>
                  <a:pt x="84" y="242"/>
                  <a:pt x="91" y="272"/>
                </a:cubicBezTo>
                <a:cubicBezTo>
                  <a:pt x="98" y="302"/>
                  <a:pt x="83" y="333"/>
                  <a:pt x="91" y="363"/>
                </a:cubicBezTo>
                <a:cubicBezTo>
                  <a:pt x="99" y="393"/>
                  <a:pt x="129" y="430"/>
                  <a:pt x="137" y="453"/>
                </a:cubicBezTo>
                <a:cubicBezTo>
                  <a:pt x="145" y="476"/>
                  <a:pt x="141" y="487"/>
                  <a:pt x="137" y="499"/>
                </a:cubicBezTo>
              </a:path>
            </a:pathLst>
          </a:custGeom>
          <a:noFill/>
          <a:ln w="254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32" name="Freeform 32"/>
          <p:cNvSpPr/>
          <p:nvPr/>
        </p:nvSpPr>
        <p:spPr>
          <a:xfrm>
            <a:off x="6084888" y="5578475"/>
            <a:ext cx="647700" cy="155575"/>
          </a:xfrm>
          <a:custGeom>
            <a:avLst/>
            <a:gdLst>
              <a:gd name="txL" fmla="*/ 0 w 363"/>
              <a:gd name="txT" fmla="*/ 0 h 52"/>
              <a:gd name="txR" fmla="*/ 363 w 363"/>
              <a:gd name="txB" fmla="*/ 52 h 52"/>
            </a:gdLst>
            <a:ahLst/>
            <a:cxnLst>
              <a:cxn ang="0">
                <a:pos x="2147483646" y="2147483646"/>
              </a:cxn>
              <a:cxn ang="0">
                <a:pos x="2147483646" y="2147483646"/>
              </a:cxn>
              <a:cxn ang="0">
                <a:pos x="2147483646" y="2147483646"/>
              </a:cxn>
              <a:cxn ang="0">
                <a:pos x="0" y="2147483646"/>
              </a:cxn>
            </a:cxnLst>
            <a:rect l="txL" t="txT" r="txR" b="txB"/>
            <a:pathLst>
              <a:path w="363" h="52">
                <a:moveTo>
                  <a:pt x="363" y="52"/>
                </a:moveTo>
                <a:cubicBezTo>
                  <a:pt x="314" y="33"/>
                  <a:pt x="265" y="14"/>
                  <a:pt x="227" y="7"/>
                </a:cubicBezTo>
                <a:cubicBezTo>
                  <a:pt x="189" y="0"/>
                  <a:pt x="174" y="0"/>
                  <a:pt x="136" y="7"/>
                </a:cubicBezTo>
                <a:cubicBezTo>
                  <a:pt x="98" y="14"/>
                  <a:pt x="49" y="33"/>
                  <a:pt x="0" y="52"/>
                </a:cubicBezTo>
              </a:path>
            </a:pathLst>
          </a:custGeom>
          <a:noFill/>
          <a:ln w="508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33" name="Rectangle 33"/>
          <p:cNvSpPr/>
          <p:nvPr/>
        </p:nvSpPr>
        <p:spPr>
          <a:xfrm>
            <a:off x="4572000" y="2997200"/>
            <a:ext cx="19446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hlinkClick r:id="rId3" action="ppaction://hlinksldjump"/>
              </a:rPr>
              <a:t>脑膜中动脉</a:t>
            </a:r>
            <a:endParaRPr lang="zh-CN" altLang="en-US" sz="2400" dirty="0">
              <a:ea typeface="宋体" panose="02010600030101010101" pitchFamily="2" charset="-122"/>
            </a:endParaRPr>
          </a:p>
        </p:txBody>
      </p:sp>
      <p:sp>
        <p:nvSpPr>
          <p:cNvPr id="281634" name="Line 34"/>
          <p:cNvSpPr/>
          <p:nvPr/>
        </p:nvSpPr>
        <p:spPr>
          <a:xfrm flipV="1">
            <a:off x="4140200" y="3213100"/>
            <a:ext cx="504825"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35" name="Rectangle 35"/>
          <p:cNvSpPr/>
          <p:nvPr/>
        </p:nvSpPr>
        <p:spPr>
          <a:xfrm>
            <a:off x="2051050" y="5084763"/>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latin typeface="Arial" panose="020B0604020202020204" pitchFamily="34" charset="0"/>
                <a:ea typeface="宋体" panose="02010600030101010101" pitchFamily="2" charset="-122"/>
              </a:rPr>
              <a:t>甲状颈干</a:t>
            </a:r>
            <a:endParaRPr lang="zh-CN" altLang="en-US" sz="2400" dirty="0">
              <a:ea typeface="宋体" panose="02010600030101010101" pitchFamily="2" charset="-122"/>
            </a:endParaRPr>
          </a:p>
        </p:txBody>
      </p:sp>
      <p:sp>
        <p:nvSpPr>
          <p:cNvPr id="281637" name="Rectangle 37"/>
          <p:cNvSpPr/>
          <p:nvPr/>
        </p:nvSpPr>
        <p:spPr>
          <a:xfrm>
            <a:off x="2051050" y="5661025"/>
            <a:ext cx="171608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latin typeface="Arial" panose="020B0604020202020204" pitchFamily="34" charset="0"/>
                <a:ea typeface="宋体" panose="02010600030101010101" pitchFamily="2" charset="-122"/>
              </a:rPr>
              <a:t>胸廓内动脉</a:t>
            </a:r>
            <a:endParaRPr lang="zh-CN" altLang="en-US" sz="2400" dirty="0">
              <a:ea typeface="宋体" panose="02010600030101010101" pitchFamily="2" charset="-122"/>
            </a:endParaRPr>
          </a:p>
        </p:txBody>
      </p:sp>
      <p:sp>
        <p:nvSpPr>
          <p:cNvPr id="281638" name="AutoShape 38"/>
          <p:cNvSpPr/>
          <p:nvPr/>
        </p:nvSpPr>
        <p:spPr>
          <a:xfrm>
            <a:off x="1908175" y="4797425"/>
            <a:ext cx="142875" cy="1152525"/>
          </a:xfrm>
          <a:prstGeom prst="leftBrace">
            <a:avLst>
              <a:gd name="adj1" fmla="val 67222"/>
              <a:gd name="adj2" fmla="val 50000"/>
            </a:avLst>
          </a:prstGeom>
          <a:noFill/>
          <a:ln w="3810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81639" name="Line 39"/>
          <p:cNvSpPr/>
          <p:nvPr/>
        </p:nvSpPr>
        <p:spPr>
          <a:xfrm flipV="1">
            <a:off x="3419475" y="5300663"/>
            <a:ext cx="504825"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sp>
        <p:nvSpPr>
          <p:cNvPr id="281641" name="Line 41"/>
          <p:cNvSpPr/>
          <p:nvPr/>
        </p:nvSpPr>
        <p:spPr>
          <a:xfrm flipV="1">
            <a:off x="3635375" y="5876925"/>
            <a:ext cx="504825" cy="0"/>
          </a:xfrm>
          <a:prstGeom prst="line">
            <a:avLst/>
          </a:prstGeom>
          <a:ln w="38100" cap="flat" cmpd="sng">
            <a:solidFill>
              <a:schemeClr val="hlink"/>
            </a:solidFill>
            <a:prstDash val="solid"/>
            <a:miter/>
            <a:headEnd type="none" w="med" len="med"/>
            <a:tailEnd type="stealth" w="lg" len="lg"/>
          </a:ln>
        </p:spPr>
        <p:txBody>
          <a:bodyPr/>
          <a:lstStyle/>
          <a:p>
            <a:endParaRPr lang="zh-CN" altLang="en-US"/>
          </a:p>
        </p:txBody>
      </p:sp>
      <p:pic>
        <p:nvPicPr>
          <p:cNvPr id="281644" name="Picture 44" descr="头颈部静脉"/>
          <p:cNvPicPr>
            <a:picLocks noChangeAspect="1"/>
          </p:cNvPicPr>
          <p:nvPr/>
        </p:nvPicPr>
        <p:blipFill>
          <a:blip r:embed="rId4">
            <a:lum bright="-17999" contrast="36000"/>
          </a:blip>
          <a:srcRect t="-3568" b="-10834"/>
          <a:stretch>
            <a:fillRect/>
          </a:stretch>
        </p:blipFill>
        <p:spPr>
          <a:xfrm>
            <a:off x="5137150" y="620713"/>
            <a:ext cx="4043363" cy="5903912"/>
          </a:xfrm>
          <a:prstGeom prst="rect">
            <a:avLst/>
          </a:prstGeom>
          <a:solidFill>
            <a:schemeClr val="bg1"/>
          </a:solidFill>
          <a:ln w="9525">
            <a:noFill/>
          </a:ln>
        </p:spPr>
      </p:pic>
      <p:sp>
        <p:nvSpPr>
          <p:cNvPr id="281645" name="Freeform 45"/>
          <p:cNvSpPr/>
          <p:nvPr/>
        </p:nvSpPr>
        <p:spPr>
          <a:xfrm>
            <a:off x="6732588" y="2997200"/>
            <a:ext cx="468312" cy="2087563"/>
          </a:xfrm>
          <a:custGeom>
            <a:avLst/>
            <a:gdLst>
              <a:gd name="txL" fmla="*/ 0 w 295"/>
              <a:gd name="txT" fmla="*/ 0 h 1315"/>
              <a:gd name="txR" fmla="*/ 295 w 295"/>
              <a:gd name="txB" fmla="*/ 1315 h 131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295" h="1315">
                <a:moveTo>
                  <a:pt x="99" y="1315"/>
                </a:moveTo>
                <a:cubicBezTo>
                  <a:pt x="57" y="1281"/>
                  <a:pt x="16" y="1247"/>
                  <a:pt x="8" y="1179"/>
                </a:cubicBezTo>
                <a:cubicBezTo>
                  <a:pt x="0" y="1111"/>
                  <a:pt x="23" y="990"/>
                  <a:pt x="53" y="907"/>
                </a:cubicBezTo>
                <a:cubicBezTo>
                  <a:pt x="83" y="824"/>
                  <a:pt x="151" y="763"/>
                  <a:pt x="189" y="680"/>
                </a:cubicBezTo>
                <a:cubicBezTo>
                  <a:pt x="227" y="597"/>
                  <a:pt x="265" y="483"/>
                  <a:pt x="280" y="408"/>
                </a:cubicBezTo>
                <a:cubicBezTo>
                  <a:pt x="295" y="333"/>
                  <a:pt x="287" y="272"/>
                  <a:pt x="280" y="227"/>
                </a:cubicBezTo>
                <a:cubicBezTo>
                  <a:pt x="273" y="182"/>
                  <a:pt x="265" y="151"/>
                  <a:pt x="235" y="136"/>
                </a:cubicBezTo>
                <a:cubicBezTo>
                  <a:pt x="205" y="121"/>
                  <a:pt x="107" y="159"/>
                  <a:pt x="99" y="136"/>
                </a:cubicBezTo>
                <a:cubicBezTo>
                  <a:pt x="91" y="113"/>
                  <a:pt x="166" y="30"/>
                  <a:pt x="189"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pic>
        <p:nvPicPr>
          <p:cNvPr id="281647" name="Picture 47" descr="锁骨下动脉1"/>
          <p:cNvPicPr>
            <a:picLocks noChangeAspect="1"/>
          </p:cNvPicPr>
          <p:nvPr/>
        </p:nvPicPr>
        <p:blipFill>
          <a:blip r:embed="rId5">
            <a:lum bright="-6000" contrast="30000"/>
          </a:blip>
          <a:srcRect l="16949" b="-25888"/>
          <a:stretch>
            <a:fillRect/>
          </a:stretch>
        </p:blipFill>
        <p:spPr>
          <a:xfrm>
            <a:off x="5292725" y="260350"/>
            <a:ext cx="3881438" cy="5905500"/>
          </a:xfrm>
          <a:prstGeom prst="rect">
            <a:avLst/>
          </a:prstGeom>
          <a:solidFill>
            <a:schemeClr val="bg1"/>
          </a:solidFill>
          <a:ln w="9525">
            <a:noFill/>
          </a:ln>
        </p:spPr>
      </p:pic>
      <p:sp>
        <p:nvSpPr>
          <p:cNvPr id="281636" name="Rectangle 36"/>
          <p:cNvSpPr/>
          <p:nvPr/>
        </p:nvSpPr>
        <p:spPr>
          <a:xfrm>
            <a:off x="3851275" y="5059363"/>
            <a:ext cx="202247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latin typeface="Arial" panose="020B0604020202020204" pitchFamily="34" charset="0"/>
                <a:ea typeface="宋体" panose="02010600030101010101" pitchFamily="2" charset="-122"/>
              </a:rPr>
              <a:t>甲状腺下动脉</a:t>
            </a:r>
            <a:endParaRPr lang="zh-CN" altLang="en-US" sz="2400" dirty="0">
              <a:ea typeface="宋体" panose="02010600030101010101" pitchFamily="2" charset="-122"/>
            </a:endParaRPr>
          </a:p>
        </p:txBody>
      </p:sp>
      <p:sp>
        <p:nvSpPr>
          <p:cNvPr id="281640" name="Rectangle 40"/>
          <p:cNvSpPr/>
          <p:nvPr/>
        </p:nvSpPr>
        <p:spPr>
          <a:xfrm>
            <a:off x="4063577" y="5412457"/>
            <a:ext cx="1816523" cy="46166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latin typeface="Arial" panose="020B0604020202020204" pitchFamily="34" charset="0"/>
                <a:ea typeface="宋体" panose="02010600030101010101" pitchFamily="2" charset="-122"/>
              </a:rPr>
              <a:t> 腹壁上动脉</a:t>
            </a:r>
          </a:p>
        </p:txBody>
      </p:sp>
      <p:sp>
        <p:nvSpPr>
          <p:cNvPr id="281649" name="Freeform 49"/>
          <p:cNvSpPr/>
          <p:nvPr/>
        </p:nvSpPr>
        <p:spPr>
          <a:xfrm flipH="1">
            <a:off x="7164388" y="2493963"/>
            <a:ext cx="215900" cy="287337"/>
          </a:xfrm>
          <a:custGeom>
            <a:avLst/>
            <a:gdLst>
              <a:gd name="txL" fmla="*/ 0 w 1"/>
              <a:gd name="txT" fmla="*/ 0 h 136"/>
              <a:gd name="txR" fmla="*/ 1 w 1"/>
              <a:gd name="txB" fmla="*/ 136 h 136"/>
            </a:gdLst>
            <a:ahLst/>
            <a:cxnLst>
              <a:cxn ang="0">
                <a:pos x="0" y="2147483646"/>
              </a:cxn>
              <a:cxn ang="0">
                <a:pos x="0" y="0"/>
              </a:cxn>
            </a:cxnLst>
            <a:rect l="txL" t="txT" r="txR" b="txB"/>
            <a:pathLst>
              <a:path w="1" h="136">
                <a:moveTo>
                  <a:pt x="0" y="136"/>
                </a:moveTo>
                <a:cubicBezTo>
                  <a:pt x="0" y="136"/>
                  <a:pt x="0" y="68"/>
                  <a:pt x="0" y="0"/>
                </a:cubicBezTo>
              </a:path>
            </a:pathLst>
          </a:custGeom>
          <a:noFill/>
          <a:ln w="50800" cap="flat" cmpd="sng">
            <a:solidFill>
              <a:srgbClr val="00FF00">
                <a:alpha val="100000"/>
              </a:srgbClr>
            </a:solidFill>
            <a:prstDash val="solid"/>
            <a:miter lim="800000"/>
            <a:headEnd type="none" w="med" len="med"/>
            <a:tailEnd type="triangle" w="med" len="sm"/>
          </a:ln>
        </p:spPr>
        <p:txBody>
          <a:bodyPr/>
          <a:lstStyle/>
          <a:p>
            <a:endParaRPr lang="zh-CN" altLang="en-US"/>
          </a:p>
        </p:txBody>
      </p:sp>
      <p:sp>
        <p:nvSpPr>
          <p:cNvPr id="281650" name="Freeform 50"/>
          <p:cNvSpPr/>
          <p:nvPr/>
        </p:nvSpPr>
        <p:spPr>
          <a:xfrm>
            <a:off x="7235825" y="1833563"/>
            <a:ext cx="504825" cy="658812"/>
          </a:xfrm>
          <a:custGeom>
            <a:avLst/>
            <a:gdLst>
              <a:gd name="txL" fmla="*/ 0 w 318"/>
              <a:gd name="txT" fmla="*/ 0 h 415"/>
              <a:gd name="txR" fmla="*/ 318 w 318"/>
              <a:gd name="txB" fmla="*/ 415 h 415"/>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Lst>
            <a:rect l="txL" t="txT" r="txR" b="txB"/>
            <a:pathLst>
              <a:path w="318" h="415">
                <a:moveTo>
                  <a:pt x="91" y="415"/>
                </a:moveTo>
                <a:cubicBezTo>
                  <a:pt x="76" y="392"/>
                  <a:pt x="61" y="370"/>
                  <a:pt x="46" y="325"/>
                </a:cubicBezTo>
                <a:cubicBezTo>
                  <a:pt x="31" y="280"/>
                  <a:pt x="0" y="188"/>
                  <a:pt x="0" y="143"/>
                </a:cubicBezTo>
                <a:cubicBezTo>
                  <a:pt x="0" y="98"/>
                  <a:pt x="31" y="75"/>
                  <a:pt x="46" y="52"/>
                </a:cubicBezTo>
                <a:cubicBezTo>
                  <a:pt x="61" y="29"/>
                  <a:pt x="68" y="14"/>
                  <a:pt x="91" y="7"/>
                </a:cubicBezTo>
                <a:cubicBezTo>
                  <a:pt x="114" y="0"/>
                  <a:pt x="144" y="0"/>
                  <a:pt x="182" y="7"/>
                </a:cubicBezTo>
                <a:cubicBezTo>
                  <a:pt x="220" y="14"/>
                  <a:pt x="295" y="45"/>
                  <a:pt x="318" y="52"/>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52" name="Freeform 52"/>
          <p:cNvSpPr/>
          <p:nvPr/>
        </p:nvSpPr>
        <p:spPr>
          <a:xfrm>
            <a:off x="7343775" y="2997200"/>
            <a:ext cx="1044575" cy="1727200"/>
          </a:xfrm>
          <a:custGeom>
            <a:avLst/>
            <a:gdLst>
              <a:gd name="txL" fmla="*/ 0 w 658"/>
              <a:gd name="txT" fmla="*/ 0 h 1088"/>
              <a:gd name="txR" fmla="*/ 658 w 658"/>
              <a:gd name="txB" fmla="*/ 1088 h 1088"/>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Lst>
            <a:rect l="txL" t="txT" r="txR" b="txB"/>
            <a:pathLst>
              <a:path w="658" h="1088">
                <a:moveTo>
                  <a:pt x="23" y="0"/>
                </a:moveTo>
                <a:cubicBezTo>
                  <a:pt x="11" y="41"/>
                  <a:pt x="0" y="83"/>
                  <a:pt x="23" y="136"/>
                </a:cubicBezTo>
                <a:cubicBezTo>
                  <a:pt x="46" y="189"/>
                  <a:pt x="106" y="249"/>
                  <a:pt x="159" y="317"/>
                </a:cubicBezTo>
                <a:cubicBezTo>
                  <a:pt x="212" y="385"/>
                  <a:pt x="281" y="468"/>
                  <a:pt x="341" y="544"/>
                </a:cubicBezTo>
                <a:cubicBezTo>
                  <a:pt x="401" y="620"/>
                  <a:pt x="469" y="680"/>
                  <a:pt x="522" y="771"/>
                </a:cubicBezTo>
                <a:cubicBezTo>
                  <a:pt x="575" y="862"/>
                  <a:pt x="616" y="975"/>
                  <a:pt x="658" y="1088"/>
                </a:cubicBezTo>
              </a:path>
            </a:pathLst>
          </a:custGeom>
          <a:noFill/>
          <a:ln w="38100" cap="flat" cmpd="sng">
            <a:solidFill>
              <a:srgbClr val="00FF00">
                <a:alpha val="100000"/>
              </a:srgbClr>
            </a:solidFill>
            <a:prstDash val="lgDashDot"/>
            <a:miter lim="800000"/>
            <a:headEnd type="none" w="med" len="med"/>
            <a:tailEnd type="stealth" w="med" len="med"/>
          </a:ln>
        </p:spPr>
        <p:txBody>
          <a:bodyPr/>
          <a:lstStyle/>
          <a:p>
            <a:endParaRPr lang="zh-CN" altLang="en-US"/>
          </a:p>
        </p:txBody>
      </p:sp>
      <p:pic>
        <p:nvPicPr>
          <p:cNvPr id="281653" name="Picture 53" descr="胸腹前壁内面观"/>
          <p:cNvPicPr>
            <a:picLocks noChangeAspect="1"/>
          </p:cNvPicPr>
          <p:nvPr/>
        </p:nvPicPr>
        <p:blipFill>
          <a:blip r:embed="rId6">
            <a:lum bright="-17999" contrast="42000"/>
          </a:blip>
          <a:srcRect l="-2916"/>
          <a:stretch>
            <a:fillRect/>
          </a:stretch>
        </p:blipFill>
        <p:spPr>
          <a:xfrm>
            <a:off x="5816600" y="44450"/>
            <a:ext cx="3219450" cy="5400675"/>
          </a:xfrm>
          <a:prstGeom prst="rect">
            <a:avLst/>
          </a:prstGeom>
          <a:solidFill>
            <a:schemeClr val="bg1"/>
          </a:solidFill>
          <a:ln w="9525">
            <a:noFill/>
          </a:ln>
        </p:spPr>
      </p:pic>
      <p:sp>
        <p:nvSpPr>
          <p:cNvPr id="281654" name="Freeform 54"/>
          <p:cNvSpPr/>
          <p:nvPr/>
        </p:nvSpPr>
        <p:spPr>
          <a:xfrm>
            <a:off x="7654925" y="115888"/>
            <a:ext cx="301625" cy="3313112"/>
          </a:xfrm>
          <a:custGeom>
            <a:avLst/>
            <a:gdLst>
              <a:gd name="txL" fmla="*/ 0 w 190"/>
              <a:gd name="txT" fmla="*/ 0 h 2087"/>
              <a:gd name="txR" fmla="*/ 190 w 190"/>
              <a:gd name="txB" fmla="*/ 2087 h 2087"/>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90" h="2087">
                <a:moveTo>
                  <a:pt x="190" y="0"/>
                </a:moveTo>
                <a:cubicBezTo>
                  <a:pt x="152" y="26"/>
                  <a:pt x="114" y="53"/>
                  <a:pt x="99" y="91"/>
                </a:cubicBezTo>
                <a:cubicBezTo>
                  <a:pt x="84" y="129"/>
                  <a:pt x="99" y="182"/>
                  <a:pt x="99" y="227"/>
                </a:cubicBezTo>
                <a:cubicBezTo>
                  <a:pt x="99" y="272"/>
                  <a:pt x="106" y="318"/>
                  <a:pt x="99" y="363"/>
                </a:cubicBezTo>
                <a:cubicBezTo>
                  <a:pt x="92" y="408"/>
                  <a:pt x="61" y="431"/>
                  <a:pt x="54" y="499"/>
                </a:cubicBezTo>
                <a:cubicBezTo>
                  <a:pt x="47" y="567"/>
                  <a:pt x="54" y="689"/>
                  <a:pt x="54" y="772"/>
                </a:cubicBezTo>
                <a:cubicBezTo>
                  <a:pt x="54" y="855"/>
                  <a:pt x="54" y="938"/>
                  <a:pt x="54" y="998"/>
                </a:cubicBezTo>
                <a:cubicBezTo>
                  <a:pt x="54" y="1058"/>
                  <a:pt x="54" y="1096"/>
                  <a:pt x="54" y="1134"/>
                </a:cubicBezTo>
                <a:cubicBezTo>
                  <a:pt x="54" y="1172"/>
                  <a:pt x="54" y="1180"/>
                  <a:pt x="54" y="1225"/>
                </a:cubicBezTo>
                <a:cubicBezTo>
                  <a:pt x="54" y="1270"/>
                  <a:pt x="54" y="1347"/>
                  <a:pt x="54" y="1407"/>
                </a:cubicBezTo>
                <a:cubicBezTo>
                  <a:pt x="54" y="1467"/>
                  <a:pt x="62" y="1520"/>
                  <a:pt x="54" y="1588"/>
                </a:cubicBezTo>
                <a:cubicBezTo>
                  <a:pt x="46" y="1656"/>
                  <a:pt x="16" y="1747"/>
                  <a:pt x="8" y="1815"/>
                </a:cubicBezTo>
                <a:cubicBezTo>
                  <a:pt x="0" y="1883"/>
                  <a:pt x="8" y="1951"/>
                  <a:pt x="8" y="1996"/>
                </a:cubicBezTo>
                <a:cubicBezTo>
                  <a:pt x="8" y="2041"/>
                  <a:pt x="8" y="2064"/>
                  <a:pt x="8" y="2087"/>
                </a:cubicBezTo>
              </a:path>
            </a:pathLst>
          </a:custGeom>
          <a:noFill/>
          <a:ln w="38100" cap="flat" cmpd="sng">
            <a:solidFill>
              <a:srgbClr val="00FF00">
                <a:alpha val="100000"/>
              </a:srgbClr>
            </a:solidFill>
            <a:prstDash val="solid"/>
            <a:miter lim="800000"/>
            <a:headEnd type="none" w="med" len="med"/>
            <a:tailEnd type="stealth" w="med" len="med"/>
          </a:ln>
        </p:spPr>
        <p:txBody>
          <a:bodyPr/>
          <a:lstStyle/>
          <a:p>
            <a:endParaRPr lang="zh-CN" altLang="en-US"/>
          </a:p>
        </p:txBody>
      </p:sp>
      <p:sp>
        <p:nvSpPr>
          <p:cNvPr id="281655" name="Text Box 55"/>
          <p:cNvSpPr txBox="1"/>
          <p:nvPr/>
        </p:nvSpPr>
        <p:spPr>
          <a:xfrm>
            <a:off x="1790700" y="2492375"/>
            <a:ext cx="549275" cy="1081088"/>
          </a:xfrm>
          <a:prstGeom prst="rect">
            <a:avLst/>
          </a:prstGeom>
          <a:solidFill>
            <a:srgbClr val="3366FF"/>
          </a:solidFill>
          <a:ln w="9525">
            <a:noFill/>
          </a:ln>
        </p:spPr>
        <p:txBody>
          <a:bodyPr vert="eaVert">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chemeClr val="bg1"/>
                </a:solidFill>
                <a:ea typeface="隶书" pitchFamily="49" charset="-122"/>
                <a:hlinkClick r:id="rId7" action="ppaction://hlinksldjump"/>
              </a:rPr>
              <a:t>感受器</a:t>
            </a:r>
            <a:endParaRPr lang="zh-CN" altLang="en-US" sz="2400" dirty="0">
              <a:solidFill>
                <a:schemeClr val="bg1"/>
              </a:solidFill>
              <a:ea typeface="隶书" pitchFamily="49" charset="-122"/>
            </a:endParaRPr>
          </a:p>
        </p:txBody>
      </p:sp>
      <p:sp>
        <p:nvSpPr>
          <p:cNvPr id="52" name="AutoShape 38">
            <a:extLst>
              <a:ext uri="{FF2B5EF4-FFF2-40B4-BE49-F238E27FC236}">
                <a16:creationId xmlns:a16="http://schemas.microsoft.com/office/drawing/2014/main" id="{7F44276F-D619-4A35-9533-2995EE031681}"/>
              </a:ext>
            </a:extLst>
          </p:cNvPr>
          <p:cNvSpPr/>
          <p:nvPr/>
        </p:nvSpPr>
        <p:spPr>
          <a:xfrm>
            <a:off x="4083632" y="5571865"/>
            <a:ext cx="201030" cy="593986"/>
          </a:xfrm>
          <a:prstGeom prst="leftBrace">
            <a:avLst>
              <a:gd name="adj1" fmla="val 67222"/>
              <a:gd name="adj2" fmla="val 50000"/>
            </a:avLst>
          </a:prstGeom>
          <a:noFill/>
          <a:ln w="38100" cap="flat" cmpd="sng">
            <a:solidFill>
              <a:schemeClr val="hlink"/>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55" name="文本框 54">
            <a:extLst>
              <a:ext uri="{FF2B5EF4-FFF2-40B4-BE49-F238E27FC236}">
                <a16:creationId xmlns:a16="http://schemas.microsoft.com/office/drawing/2014/main" id="{C16F6A75-4DA0-4BE4-9C1D-8B34E8BA0141}"/>
              </a:ext>
            </a:extLst>
          </p:cNvPr>
          <p:cNvSpPr txBox="1"/>
          <p:nvPr/>
        </p:nvSpPr>
        <p:spPr>
          <a:xfrm>
            <a:off x="4247130" y="5893883"/>
            <a:ext cx="1491114" cy="461665"/>
          </a:xfrm>
          <a:prstGeom prst="rect">
            <a:avLst/>
          </a:prstGeom>
          <a:noFill/>
        </p:spPr>
        <p:txBody>
          <a:bodyPr wrap="square">
            <a:spAutoFit/>
          </a:bodyPr>
          <a:lstStyle/>
          <a:p>
            <a:r>
              <a:rPr lang="zh-CN" altLang="en-US" sz="2400" b="1" dirty="0">
                <a:latin typeface="Arial" panose="020B0604020202020204" pitchFamily="34" charset="0"/>
                <a:ea typeface="宋体" panose="02010600030101010101" pitchFamily="2" charset="-122"/>
              </a:rPr>
              <a:t>肌膈动脉</a:t>
            </a:r>
            <a:endParaRPr lang="zh-CN" alt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wipe(left)">
                                      <p:cBhvr>
                                        <p:cTn id="7" dur="2000"/>
                                        <p:tgtEl>
                                          <p:spTgt spid="28160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281623"/>
                                        </p:tgtEl>
                                        <p:attrNameLst>
                                          <p:attrName>style.visibility</p:attrName>
                                        </p:attrNameLst>
                                      </p:cBhvr>
                                      <p:to>
                                        <p:strVal val="visible"/>
                                      </p:to>
                                    </p:set>
                                    <p:animEffect transition="in" filter="barn(outHorizontal)">
                                      <p:cBhvr>
                                        <p:cTn id="12" dur="500"/>
                                        <p:tgtEl>
                                          <p:spTgt spid="2816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281620"/>
                                        </p:tgtEl>
                                        <p:attrNameLst>
                                          <p:attrName>style.visibility</p:attrName>
                                        </p:attrNameLst>
                                      </p:cBhvr>
                                      <p:to>
                                        <p:strVal val="visible"/>
                                      </p:to>
                                    </p:set>
                                    <p:animEffect transition="in" filter="barn(outHorizontal)">
                                      <p:cBhvr>
                                        <p:cTn id="17" dur="500"/>
                                        <p:tgtEl>
                                          <p:spTgt spid="2816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8160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81624"/>
                                        </p:tgtEl>
                                        <p:attrNameLst>
                                          <p:attrName>style.visibility</p:attrName>
                                        </p:attrNameLst>
                                      </p:cBhvr>
                                      <p:to>
                                        <p:strVal val="visible"/>
                                      </p:to>
                                    </p:set>
                                    <p:animEffect transition="in" filter="wipe(down)">
                                      <p:cBhvr>
                                        <p:cTn id="26" dur="500"/>
                                        <p:tgtEl>
                                          <p:spTgt spid="28162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16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81632"/>
                                        </p:tgtEl>
                                        <p:attrNameLst>
                                          <p:attrName>style.visibility</p:attrName>
                                        </p:attrNameLst>
                                      </p:cBhvr>
                                      <p:to>
                                        <p:strVal val="visible"/>
                                      </p:to>
                                    </p:set>
                                    <p:animEffect transition="in" filter="wipe(right)">
                                      <p:cBhvr>
                                        <p:cTn id="35" dur="500"/>
                                        <p:tgtEl>
                                          <p:spTgt spid="2816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1613"/>
                                        </p:tgtEl>
                                        <p:attrNameLst>
                                          <p:attrName>style.visibility</p:attrName>
                                        </p:attrNameLst>
                                      </p:cBhvr>
                                      <p:to>
                                        <p:strVal val="visible"/>
                                      </p:to>
                                    </p:set>
                                    <p:animEffect transition="in" filter="wipe(down)">
                                      <p:cBhvr>
                                        <p:cTn id="40" dur="500"/>
                                        <p:tgtEl>
                                          <p:spTgt spid="28161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160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81625"/>
                                        </p:tgtEl>
                                        <p:attrNameLst>
                                          <p:attrName>style.visibility</p:attrName>
                                        </p:attrNameLst>
                                      </p:cBhvr>
                                      <p:to>
                                        <p:strVal val="visible"/>
                                      </p:to>
                                    </p:set>
                                    <p:animEffect transition="in" filter="wipe(down)">
                                      <p:cBhvr>
                                        <p:cTn id="49" dur="500"/>
                                        <p:tgtEl>
                                          <p:spTgt spid="28162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81614"/>
                                        </p:tgtEl>
                                        <p:attrNameLst>
                                          <p:attrName>style.visibility</p:attrName>
                                        </p:attrNameLst>
                                      </p:cBhvr>
                                      <p:to>
                                        <p:strVal val="visible"/>
                                      </p:to>
                                    </p:set>
                                    <p:animEffect transition="in" filter="wipe(up)">
                                      <p:cBhvr>
                                        <p:cTn id="54" dur="500"/>
                                        <p:tgtEl>
                                          <p:spTgt spid="2816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16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81626"/>
                                        </p:tgtEl>
                                        <p:attrNameLst>
                                          <p:attrName>style.visibility</p:attrName>
                                        </p:attrNameLst>
                                      </p:cBhvr>
                                      <p:to>
                                        <p:strVal val="visible"/>
                                      </p:to>
                                    </p:set>
                                    <p:animEffect transition="in" filter="wipe(down)">
                                      <p:cBhvr>
                                        <p:cTn id="63" dur="500"/>
                                        <p:tgtEl>
                                          <p:spTgt spid="28162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81615"/>
                                        </p:tgtEl>
                                        <p:attrNameLst>
                                          <p:attrName>style.visibility</p:attrName>
                                        </p:attrNameLst>
                                      </p:cBhvr>
                                      <p:to>
                                        <p:strVal val="visible"/>
                                      </p:to>
                                    </p:set>
                                    <p:animEffect transition="in" filter="wipe(down)">
                                      <p:cBhvr>
                                        <p:cTn id="68" dur="500"/>
                                        <p:tgtEl>
                                          <p:spTgt spid="28161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160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81627"/>
                                        </p:tgtEl>
                                        <p:attrNameLst>
                                          <p:attrName>style.visibility</p:attrName>
                                        </p:attrNameLst>
                                      </p:cBhvr>
                                      <p:to>
                                        <p:strVal val="visible"/>
                                      </p:to>
                                    </p:set>
                                    <p:animEffect transition="in" filter="wipe(down)">
                                      <p:cBhvr>
                                        <p:cTn id="77" dur="500"/>
                                        <p:tgtEl>
                                          <p:spTgt spid="2816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81616"/>
                                        </p:tgtEl>
                                        <p:attrNameLst>
                                          <p:attrName>style.visibility</p:attrName>
                                        </p:attrNameLst>
                                      </p:cBhvr>
                                      <p:to>
                                        <p:strVal val="visible"/>
                                      </p:to>
                                    </p:set>
                                    <p:animEffect transition="in" filter="wipe(down)">
                                      <p:cBhvr>
                                        <p:cTn id="82" dur="500"/>
                                        <p:tgtEl>
                                          <p:spTgt spid="281616"/>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160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81628"/>
                                        </p:tgtEl>
                                        <p:attrNameLst>
                                          <p:attrName>style.visibility</p:attrName>
                                        </p:attrNameLst>
                                      </p:cBhvr>
                                      <p:to>
                                        <p:strVal val="visible"/>
                                      </p:to>
                                    </p:set>
                                    <p:animEffect transition="in" filter="wipe(left)">
                                      <p:cBhvr>
                                        <p:cTn id="91" dur="500"/>
                                        <p:tgtEl>
                                          <p:spTgt spid="28162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81634"/>
                                        </p:tgtEl>
                                        <p:attrNameLst>
                                          <p:attrName>style.visibility</p:attrName>
                                        </p:attrNameLst>
                                      </p:cBhvr>
                                      <p:to>
                                        <p:strVal val="visible"/>
                                      </p:to>
                                    </p:set>
                                    <p:animEffect transition="in" filter="wipe(down)">
                                      <p:cBhvr>
                                        <p:cTn id="96" dur="500"/>
                                        <p:tgtEl>
                                          <p:spTgt spid="28163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81633"/>
                                        </p:tgtEl>
                                        <p:attrNameLst>
                                          <p:attrName>style.visibility</p:attrName>
                                        </p:attrNameLst>
                                      </p:cBhvr>
                                      <p:to>
                                        <p:strVal val="visible"/>
                                      </p:to>
                                    </p:set>
                                    <p:animEffect transition="in" filter="wipe(left)">
                                      <p:cBhvr>
                                        <p:cTn id="101" dur="500"/>
                                        <p:tgtEl>
                                          <p:spTgt spid="28163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281617"/>
                                        </p:tgtEl>
                                        <p:attrNameLst>
                                          <p:attrName>style.visibility</p:attrName>
                                        </p:attrNameLst>
                                      </p:cBhvr>
                                      <p:to>
                                        <p:strVal val="visible"/>
                                      </p:to>
                                    </p:set>
                                    <p:animEffect transition="in" filter="wipe(down)">
                                      <p:cBhvr>
                                        <p:cTn id="106" dur="500"/>
                                        <p:tgtEl>
                                          <p:spTgt spid="281617"/>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8161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281629"/>
                                        </p:tgtEl>
                                        <p:attrNameLst>
                                          <p:attrName>style.visibility</p:attrName>
                                        </p:attrNameLst>
                                      </p:cBhvr>
                                      <p:to>
                                        <p:strVal val="visible"/>
                                      </p:to>
                                    </p:set>
                                    <p:animEffect transition="in" filter="wipe(left)">
                                      <p:cBhvr>
                                        <p:cTn id="115" dur="500"/>
                                        <p:tgtEl>
                                          <p:spTgt spid="28162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281618"/>
                                        </p:tgtEl>
                                        <p:attrNameLst>
                                          <p:attrName>style.visibility</p:attrName>
                                        </p:attrNameLst>
                                      </p:cBhvr>
                                      <p:to>
                                        <p:strVal val="visible"/>
                                      </p:to>
                                    </p:set>
                                    <p:animEffect transition="in" filter="wipe(up)">
                                      <p:cBhvr>
                                        <p:cTn id="120" dur="500"/>
                                        <p:tgtEl>
                                          <p:spTgt spid="281618"/>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8160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281630"/>
                                        </p:tgtEl>
                                        <p:attrNameLst>
                                          <p:attrName>style.visibility</p:attrName>
                                        </p:attrNameLst>
                                      </p:cBhvr>
                                      <p:to>
                                        <p:strVal val="visible"/>
                                      </p:to>
                                    </p:set>
                                    <p:animEffect transition="in" filter="wipe(left)">
                                      <p:cBhvr>
                                        <p:cTn id="129" dur="500"/>
                                        <p:tgtEl>
                                          <p:spTgt spid="281630"/>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81619"/>
                                        </p:tgtEl>
                                        <p:attrNameLst>
                                          <p:attrName>style.visibility</p:attrName>
                                        </p:attrNameLst>
                                      </p:cBhvr>
                                      <p:to>
                                        <p:strVal val="visible"/>
                                      </p:to>
                                    </p:set>
                                    <p:animEffect transition="in" filter="wipe(up)">
                                      <p:cBhvr>
                                        <p:cTn id="134" dur="500"/>
                                        <p:tgtEl>
                                          <p:spTgt spid="281619"/>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8160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281631"/>
                                        </p:tgtEl>
                                        <p:attrNameLst>
                                          <p:attrName>style.visibility</p:attrName>
                                        </p:attrNameLst>
                                      </p:cBhvr>
                                      <p:to>
                                        <p:strVal val="visible"/>
                                      </p:to>
                                    </p:set>
                                    <p:animEffect transition="in" filter="wipe(up)">
                                      <p:cBhvr>
                                        <p:cTn id="143" dur="500"/>
                                        <p:tgtEl>
                                          <p:spTgt spid="2816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281621"/>
                                        </p:tgtEl>
                                        <p:attrNameLst>
                                          <p:attrName>style.visibility</p:attrName>
                                        </p:attrNameLst>
                                      </p:cBhvr>
                                      <p:to>
                                        <p:strVal val="visible"/>
                                      </p:to>
                                    </p:set>
                                    <p:animEffect transition="in" filter="wipe(up)">
                                      <p:cBhvr>
                                        <p:cTn id="148" dur="500"/>
                                        <p:tgtEl>
                                          <p:spTgt spid="281621"/>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81622"/>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6" presetClass="entr" presetSubtype="42" fill="hold" grpId="0" nodeType="clickEffect">
                                  <p:stCondLst>
                                    <p:cond delay="0"/>
                                  </p:stCondLst>
                                  <p:childTnLst>
                                    <p:set>
                                      <p:cBhvr>
                                        <p:cTn id="156" dur="1" fill="hold">
                                          <p:stCondLst>
                                            <p:cond delay="0"/>
                                          </p:stCondLst>
                                        </p:cTn>
                                        <p:tgtEl>
                                          <p:spTgt spid="281638"/>
                                        </p:tgtEl>
                                        <p:attrNameLst>
                                          <p:attrName>style.visibility</p:attrName>
                                        </p:attrNameLst>
                                      </p:cBhvr>
                                      <p:to>
                                        <p:strVal val="visible"/>
                                      </p:to>
                                    </p:set>
                                    <p:animEffect transition="in" filter="barn(outHorizontal)">
                                      <p:cBhvr>
                                        <p:cTn id="157" dur="500"/>
                                        <p:tgtEl>
                                          <p:spTgt spid="281638"/>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281612"/>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281644"/>
                                        </p:tgtEl>
                                        <p:attrNameLst>
                                          <p:attrName>style.visibility</p:attrName>
                                        </p:attrNameLst>
                                      </p:cBhvr>
                                      <p:to>
                                        <p:strVal val="visible"/>
                                      </p:to>
                                    </p:set>
                                    <p:animEffect transition="in" filter="wipe(up)">
                                      <p:cBhvr>
                                        <p:cTn id="166" dur="500"/>
                                        <p:tgtEl>
                                          <p:spTgt spid="281644"/>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281645"/>
                                        </p:tgtEl>
                                        <p:attrNameLst>
                                          <p:attrName>style.visibility</p:attrName>
                                        </p:attrNameLst>
                                      </p:cBhvr>
                                      <p:to>
                                        <p:strVal val="visible"/>
                                      </p:to>
                                    </p:set>
                                    <p:animEffect transition="in" filter="wipe(down)">
                                      <p:cBhvr>
                                        <p:cTn id="171" dur="500"/>
                                        <p:tgtEl>
                                          <p:spTgt spid="281645"/>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281635"/>
                                        </p:tgtEl>
                                        <p:attrNameLst>
                                          <p:attrName>style.visibility</p:attrName>
                                        </p:attrNameLst>
                                      </p:cBhvr>
                                      <p:to>
                                        <p:strVal val="visible"/>
                                      </p:to>
                                    </p:set>
                                    <p:animEffect transition="in" filter="wipe(left)">
                                      <p:cBhvr>
                                        <p:cTn id="176" dur="500"/>
                                        <p:tgtEl>
                                          <p:spTgt spid="28163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nodeType="clickEffect">
                                  <p:stCondLst>
                                    <p:cond delay="0"/>
                                  </p:stCondLst>
                                  <p:childTnLst>
                                    <p:set>
                                      <p:cBhvr>
                                        <p:cTn id="180" dur="1" fill="hold">
                                          <p:stCondLst>
                                            <p:cond delay="0"/>
                                          </p:stCondLst>
                                        </p:cTn>
                                        <p:tgtEl>
                                          <p:spTgt spid="281647"/>
                                        </p:tgtEl>
                                        <p:attrNameLst>
                                          <p:attrName>style.visibility</p:attrName>
                                        </p:attrNameLst>
                                      </p:cBhvr>
                                      <p:to>
                                        <p:strVal val="visible"/>
                                      </p:to>
                                    </p:set>
                                    <p:animEffect transition="in" filter="wipe(up)">
                                      <p:cBhvr>
                                        <p:cTn id="181" dur="500"/>
                                        <p:tgtEl>
                                          <p:spTgt spid="28164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281649"/>
                                        </p:tgtEl>
                                        <p:attrNameLst>
                                          <p:attrName>style.visibility</p:attrName>
                                        </p:attrNameLst>
                                      </p:cBhvr>
                                      <p:to>
                                        <p:strVal val="visible"/>
                                      </p:to>
                                    </p:set>
                                    <p:animEffect transition="in" filter="wipe(down)">
                                      <p:cBhvr>
                                        <p:cTn id="186" dur="500"/>
                                        <p:tgtEl>
                                          <p:spTgt spid="281649"/>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281639"/>
                                        </p:tgtEl>
                                        <p:attrNameLst>
                                          <p:attrName>style.visibility</p:attrName>
                                        </p:attrNameLst>
                                      </p:cBhvr>
                                      <p:to>
                                        <p:strVal val="visible"/>
                                      </p:to>
                                    </p:set>
                                    <p:animEffect transition="in" filter="wipe(left)">
                                      <p:cBhvr>
                                        <p:cTn id="191" dur="500"/>
                                        <p:tgtEl>
                                          <p:spTgt spid="281639"/>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nodeType="clickEffect">
                                  <p:stCondLst>
                                    <p:cond delay="0"/>
                                  </p:stCondLst>
                                  <p:childTnLst>
                                    <p:set>
                                      <p:cBhvr>
                                        <p:cTn id="195" dur="1" fill="hold">
                                          <p:stCondLst>
                                            <p:cond delay="0"/>
                                          </p:stCondLst>
                                        </p:cTn>
                                        <p:tgtEl>
                                          <p:spTgt spid="281636"/>
                                        </p:tgtEl>
                                        <p:attrNameLst>
                                          <p:attrName>style.visibility</p:attrName>
                                        </p:attrNameLst>
                                      </p:cBhvr>
                                      <p:to>
                                        <p:strVal val="visible"/>
                                      </p:to>
                                    </p:set>
                                    <p:animEffect transition="in" filter="wipe(left)">
                                      <p:cBhvr>
                                        <p:cTn id="196" dur="500"/>
                                        <p:tgtEl>
                                          <p:spTgt spid="281636"/>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nodeType="clickEffect">
                                  <p:stCondLst>
                                    <p:cond delay="0"/>
                                  </p:stCondLst>
                                  <p:childTnLst>
                                    <p:set>
                                      <p:cBhvr>
                                        <p:cTn id="200" dur="1" fill="hold">
                                          <p:stCondLst>
                                            <p:cond delay="0"/>
                                          </p:stCondLst>
                                        </p:cTn>
                                        <p:tgtEl>
                                          <p:spTgt spid="281650"/>
                                        </p:tgtEl>
                                        <p:attrNameLst>
                                          <p:attrName>style.visibility</p:attrName>
                                        </p:attrNameLst>
                                      </p:cBhvr>
                                      <p:to>
                                        <p:strVal val="visible"/>
                                      </p:to>
                                    </p:set>
                                    <p:animEffect transition="in" filter="wipe(down)">
                                      <p:cBhvr>
                                        <p:cTn id="201" dur="500"/>
                                        <p:tgtEl>
                                          <p:spTgt spid="281650"/>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nodeType="clickEffect">
                                  <p:stCondLst>
                                    <p:cond delay="0"/>
                                  </p:stCondLst>
                                  <p:childTnLst>
                                    <p:set>
                                      <p:cBhvr>
                                        <p:cTn id="205" dur="1" fill="hold">
                                          <p:stCondLst>
                                            <p:cond delay="0"/>
                                          </p:stCondLst>
                                        </p:cTn>
                                        <p:tgtEl>
                                          <p:spTgt spid="281637"/>
                                        </p:tgtEl>
                                        <p:attrNameLst>
                                          <p:attrName>style.visibility</p:attrName>
                                        </p:attrNameLst>
                                      </p:cBhvr>
                                      <p:to>
                                        <p:strVal val="visible"/>
                                      </p:to>
                                    </p:set>
                                    <p:animEffect transition="in" filter="wipe(left)">
                                      <p:cBhvr>
                                        <p:cTn id="206" dur="500"/>
                                        <p:tgtEl>
                                          <p:spTgt spid="281637"/>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1" fill="hold" nodeType="clickEffect">
                                  <p:stCondLst>
                                    <p:cond delay="0"/>
                                  </p:stCondLst>
                                  <p:childTnLst>
                                    <p:set>
                                      <p:cBhvr>
                                        <p:cTn id="210" dur="1" fill="hold">
                                          <p:stCondLst>
                                            <p:cond delay="0"/>
                                          </p:stCondLst>
                                        </p:cTn>
                                        <p:tgtEl>
                                          <p:spTgt spid="281652"/>
                                        </p:tgtEl>
                                        <p:attrNameLst>
                                          <p:attrName>style.visibility</p:attrName>
                                        </p:attrNameLst>
                                      </p:cBhvr>
                                      <p:to>
                                        <p:strVal val="visible"/>
                                      </p:to>
                                    </p:set>
                                    <p:animEffect transition="in" filter="wipe(up)">
                                      <p:cBhvr>
                                        <p:cTn id="211" dur="500"/>
                                        <p:tgtEl>
                                          <p:spTgt spid="281652"/>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nodeType="clickEffect">
                                  <p:stCondLst>
                                    <p:cond delay="0"/>
                                  </p:stCondLst>
                                  <p:childTnLst>
                                    <p:set>
                                      <p:cBhvr>
                                        <p:cTn id="215" dur="1" fill="hold">
                                          <p:stCondLst>
                                            <p:cond delay="0"/>
                                          </p:stCondLst>
                                        </p:cTn>
                                        <p:tgtEl>
                                          <p:spTgt spid="281641"/>
                                        </p:tgtEl>
                                        <p:attrNameLst>
                                          <p:attrName>style.visibility</p:attrName>
                                        </p:attrNameLst>
                                      </p:cBhvr>
                                      <p:to>
                                        <p:strVal val="visible"/>
                                      </p:to>
                                    </p:set>
                                    <p:animEffect transition="in" filter="wipe(left)">
                                      <p:cBhvr>
                                        <p:cTn id="216" dur="500"/>
                                        <p:tgtEl>
                                          <p:spTgt spid="281641"/>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281640"/>
                                        </p:tgtEl>
                                        <p:attrNameLst>
                                          <p:attrName>style.visibility</p:attrName>
                                        </p:attrNameLst>
                                      </p:cBhvr>
                                      <p:to>
                                        <p:strVal val="visible"/>
                                      </p:to>
                                    </p:set>
                                    <p:animEffect transition="in" filter="wipe(left)">
                                      <p:cBhvr>
                                        <p:cTn id="221" dur="500"/>
                                        <p:tgtEl>
                                          <p:spTgt spid="281640"/>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1" fill="hold" nodeType="clickEffect">
                                  <p:stCondLst>
                                    <p:cond delay="0"/>
                                  </p:stCondLst>
                                  <p:childTnLst>
                                    <p:set>
                                      <p:cBhvr>
                                        <p:cTn id="225" dur="1" fill="hold">
                                          <p:stCondLst>
                                            <p:cond delay="0"/>
                                          </p:stCondLst>
                                        </p:cTn>
                                        <p:tgtEl>
                                          <p:spTgt spid="281653"/>
                                        </p:tgtEl>
                                        <p:attrNameLst>
                                          <p:attrName>style.visibility</p:attrName>
                                        </p:attrNameLst>
                                      </p:cBhvr>
                                      <p:to>
                                        <p:strVal val="visible"/>
                                      </p:to>
                                    </p:set>
                                    <p:animEffect transition="in" filter="wipe(up)">
                                      <p:cBhvr>
                                        <p:cTn id="226" dur="500"/>
                                        <p:tgtEl>
                                          <p:spTgt spid="281653"/>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1" fill="hold" nodeType="clickEffect">
                                  <p:stCondLst>
                                    <p:cond delay="0"/>
                                  </p:stCondLst>
                                  <p:childTnLst>
                                    <p:set>
                                      <p:cBhvr>
                                        <p:cTn id="230" dur="1" fill="hold">
                                          <p:stCondLst>
                                            <p:cond delay="0"/>
                                          </p:stCondLst>
                                        </p:cTn>
                                        <p:tgtEl>
                                          <p:spTgt spid="281654"/>
                                        </p:tgtEl>
                                        <p:attrNameLst>
                                          <p:attrName>style.visibility</p:attrName>
                                        </p:attrNameLst>
                                      </p:cBhvr>
                                      <p:to>
                                        <p:strVal val="visible"/>
                                      </p:to>
                                    </p:set>
                                    <p:animEffect transition="in" filter="wipe(up)">
                                      <p:cBhvr>
                                        <p:cTn id="231" dur="500"/>
                                        <p:tgtEl>
                                          <p:spTgt spid="281654"/>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1" fill="hold" grpId="0" nodeType="clickEffect">
                                  <p:stCondLst>
                                    <p:cond delay="0"/>
                                  </p:stCondLst>
                                  <p:childTnLst>
                                    <p:set>
                                      <p:cBhvr>
                                        <p:cTn id="235" dur="1" fill="hold">
                                          <p:stCondLst>
                                            <p:cond delay="0"/>
                                          </p:stCondLst>
                                        </p:cTn>
                                        <p:tgtEl>
                                          <p:spTgt spid="281655"/>
                                        </p:tgtEl>
                                        <p:attrNameLst>
                                          <p:attrName>style.visibility</p:attrName>
                                        </p:attrNameLst>
                                      </p:cBhvr>
                                      <p:to>
                                        <p:strVal val="visible"/>
                                      </p:to>
                                    </p:set>
                                    <p:animEffect transition="in" filter="wipe(up)">
                                      <p:cBhvr>
                                        <p:cTn id="236" dur="500"/>
                                        <p:tgtEl>
                                          <p:spTgt spid="281655"/>
                                        </p:tgtEl>
                                      </p:cBhvr>
                                    </p:animEffect>
                                  </p:childTnLst>
                                </p:cTn>
                              </p:par>
                            </p:childTnLst>
                          </p:cTn>
                        </p:par>
                      </p:childTnLst>
                    </p:cTn>
                  </p:par>
                  <p:par>
                    <p:cTn id="237" fill="hold">
                      <p:stCondLst>
                        <p:cond delay="indefinite"/>
                      </p:stCondLst>
                      <p:childTnLst>
                        <p:par>
                          <p:cTn id="238" fill="hold">
                            <p:stCondLst>
                              <p:cond delay="0"/>
                            </p:stCondLst>
                            <p:childTnLst>
                              <p:par>
                                <p:cTn id="239" presetID="16" presetClass="entr" presetSubtype="42" fill="hold" grpId="0" nodeType="clickEffect">
                                  <p:stCondLst>
                                    <p:cond delay="0"/>
                                  </p:stCondLst>
                                  <p:childTnLst>
                                    <p:set>
                                      <p:cBhvr>
                                        <p:cTn id="240" dur="1" fill="hold">
                                          <p:stCondLst>
                                            <p:cond delay="0"/>
                                          </p:stCondLst>
                                        </p:cTn>
                                        <p:tgtEl>
                                          <p:spTgt spid="52"/>
                                        </p:tgtEl>
                                        <p:attrNameLst>
                                          <p:attrName>style.visibility</p:attrName>
                                        </p:attrNameLst>
                                      </p:cBhvr>
                                      <p:to>
                                        <p:strVal val="visible"/>
                                      </p:to>
                                    </p:set>
                                    <p:animEffect transition="in" filter="barn(outHorizontal)">
                                      <p:cBhvr>
                                        <p:cTn id="2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p:bldP spid="281603" grpId="0"/>
      <p:bldP spid="281604" grpId="0"/>
      <p:bldP spid="281605" grpId="0"/>
      <p:bldP spid="281606" grpId="0"/>
      <p:bldP spid="281607" grpId="0"/>
      <p:bldP spid="281608" grpId="0"/>
      <p:bldP spid="281609" grpId="0"/>
      <p:bldP spid="281610" grpId="0"/>
      <p:bldP spid="281611" grpId="0"/>
      <p:bldP spid="281620" grpId="0" animBg="1"/>
      <p:bldP spid="281633" grpId="0"/>
      <p:bldP spid="281638" grpId="0" animBg="1"/>
      <p:bldP spid="281655" grpId="0" animBg="1"/>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35</a:t>
            </a:fld>
            <a:endParaRPr lang="en-US" altLang="zh-CN" sz="1400" b="0" dirty="0">
              <a:ea typeface="宋体" panose="02010600030101010101" pitchFamily="2" charset="-122"/>
            </a:endParaRPr>
          </a:p>
        </p:txBody>
      </p:sp>
      <p:sp>
        <p:nvSpPr>
          <p:cNvPr id="282626" name="Text Box 2"/>
          <p:cNvSpPr txBox="1"/>
          <p:nvPr/>
        </p:nvSpPr>
        <p:spPr>
          <a:xfrm>
            <a:off x="1295400" y="914400"/>
            <a:ext cx="3429000" cy="7620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4400" dirty="0">
                <a:solidFill>
                  <a:schemeClr val="hlink"/>
                </a:solidFill>
                <a:latin typeface="Times New Roman" panose="02020603050405020304" pitchFamily="18" charset="0"/>
                <a:ea typeface="黑体" panose="02010609060101010101" pitchFamily="49" charset="-122"/>
              </a:rPr>
              <a:t>脑膜中动脉</a:t>
            </a:r>
            <a:endParaRPr lang="zh-CN" altLang="en-US" sz="4400" dirty="0">
              <a:solidFill>
                <a:schemeClr val="hlink"/>
              </a:solidFill>
              <a:ea typeface="黑体" panose="02010609060101010101" pitchFamily="49" charset="-122"/>
            </a:endParaRPr>
          </a:p>
        </p:txBody>
      </p:sp>
      <p:sp>
        <p:nvSpPr>
          <p:cNvPr id="282627" name="Text Box 3"/>
          <p:cNvSpPr txBox="1"/>
          <p:nvPr/>
        </p:nvSpPr>
        <p:spPr>
          <a:xfrm>
            <a:off x="1219200" y="1981200"/>
            <a:ext cx="3200400" cy="10668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3200" dirty="0">
                <a:ea typeface="宋体" panose="02010600030101010101" pitchFamily="2" charset="-122"/>
              </a:rPr>
              <a:t>向上穿棘孔入颅腔，分前后两支</a:t>
            </a:r>
          </a:p>
        </p:txBody>
      </p:sp>
      <p:grpSp>
        <p:nvGrpSpPr>
          <p:cNvPr id="2" name="Group 4"/>
          <p:cNvGrpSpPr/>
          <p:nvPr/>
        </p:nvGrpSpPr>
        <p:grpSpPr>
          <a:xfrm>
            <a:off x="5219700" y="2492375"/>
            <a:ext cx="4194175" cy="3692525"/>
            <a:chOff x="975" y="2614"/>
            <a:chExt cx="1744" cy="1024"/>
          </a:xfrm>
        </p:grpSpPr>
        <p:pic>
          <p:nvPicPr>
            <p:cNvPr id="44039" name="Picture 5" descr="硬膜外血肿"/>
            <p:cNvPicPr>
              <a:picLocks noChangeAspect="1"/>
            </p:cNvPicPr>
            <p:nvPr/>
          </p:nvPicPr>
          <p:blipFill>
            <a:blip r:embed="rId2">
              <a:lum bright="-23999" contrast="36000"/>
            </a:blip>
            <a:stretch>
              <a:fillRect/>
            </a:stretch>
          </p:blipFill>
          <p:spPr>
            <a:xfrm>
              <a:off x="975" y="2614"/>
              <a:ext cx="1452" cy="1024"/>
            </a:xfrm>
            <a:prstGeom prst="rect">
              <a:avLst/>
            </a:prstGeom>
            <a:noFill/>
            <a:ln w="9525">
              <a:noFill/>
            </a:ln>
          </p:spPr>
        </p:pic>
        <p:sp>
          <p:nvSpPr>
            <p:cNvPr id="44040" name="Text Box 6"/>
            <p:cNvSpPr txBox="1"/>
            <p:nvPr/>
          </p:nvSpPr>
          <p:spPr>
            <a:xfrm>
              <a:off x="2643" y="3240"/>
              <a:ext cx="76" cy="10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endParaRPr lang="zh-CN" altLang="en-US" sz="1800" dirty="0">
                <a:latin typeface="Arial" panose="020B0604020202020204" pitchFamily="34" charset="0"/>
                <a:ea typeface="宋体" panose="02010600030101010101" pitchFamily="2" charset="-122"/>
              </a:endParaRPr>
            </a:p>
          </p:txBody>
        </p:sp>
      </p:grpSp>
      <p:pic>
        <p:nvPicPr>
          <p:cNvPr id="282631" name="Picture 7" descr="翼点1"/>
          <p:cNvPicPr>
            <a:picLocks noChangeAspect="1"/>
          </p:cNvPicPr>
          <p:nvPr/>
        </p:nvPicPr>
        <p:blipFill>
          <a:blip r:embed="rId3">
            <a:lum bright="-23999" contrast="42000"/>
          </a:blip>
          <a:stretch>
            <a:fillRect/>
          </a:stretch>
        </p:blipFill>
        <p:spPr>
          <a:xfrm>
            <a:off x="685800" y="3276600"/>
            <a:ext cx="3810000" cy="33528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626"/>
                                        </p:tgtEl>
                                        <p:attrNameLst>
                                          <p:attrName>style.visibility</p:attrName>
                                        </p:attrNameLst>
                                      </p:cBhvr>
                                      <p:to>
                                        <p:strVal val="visible"/>
                                      </p:to>
                                    </p:set>
                                    <p:animEffect transition="in" filter="wipe(left)">
                                      <p:cBhvr>
                                        <p:cTn id="7" dur="500"/>
                                        <p:tgtEl>
                                          <p:spTgt spid="2826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2631"/>
                                        </p:tgtEl>
                                        <p:attrNameLst>
                                          <p:attrName>style.visibility</p:attrName>
                                        </p:attrNameLst>
                                      </p:cBhvr>
                                      <p:to>
                                        <p:strVal val="visible"/>
                                      </p:to>
                                    </p:set>
                                    <p:animEffect transition="in" filter="wipe(left)">
                                      <p:cBhvr>
                                        <p:cTn id="12" dur="500"/>
                                        <p:tgtEl>
                                          <p:spTgt spid="2826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2627"/>
                                        </p:tgtEl>
                                        <p:attrNameLst>
                                          <p:attrName>style.visibility</p:attrName>
                                        </p:attrNameLst>
                                      </p:cBhvr>
                                      <p:to>
                                        <p:strVal val="visible"/>
                                      </p:to>
                                    </p:set>
                                    <p:animEffect transition="in" filter="wipe(left)">
                                      <p:cBhvr>
                                        <p:cTn id="17" dur="500"/>
                                        <p:tgtEl>
                                          <p:spTgt spid="2826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p:bldP spid="2826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36</a:t>
            </a:fld>
            <a:endParaRPr lang="en-US" altLang="zh-CN" sz="1400" b="0" dirty="0">
              <a:ea typeface="宋体" panose="02010600030101010101" pitchFamily="2" charset="-122"/>
            </a:endParaRPr>
          </a:p>
        </p:txBody>
      </p:sp>
      <p:sp>
        <p:nvSpPr>
          <p:cNvPr id="284674" name="Rectangle 2"/>
          <p:cNvSpPr>
            <a:spLocks noGrp="1"/>
          </p:cNvSpPr>
          <p:nvPr>
            <p:ph type="title"/>
          </p:nvPr>
        </p:nvSpPr>
        <p:spPr/>
        <p:txBody>
          <a:bodyPr vert="horz" wrap="square" lIns="91440" tIns="45720" rIns="91440" bIns="45720" anchor="b"/>
          <a:lstStyle/>
          <a:p>
            <a:pPr eaLnBrk="1" hangingPunct="1"/>
            <a:r>
              <a:rPr lang="zh-CN" altLang="en-US" dirty="0">
                <a:latin typeface="Times New Roman" panose="02020603050405020304" pitchFamily="18" charset="0"/>
              </a:rPr>
              <a:t>颈动脉窦</a:t>
            </a:r>
          </a:p>
        </p:txBody>
      </p:sp>
      <p:sp>
        <p:nvSpPr>
          <p:cNvPr id="284675" name="Rectangle 3"/>
          <p:cNvSpPr>
            <a:spLocks noGrp="1"/>
          </p:cNvSpPr>
          <p:nvPr>
            <p:ph type="body" sz="half" idx="1"/>
          </p:nvPr>
        </p:nvSpPr>
        <p:spPr>
          <a:xfrm>
            <a:off x="609600" y="2017713"/>
            <a:ext cx="3962400"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t>为</a:t>
            </a:r>
            <a:r>
              <a:rPr lang="zh-CN" altLang="en-US" dirty="0">
                <a:solidFill>
                  <a:schemeClr val="hlink"/>
                </a:solidFill>
              </a:rPr>
              <a:t>颈总动脉</a:t>
            </a:r>
            <a:r>
              <a:rPr lang="zh-CN" altLang="en-US" dirty="0"/>
              <a:t>末端和</a:t>
            </a:r>
            <a:r>
              <a:rPr lang="zh-CN" altLang="en-US" dirty="0">
                <a:solidFill>
                  <a:schemeClr val="hlink"/>
                </a:solidFill>
              </a:rPr>
              <a:t>颈内动脉</a:t>
            </a:r>
            <a:r>
              <a:rPr lang="zh-CN" altLang="en-US" dirty="0"/>
              <a:t>起始部的膨大部分</a:t>
            </a:r>
          </a:p>
          <a:p>
            <a:pPr eaLnBrk="1" hangingPunct="1">
              <a:buClr>
                <a:schemeClr val="folHlink"/>
              </a:buClr>
              <a:buSzPct val="60000"/>
              <a:buFont typeface="Wingdings" panose="05000000000000000000" pitchFamily="2" charset="2"/>
            </a:pPr>
            <a:r>
              <a:rPr lang="zh-CN" altLang="en-US" dirty="0"/>
              <a:t>壁内有压力感受器</a:t>
            </a:r>
          </a:p>
        </p:txBody>
      </p:sp>
      <p:pic>
        <p:nvPicPr>
          <p:cNvPr id="284676" name="Picture 4" descr="头颈部的动脉"/>
          <p:cNvPicPr>
            <a:picLocks noGrp="1" noChangeAspect="1"/>
          </p:cNvPicPr>
          <p:nvPr>
            <p:ph type="clipArt" sz="half" idx="2"/>
          </p:nvPr>
        </p:nvPicPr>
        <p:blipFill>
          <a:blip r:embed="rId2">
            <a:lum bright="-6000" contrast="42000"/>
          </a:blip>
          <a:srcRect l="17725" t="18605" r="28009" b="29070"/>
          <a:stretch>
            <a:fillRect/>
          </a:stretch>
        </p:blipFill>
        <p:spPr>
          <a:xfrm>
            <a:off x="4418013" y="457200"/>
            <a:ext cx="4198937" cy="6096000"/>
          </a:xfrm>
        </p:spPr>
      </p:pic>
      <p:sp>
        <p:nvSpPr>
          <p:cNvPr id="284677" name="Oval 5"/>
          <p:cNvSpPr/>
          <p:nvPr/>
        </p:nvSpPr>
        <p:spPr>
          <a:xfrm rot="-1161786">
            <a:off x="5749925" y="4445000"/>
            <a:ext cx="431800" cy="931863"/>
          </a:xfrm>
          <a:prstGeom prst="ellipse">
            <a:avLst/>
          </a:prstGeom>
          <a:noFill/>
          <a:ln w="63500" cap="flat" cmpd="sng">
            <a:solidFill>
              <a:srgbClr val="00FF00"/>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4674"/>
                                        </p:tgtEl>
                                        <p:attrNameLst>
                                          <p:attrName>style.visibility</p:attrName>
                                        </p:attrNameLst>
                                      </p:cBhvr>
                                      <p:to>
                                        <p:strVal val="visible"/>
                                      </p:to>
                                    </p:set>
                                    <p:animEffect transition="in" filter="wipe(left)">
                                      <p:cBhvr>
                                        <p:cTn id="7" dur="500"/>
                                        <p:tgtEl>
                                          <p:spTgt spid="2846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4676"/>
                                        </p:tgtEl>
                                        <p:attrNameLst>
                                          <p:attrName>style.visibility</p:attrName>
                                        </p:attrNameLst>
                                      </p:cBhvr>
                                      <p:to>
                                        <p:strVal val="visible"/>
                                      </p:to>
                                    </p:set>
                                    <p:animEffect transition="in" filter="blinds(horizontal)">
                                      <p:cBhvr>
                                        <p:cTn id="12" dur="500"/>
                                        <p:tgtEl>
                                          <p:spTgt spid="2846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4675">
                                            <p:txEl>
                                              <p:pRg st="0" end="0"/>
                                            </p:txEl>
                                          </p:spTgt>
                                        </p:tgtEl>
                                        <p:attrNameLst>
                                          <p:attrName>style.visibility</p:attrName>
                                        </p:attrNameLst>
                                      </p:cBhvr>
                                      <p:to>
                                        <p:strVal val="visible"/>
                                      </p:to>
                                    </p:set>
                                    <p:animEffect transition="in" filter="wipe(left)">
                                      <p:cBhvr>
                                        <p:cTn id="17" dur="500"/>
                                        <p:tgtEl>
                                          <p:spTgt spid="2846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4677"/>
                                        </p:tgtEl>
                                        <p:attrNameLst>
                                          <p:attrName>style.visibility</p:attrName>
                                        </p:attrNameLst>
                                      </p:cBhvr>
                                      <p:to>
                                        <p:strVal val="visible"/>
                                      </p:to>
                                    </p:set>
                                    <p:animEffect transition="in" filter="wipe(down)">
                                      <p:cBhvr>
                                        <p:cTn id="22" dur="500"/>
                                        <p:tgtEl>
                                          <p:spTgt spid="2846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4675">
                                            <p:txEl>
                                              <p:pRg st="1" end="1"/>
                                            </p:txEl>
                                          </p:spTgt>
                                        </p:tgtEl>
                                        <p:attrNameLst>
                                          <p:attrName>style.visibility</p:attrName>
                                        </p:attrNameLst>
                                      </p:cBhvr>
                                      <p:to>
                                        <p:strVal val="visible"/>
                                      </p:to>
                                    </p:set>
                                    <p:animEffect transition="in" filter="wipe(left)">
                                      <p:cBhvr>
                                        <p:cTn id="27" dur="500"/>
                                        <p:tgtEl>
                                          <p:spTgt spid="2846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p:bldP spid="284675" grpId="0" build="p"/>
      <p:bldP spid="28467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37</a:t>
            </a:fld>
            <a:endParaRPr lang="en-US" altLang="zh-CN" sz="1400" b="0" dirty="0">
              <a:ea typeface="宋体" panose="02010600030101010101" pitchFamily="2" charset="-122"/>
            </a:endParaRPr>
          </a:p>
        </p:txBody>
      </p:sp>
      <p:sp>
        <p:nvSpPr>
          <p:cNvPr id="285698" name="Rectangle 2"/>
          <p:cNvSpPr>
            <a:spLocks noGrp="1"/>
          </p:cNvSpPr>
          <p:nvPr>
            <p:ph type="title"/>
          </p:nvPr>
        </p:nvSpPr>
        <p:spPr/>
        <p:txBody>
          <a:bodyPr vert="horz" wrap="square" lIns="91440" tIns="45720" rIns="91440" bIns="45720" anchor="b"/>
          <a:lstStyle/>
          <a:p>
            <a:pPr eaLnBrk="1" hangingPunct="1"/>
            <a:r>
              <a:rPr lang="zh-CN" altLang="en-US" dirty="0">
                <a:latin typeface="Times New Roman" panose="02020603050405020304" pitchFamily="18" charset="0"/>
              </a:rPr>
              <a:t>颈动脉小球</a:t>
            </a:r>
          </a:p>
        </p:txBody>
      </p:sp>
      <p:sp>
        <p:nvSpPr>
          <p:cNvPr id="285699" name="Rectangle 3"/>
          <p:cNvSpPr>
            <a:spLocks noGrp="1"/>
          </p:cNvSpPr>
          <p:nvPr>
            <p:ph type="body" sz="half" idx="1"/>
          </p:nvPr>
        </p:nvSpPr>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t>为一扁椭圆形小体，借结缔组织连于</a:t>
            </a:r>
            <a:r>
              <a:rPr lang="zh-CN" altLang="en-US" dirty="0">
                <a:solidFill>
                  <a:schemeClr val="hlink"/>
                </a:solidFill>
              </a:rPr>
              <a:t>颈内动脉</a:t>
            </a:r>
            <a:r>
              <a:rPr lang="zh-CN" altLang="en-US" dirty="0"/>
              <a:t>与</a:t>
            </a:r>
            <a:r>
              <a:rPr lang="zh-CN" altLang="en-US" dirty="0">
                <a:solidFill>
                  <a:schemeClr val="hlink"/>
                </a:solidFill>
              </a:rPr>
              <a:t>颈外动脉</a:t>
            </a:r>
            <a:r>
              <a:rPr lang="zh-CN" altLang="en-US" dirty="0"/>
              <a:t>分叉处后方的动脉壁上</a:t>
            </a:r>
          </a:p>
          <a:p>
            <a:pPr eaLnBrk="1" hangingPunct="1">
              <a:buClr>
                <a:schemeClr val="folHlink"/>
              </a:buClr>
              <a:buSzPct val="60000"/>
              <a:buFont typeface="Wingdings" panose="05000000000000000000" pitchFamily="2" charset="2"/>
            </a:pPr>
            <a:r>
              <a:rPr lang="zh-CN" altLang="en-US" dirty="0"/>
              <a:t>含化学感受器，可感受血液中</a:t>
            </a:r>
            <a:r>
              <a:rPr lang="en-US" altLang="zh-CN" dirty="0"/>
              <a:t>CO</a:t>
            </a:r>
            <a:r>
              <a:rPr lang="en-US" altLang="zh-CN" baseline="-30000" dirty="0"/>
              <a:t>2</a:t>
            </a:r>
            <a:r>
              <a:rPr lang="zh-CN" altLang="en-US" dirty="0"/>
              <a:t>浓度的变化</a:t>
            </a:r>
          </a:p>
        </p:txBody>
      </p:sp>
      <p:pic>
        <p:nvPicPr>
          <p:cNvPr id="285700" name="Picture 4" descr="颈动脉窦"/>
          <p:cNvPicPr>
            <a:picLocks noChangeAspect="1"/>
          </p:cNvPicPr>
          <p:nvPr/>
        </p:nvPicPr>
        <p:blipFill>
          <a:blip r:embed="rId2">
            <a:lum bright="-17999" contrast="42000"/>
          </a:blip>
          <a:stretch>
            <a:fillRect/>
          </a:stretch>
        </p:blipFill>
        <p:spPr>
          <a:xfrm>
            <a:off x="5486400" y="685800"/>
            <a:ext cx="2787650" cy="5334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5698"/>
                                        </p:tgtEl>
                                        <p:attrNameLst>
                                          <p:attrName>style.visibility</p:attrName>
                                        </p:attrNameLst>
                                      </p:cBhvr>
                                      <p:to>
                                        <p:strVal val="visible"/>
                                      </p:to>
                                    </p:set>
                                    <p:animEffect transition="in" filter="wipe(left)">
                                      <p:cBhvr>
                                        <p:cTn id="7" dur="500"/>
                                        <p:tgtEl>
                                          <p:spTgt spid="2856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5700"/>
                                        </p:tgtEl>
                                        <p:attrNameLst>
                                          <p:attrName>style.visibility</p:attrName>
                                        </p:attrNameLst>
                                      </p:cBhvr>
                                      <p:to>
                                        <p:strVal val="visible"/>
                                      </p:to>
                                    </p:set>
                                    <p:animEffect transition="in" filter="blinds(horizontal)">
                                      <p:cBhvr>
                                        <p:cTn id="12" dur="500"/>
                                        <p:tgtEl>
                                          <p:spTgt spid="2857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5699">
                                            <p:txEl>
                                              <p:pRg st="0" end="0"/>
                                            </p:txEl>
                                          </p:spTgt>
                                        </p:tgtEl>
                                        <p:attrNameLst>
                                          <p:attrName>style.visibility</p:attrName>
                                        </p:attrNameLst>
                                      </p:cBhvr>
                                      <p:to>
                                        <p:strVal val="visible"/>
                                      </p:to>
                                    </p:set>
                                    <p:animEffect transition="in" filter="wipe(left)">
                                      <p:cBhvr>
                                        <p:cTn id="17" dur="500"/>
                                        <p:tgtEl>
                                          <p:spTgt spid="28569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5699">
                                            <p:txEl>
                                              <p:pRg st="1" end="1"/>
                                            </p:txEl>
                                          </p:spTgt>
                                        </p:tgtEl>
                                        <p:attrNameLst>
                                          <p:attrName>style.visibility</p:attrName>
                                        </p:attrNameLst>
                                      </p:cBhvr>
                                      <p:to>
                                        <p:strVal val="visible"/>
                                      </p:to>
                                    </p:set>
                                    <p:animEffect transition="in" filter="wipe(left)">
                                      <p:cBhvr>
                                        <p:cTn id="22" dur="500"/>
                                        <p:tgtEl>
                                          <p:spTgt spid="2856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8" grpId="0"/>
      <p:bldP spid="28569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6" name="Picture 4" descr="全身动脉"/>
          <p:cNvPicPr>
            <a:picLocks noChangeAspect="1"/>
          </p:cNvPicPr>
          <p:nvPr/>
        </p:nvPicPr>
        <p:blipFill>
          <a:blip r:embed="rId2">
            <a:lum bright="-17999" contrast="36000"/>
          </a:blip>
          <a:stretch>
            <a:fillRect/>
          </a:stretch>
        </p:blipFill>
        <p:spPr>
          <a:xfrm>
            <a:off x="5643563" y="228600"/>
            <a:ext cx="3500437" cy="6629400"/>
          </a:xfrm>
          <a:prstGeom prst="rect">
            <a:avLst/>
          </a:prstGeom>
          <a:noFill/>
          <a:ln w="9525">
            <a:noFill/>
          </a:ln>
        </p:spPr>
      </p:pic>
      <p:sp>
        <p:nvSpPr>
          <p:cNvPr id="59395" name="灯片编号占位符 5"/>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38</a:t>
            </a:fld>
            <a:endParaRPr kumimoji="1" lang="en-US" altLang="zh-CN" sz="1400" b="0" dirty="0">
              <a:latin typeface="+mn-lt"/>
              <a:ea typeface="宋体" panose="02010600030101010101" pitchFamily="2" charset="-122"/>
              <a:cs typeface="楷体_GB2312" charset="0"/>
            </a:endParaRPr>
          </a:p>
        </p:txBody>
      </p:sp>
      <p:sp>
        <p:nvSpPr>
          <p:cNvPr id="300034" name="Rectangle 2"/>
          <p:cNvSpPr>
            <a:spLocks noGrp="1"/>
          </p:cNvSpPr>
          <p:nvPr>
            <p:ph type="title"/>
          </p:nvPr>
        </p:nvSpPr>
        <p:spPr/>
        <p:txBody>
          <a:bodyPr vert="horz" wrap="square" lIns="91440" tIns="45720" rIns="91440" bIns="45720" anchor="b"/>
          <a:lstStyle/>
          <a:p>
            <a:pPr eaLnBrk="1" hangingPunct="1"/>
            <a:r>
              <a:rPr lang="zh-CN" altLang="en-US" dirty="0"/>
              <a:t>思考题</a:t>
            </a:r>
          </a:p>
        </p:txBody>
      </p:sp>
      <p:sp>
        <p:nvSpPr>
          <p:cNvPr id="300035" name="Rectangle 3"/>
          <p:cNvSpPr>
            <a:spLocks noGrp="1"/>
          </p:cNvSpPr>
          <p:nvPr>
            <p:ph idx="1"/>
          </p:nvPr>
        </p:nvSpPr>
        <p:spPr>
          <a:xfrm>
            <a:off x="214313" y="2060575"/>
            <a:ext cx="5572125" cy="1728788"/>
          </a:xfrm>
        </p:spPr>
        <p:txBody>
          <a:bodyPr vert="horz" wrap="square" lIns="91440" tIns="45720" rIns="91440" bIns="45720" anchor="t"/>
          <a:lstStyle/>
          <a:p>
            <a:pPr eaLnBrk="1" hangingPunct="1"/>
            <a:r>
              <a:rPr lang="zh-CN" altLang="en-US" dirty="0"/>
              <a:t>冠心病介入治疗时，经股动脉根部放入导管，请问导管要依次经过哪些血管才能到达病变的冠状动脉放置支架？</a:t>
            </a:r>
          </a:p>
          <a:p>
            <a:pPr eaLnBrk="1" hangingPunct="1"/>
            <a:endParaRPr lang="en-US" altLang="zh-CN" dirty="0"/>
          </a:p>
        </p:txBody>
      </p:sp>
      <p:sp>
        <p:nvSpPr>
          <p:cNvPr id="300037" name="Rectangle 5"/>
          <p:cNvSpPr/>
          <p:nvPr/>
        </p:nvSpPr>
        <p:spPr>
          <a:xfrm>
            <a:off x="714375" y="4214813"/>
            <a:ext cx="4319588" cy="24066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3200" b="0" dirty="0">
                <a:ea typeface="宋体" panose="02010600030101010101" pitchFamily="2" charset="-122"/>
              </a:rPr>
              <a:t>股动脉→髂外动脉→髂总动脉→腹主动脉→胸主动脉→主动脉弓→升主动脉→冠状动脉</a:t>
            </a:r>
            <a:br>
              <a:rPr lang="zh-CN" altLang="en-US" sz="2400" b="0" dirty="0">
                <a:solidFill>
                  <a:schemeClr val="tx2"/>
                </a:solidFill>
                <a:ea typeface="宋体" panose="02010600030101010101" pitchFamily="2" charset="-122"/>
              </a:rPr>
            </a:br>
            <a:endParaRPr lang="zh-CN" altLang="en-US" sz="2400" b="0" dirty="0">
              <a:solidFill>
                <a:schemeClr val="tx2"/>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0034"/>
                                        </p:tgtEl>
                                        <p:attrNameLst>
                                          <p:attrName>style.visibility</p:attrName>
                                        </p:attrNameLst>
                                      </p:cBhvr>
                                      <p:to>
                                        <p:strVal val="visible"/>
                                      </p:to>
                                    </p:set>
                                    <p:animEffect transition="in" filter="wipe(left)">
                                      <p:cBhvr>
                                        <p:cTn id="7" dur="2000"/>
                                        <p:tgtEl>
                                          <p:spTgt spid="3000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wd">
                                    <p:tmAbs val="200"/>
                                  </p:iterate>
                                  <p:childTnLst>
                                    <p:set>
                                      <p:cBhvr>
                                        <p:cTn id="11" dur="1" fill="hold">
                                          <p:stCondLst>
                                            <p:cond delay="0"/>
                                          </p:stCondLst>
                                        </p:cTn>
                                        <p:tgtEl>
                                          <p:spTgt spid="30003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iterate type="wd">
                                    <p:tmPct val="0"/>
                                  </p:iterate>
                                  <p:childTnLst>
                                    <p:animEffect transition="out" filter="wipe(down)">
                                      <p:cBhvr>
                                        <p:cTn id="15" dur="500"/>
                                        <p:tgtEl>
                                          <p:spTgt spid="300035">
                                            <p:txEl>
                                              <p:pRg st="0" end="0"/>
                                            </p:txEl>
                                          </p:spTgt>
                                        </p:tgtEl>
                                      </p:cBhvr>
                                    </p:animEffect>
                                    <p:set>
                                      <p:cBhvr>
                                        <p:cTn id="16" dur="1" fill="hold">
                                          <p:stCondLst>
                                            <p:cond delay="499"/>
                                          </p:stCondLst>
                                        </p:cTn>
                                        <p:tgtEl>
                                          <p:spTgt spid="300035">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00036"/>
                                        </p:tgtEl>
                                        <p:attrNameLst>
                                          <p:attrName>style.visibility</p:attrName>
                                        </p:attrNameLst>
                                      </p:cBhvr>
                                      <p:to>
                                        <p:strVal val="visible"/>
                                      </p:to>
                                    </p:set>
                                    <p:animEffect transition="in" filter="dissolve">
                                      <p:cBhvr>
                                        <p:cTn id="21" dur="500"/>
                                        <p:tgtEl>
                                          <p:spTgt spid="30003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wd">
                                    <p:tmAbs val="400"/>
                                  </p:iterate>
                                  <p:childTnLst>
                                    <p:set>
                                      <p:cBhvr>
                                        <p:cTn id="25" dur="1" fill="hold">
                                          <p:stCondLst>
                                            <p:cond delay="0"/>
                                          </p:stCondLst>
                                        </p:cTn>
                                        <p:tgtEl>
                                          <p:spTgt spid="300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4" grpId="0"/>
      <p:bldP spid="300035" grpId="0" build="p"/>
      <p:bldP spid="300035" grpId="1" build="p"/>
      <p:bldP spid="3000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2" y="0"/>
            <a:ext cx="9217024" cy="518457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E0699CC-3D0C-5FD6-A3D1-3D43C0931278}"/>
              </a:ext>
            </a:extLst>
          </p:cNvPr>
          <p:cNvPicPr>
            <a:picLocks noChangeAspect="1"/>
          </p:cNvPicPr>
          <p:nvPr/>
        </p:nvPicPr>
        <p:blipFill rotWithShape="1">
          <a:blip r:embed="rId3">
            <a:extLst>
              <a:ext uri="{28A0092B-C50C-407E-A947-70E740481C1C}">
                <a14:useLocalDpi xmlns:a14="http://schemas.microsoft.com/office/drawing/2010/main" val="0"/>
              </a:ext>
            </a:extLst>
          </a:blip>
          <a:srcRect l="2986" t="33595" r="46622" b="31131"/>
          <a:stretch/>
        </p:blipFill>
        <p:spPr>
          <a:xfrm>
            <a:off x="755576" y="4941168"/>
            <a:ext cx="3301357" cy="1733212"/>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p:cNvSpPr txBox="1">
            <a:spLocks noChangeArrowheads="1"/>
          </p:cNvSpPr>
          <p:nvPr/>
        </p:nvSpPr>
        <p:spPr bwMode="auto">
          <a:xfrm>
            <a:off x="828000" y="566046"/>
            <a:ext cx="7272338" cy="584775"/>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dirty="0">
                <a:solidFill>
                  <a:srgbClr val="C00000"/>
                </a:solidFill>
                <a:latin typeface="微软雅黑" panose="020B0503020204020204" pitchFamily="34" charset="-122"/>
                <a:ea typeface="微软雅黑" panose="020B0503020204020204" pitchFamily="34" charset="-122"/>
              </a:rPr>
              <a:t>导言 中国心血管病报告</a:t>
            </a:r>
            <a:r>
              <a:rPr lang="en-US" altLang="zh-CN" b="1" dirty="0">
                <a:solidFill>
                  <a:srgbClr val="C00000"/>
                </a:solidFill>
                <a:latin typeface="微软雅黑" panose="020B0503020204020204" pitchFamily="34" charset="-122"/>
                <a:ea typeface="微软雅黑" panose="020B0503020204020204" pitchFamily="34" charset="-122"/>
              </a:rPr>
              <a:t>2021</a:t>
            </a:r>
            <a:endParaRPr lang="ja-JP" altLang="en-US" b="1" dirty="0">
              <a:solidFill>
                <a:srgbClr val="C00000"/>
              </a:solidFill>
              <a:latin typeface="微软雅黑" panose="020B0503020204020204" pitchFamily="34" charset="-122"/>
              <a:ea typeface="微软雅黑" panose="020B0503020204020204" pitchFamily="34" charset="-122"/>
            </a:endParaRPr>
          </a:p>
        </p:txBody>
      </p:sp>
      <p:sp>
        <p:nvSpPr>
          <p:cNvPr id="2" name="矩形 1"/>
          <p:cNvSpPr/>
          <p:nvPr/>
        </p:nvSpPr>
        <p:spPr>
          <a:xfrm>
            <a:off x="612000" y="4869000"/>
            <a:ext cx="8208000" cy="1422954"/>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推算心血管病现患人数</a:t>
            </a:r>
            <a:r>
              <a:rPr lang="en-US" altLang="zh-CN" sz="2000" b="1" dirty="0">
                <a:latin typeface="微软雅黑" panose="020B0503020204020204" pitchFamily="34" charset="-122"/>
                <a:ea typeface="微软雅黑" panose="020B0503020204020204" pitchFamily="34" charset="-122"/>
              </a:rPr>
              <a:t>3.3</a:t>
            </a:r>
            <a:r>
              <a:rPr lang="zh-CN" altLang="en-US" sz="2000" b="1" dirty="0">
                <a:latin typeface="微软雅黑" panose="020B0503020204020204" pitchFamily="34" charset="-122"/>
                <a:ea typeface="微软雅黑" panose="020B0503020204020204" pitchFamily="34" charset="-122"/>
              </a:rPr>
              <a:t>亿，其中脑卒中</a:t>
            </a:r>
            <a:r>
              <a:rPr lang="en-US" altLang="zh-CN" sz="2000" b="1" dirty="0">
                <a:latin typeface="微软雅黑" panose="020B0503020204020204" pitchFamily="34" charset="-122"/>
                <a:ea typeface="微软雅黑" panose="020B0503020204020204" pitchFamily="34" charset="-122"/>
              </a:rPr>
              <a:t>1300</a:t>
            </a:r>
            <a:r>
              <a:rPr lang="zh-CN" altLang="en-US" sz="2000" b="1" dirty="0">
                <a:latin typeface="微软雅黑" panose="020B0503020204020204" pitchFamily="34" charset="-122"/>
                <a:ea typeface="微软雅黑" panose="020B0503020204020204" pitchFamily="34" charset="-122"/>
              </a:rPr>
              <a:t>万，冠心病</a:t>
            </a:r>
            <a:r>
              <a:rPr lang="en-US" altLang="zh-CN" sz="2000" b="1" dirty="0">
                <a:latin typeface="微软雅黑" panose="020B0503020204020204" pitchFamily="34" charset="-122"/>
                <a:ea typeface="微软雅黑" panose="020B0503020204020204" pitchFamily="34" charset="-122"/>
              </a:rPr>
              <a:t>1139</a:t>
            </a:r>
            <a:r>
              <a:rPr lang="zh-CN" altLang="en-US" sz="2000" b="1" dirty="0">
                <a:latin typeface="微软雅黑" panose="020B0503020204020204" pitchFamily="34" charset="-122"/>
                <a:ea typeface="微软雅黑" panose="020B0503020204020204" pitchFamily="34" charset="-122"/>
              </a:rPr>
              <a:t>万，肺原性心脏病</a:t>
            </a:r>
            <a:r>
              <a:rPr lang="en-US" altLang="zh-CN" sz="2000" b="1" dirty="0">
                <a:latin typeface="微软雅黑" panose="020B0503020204020204" pitchFamily="34" charset="-122"/>
                <a:ea typeface="微软雅黑" panose="020B0503020204020204" pitchFamily="34" charset="-122"/>
              </a:rPr>
              <a:t>500</a:t>
            </a:r>
            <a:r>
              <a:rPr lang="zh-CN" altLang="en-US" sz="2000" b="1" dirty="0">
                <a:latin typeface="微软雅黑" panose="020B0503020204020204" pitchFamily="34" charset="-122"/>
                <a:ea typeface="微软雅黑" panose="020B0503020204020204" pitchFamily="34" charset="-122"/>
              </a:rPr>
              <a:t>万，</a:t>
            </a:r>
            <a:r>
              <a:rPr lang="zh-CN" altLang="en-US" sz="2000" b="1" dirty="0">
                <a:solidFill>
                  <a:srgbClr val="C00000"/>
                </a:solidFill>
                <a:latin typeface="微软雅黑" panose="020B0503020204020204" pitchFamily="34" charset="-122"/>
                <a:ea typeface="微软雅黑" panose="020B0503020204020204" pitchFamily="34" charset="-122"/>
              </a:rPr>
              <a:t>心力衰竭</a:t>
            </a:r>
            <a:r>
              <a:rPr lang="en-US" altLang="zh-CN" sz="2000" b="1" dirty="0">
                <a:solidFill>
                  <a:srgbClr val="C00000"/>
                </a:solidFill>
                <a:latin typeface="微软雅黑" panose="020B0503020204020204" pitchFamily="34" charset="-122"/>
                <a:ea typeface="微软雅黑" panose="020B0503020204020204" pitchFamily="34" charset="-122"/>
              </a:rPr>
              <a:t>890</a:t>
            </a:r>
            <a:r>
              <a:rPr lang="zh-CN" altLang="en-US" sz="2000" b="1" dirty="0">
                <a:solidFill>
                  <a:srgbClr val="C00000"/>
                </a:solidFill>
                <a:latin typeface="微软雅黑" panose="020B0503020204020204" pitchFamily="34" charset="-122"/>
                <a:ea typeface="微软雅黑" panose="020B0503020204020204" pitchFamily="34" charset="-122"/>
              </a:rPr>
              <a:t>万，</a:t>
            </a:r>
            <a:r>
              <a:rPr lang="zh-CN" altLang="en-US" sz="2000" b="1" dirty="0">
                <a:latin typeface="微软雅黑" panose="020B0503020204020204" pitchFamily="34" charset="-122"/>
                <a:ea typeface="微软雅黑" panose="020B0503020204020204" pitchFamily="34" charset="-122"/>
              </a:rPr>
              <a:t>心房颤动</a:t>
            </a:r>
            <a:r>
              <a:rPr lang="en-US" altLang="zh-CN" sz="2000" b="1" dirty="0">
                <a:latin typeface="微软雅黑" panose="020B0503020204020204" pitchFamily="34" charset="-122"/>
                <a:ea typeface="微软雅黑" panose="020B0503020204020204" pitchFamily="34" charset="-122"/>
              </a:rPr>
              <a:t>487</a:t>
            </a:r>
            <a:r>
              <a:rPr lang="zh-CN" altLang="en-US" sz="2000" b="1" dirty="0">
                <a:latin typeface="微软雅黑" panose="020B0503020204020204" pitchFamily="34" charset="-122"/>
                <a:ea typeface="微软雅黑" panose="020B0503020204020204" pitchFamily="34" charset="-122"/>
              </a:rPr>
              <a:t>万，风湿性心脏病</a:t>
            </a:r>
            <a:r>
              <a:rPr lang="en-US" altLang="zh-CN" sz="2000" b="1" dirty="0">
                <a:latin typeface="微软雅黑" panose="020B0503020204020204" pitchFamily="34" charset="-122"/>
                <a:ea typeface="微软雅黑" panose="020B0503020204020204" pitchFamily="34" charset="-122"/>
              </a:rPr>
              <a:t>250</a:t>
            </a:r>
            <a:r>
              <a:rPr lang="zh-CN" altLang="en-US" sz="2000" b="1" dirty="0">
                <a:latin typeface="微软雅黑" panose="020B0503020204020204" pitchFamily="34" charset="-122"/>
                <a:ea typeface="微软雅黑" panose="020B0503020204020204" pitchFamily="34" charset="-122"/>
              </a:rPr>
              <a:t>万，先天性心脏病</a:t>
            </a:r>
            <a:r>
              <a:rPr lang="en-US" altLang="zh-CN" sz="2000" b="1" dirty="0">
                <a:latin typeface="微软雅黑" panose="020B0503020204020204" pitchFamily="34" charset="-122"/>
                <a:ea typeface="微软雅黑" panose="020B0503020204020204" pitchFamily="34" charset="-122"/>
              </a:rPr>
              <a:t>200</a:t>
            </a:r>
            <a:r>
              <a:rPr lang="zh-CN" altLang="en-US" sz="2000" b="1" dirty="0">
                <a:latin typeface="微软雅黑" panose="020B0503020204020204" pitchFamily="34" charset="-122"/>
                <a:ea typeface="微软雅黑" panose="020B0503020204020204" pitchFamily="34" charset="-122"/>
              </a:rPr>
              <a:t>万，下肢动脉疾病</a:t>
            </a:r>
            <a:r>
              <a:rPr lang="en-US" altLang="zh-CN" sz="2000" b="1" dirty="0">
                <a:latin typeface="微软雅黑" panose="020B0503020204020204" pitchFamily="34" charset="-122"/>
                <a:ea typeface="微软雅黑" panose="020B0503020204020204" pitchFamily="34" charset="-122"/>
              </a:rPr>
              <a:t>4530</a:t>
            </a:r>
            <a:r>
              <a:rPr lang="zh-CN" altLang="en-US" sz="2000" b="1" dirty="0">
                <a:latin typeface="微软雅黑" panose="020B0503020204020204" pitchFamily="34" charset="-122"/>
                <a:ea typeface="微软雅黑" panose="020B0503020204020204" pitchFamily="34" charset="-122"/>
              </a:rPr>
              <a:t>万，</a:t>
            </a:r>
            <a:r>
              <a:rPr lang="zh-CN" altLang="en-US" sz="2000" b="1" dirty="0">
                <a:solidFill>
                  <a:srgbClr val="C00000"/>
                </a:solidFill>
                <a:latin typeface="微软雅黑" panose="020B0503020204020204" pitchFamily="34" charset="-122"/>
                <a:ea typeface="微软雅黑" panose="020B0503020204020204" pitchFamily="34" charset="-122"/>
              </a:rPr>
              <a:t>高血压</a:t>
            </a:r>
            <a:r>
              <a:rPr lang="en-US" altLang="zh-CN" sz="2000" b="1" dirty="0">
                <a:solidFill>
                  <a:srgbClr val="C00000"/>
                </a:solidFill>
                <a:latin typeface="微软雅黑" panose="020B0503020204020204" pitchFamily="34" charset="-122"/>
                <a:ea typeface="微软雅黑" panose="020B0503020204020204" pitchFamily="34" charset="-122"/>
              </a:rPr>
              <a:t>2.45</a:t>
            </a:r>
            <a:r>
              <a:rPr lang="zh-CN" altLang="en-US" sz="2000" b="1" dirty="0">
                <a:solidFill>
                  <a:srgbClr val="C00000"/>
                </a:solidFill>
                <a:latin typeface="微软雅黑" panose="020B0503020204020204" pitchFamily="34" charset="-122"/>
                <a:ea typeface="微软雅黑" panose="020B0503020204020204" pitchFamily="34" charset="-122"/>
              </a:rPr>
              <a:t>亿</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cs typeface="黑体" panose="02010609060101010101"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62468" y="1413000"/>
            <a:ext cx="6518550" cy="3337755"/>
          </a:xfrm>
          <a:prstGeom prst="rect">
            <a:avLst/>
          </a:prstGeom>
          <a:noFill/>
          <a:ln>
            <a:noFill/>
          </a:ln>
        </p:spPr>
      </p:pic>
    </p:spTree>
  </p:cSld>
  <p:clrMapOvr>
    <a:masterClrMapping/>
  </p:clrMapOvr>
  <p:transition advTm="41393"/>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1" y="1052736"/>
            <a:ext cx="9162212" cy="5153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kumimoji="1" lang="en-US" altLang="zh-CN" sz="1400" b="0" dirty="0">
                <a:latin typeface="+mn-lt"/>
                <a:ea typeface="宋体" panose="02010600030101010101" pitchFamily="2" charset="-122"/>
                <a:cs typeface="楷体_GB2312" charset="0"/>
              </a:rPr>
              <a:t>41</a:t>
            </a:fld>
            <a:endParaRPr kumimoji="1" lang="en-US" altLang="zh-CN" sz="1400" b="0" dirty="0">
              <a:latin typeface="+mn-lt"/>
              <a:ea typeface="宋体" panose="02010600030101010101" pitchFamily="2" charset="-122"/>
              <a:cs typeface="楷体_GB2312" charset="0"/>
            </a:endParaRPr>
          </a:p>
        </p:txBody>
      </p:sp>
      <p:sp>
        <p:nvSpPr>
          <p:cNvPr id="306178" name="Rectangle 2"/>
          <p:cNvSpPr>
            <a:spLocks noGrp="1"/>
          </p:cNvSpPr>
          <p:nvPr>
            <p:ph type="title"/>
          </p:nvPr>
        </p:nvSpPr>
        <p:spPr>
          <a:xfrm>
            <a:off x="1184275" y="804863"/>
            <a:ext cx="3973513" cy="914400"/>
          </a:xfrm>
        </p:spPr>
        <p:txBody>
          <a:bodyPr vert="horz" wrap="square" lIns="91440" tIns="45720" rIns="91440" bIns="45720" anchor="b"/>
          <a:lstStyle/>
          <a:p>
            <a:pPr eaLnBrk="1" hangingPunct="1"/>
            <a:r>
              <a:rPr lang="zh-CN" altLang="en-US" dirty="0">
                <a:solidFill>
                  <a:schemeClr val="tx1"/>
                </a:solidFill>
              </a:rPr>
              <a:t>静脉的特点</a:t>
            </a:r>
            <a:endParaRPr lang="zh-CN" altLang="en-GB" dirty="0">
              <a:solidFill>
                <a:schemeClr val="tx1"/>
              </a:solidFill>
            </a:endParaRPr>
          </a:p>
        </p:txBody>
      </p:sp>
      <p:sp>
        <p:nvSpPr>
          <p:cNvPr id="306179" name="Rectangle 3"/>
          <p:cNvSpPr/>
          <p:nvPr/>
        </p:nvSpPr>
        <p:spPr>
          <a:xfrm>
            <a:off x="1357313" y="2200275"/>
            <a:ext cx="40132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、管壁薄、管腔大、无弹性</a:t>
            </a:r>
          </a:p>
        </p:txBody>
      </p:sp>
      <p:sp>
        <p:nvSpPr>
          <p:cNvPr id="306180" name="Rectangle 4"/>
          <p:cNvSpPr/>
          <p:nvPr/>
        </p:nvSpPr>
        <p:spPr>
          <a:xfrm>
            <a:off x="1339850" y="2667000"/>
            <a:ext cx="3170238"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、分浅静脉和深静脉 </a:t>
            </a:r>
          </a:p>
        </p:txBody>
      </p:sp>
      <p:sp>
        <p:nvSpPr>
          <p:cNvPr id="306181" name="Rectangle 5"/>
          <p:cNvSpPr/>
          <p:nvPr/>
        </p:nvSpPr>
        <p:spPr>
          <a:xfrm>
            <a:off x="1339850" y="3124200"/>
            <a:ext cx="278765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、管腔内有静脉瓣</a:t>
            </a:r>
          </a:p>
        </p:txBody>
      </p:sp>
      <p:pic>
        <p:nvPicPr>
          <p:cNvPr id="306182" name="Picture 6" descr="全身静脉"/>
          <p:cNvPicPr>
            <a:picLocks noChangeAspect="1"/>
          </p:cNvPicPr>
          <p:nvPr/>
        </p:nvPicPr>
        <p:blipFill>
          <a:blip r:embed="rId2">
            <a:lum bright="-12000" contrast="36000"/>
          </a:blip>
          <a:stretch>
            <a:fillRect/>
          </a:stretch>
        </p:blipFill>
        <p:spPr>
          <a:xfrm>
            <a:off x="5870575" y="414338"/>
            <a:ext cx="3273425" cy="6443662"/>
          </a:xfrm>
          <a:prstGeom prst="rect">
            <a:avLst/>
          </a:prstGeom>
          <a:noFill/>
          <a:ln w="9525">
            <a:noFill/>
          </a:ln>
        </p:spPr>
      </p:pic>
      <p:pic>
        <p:nvPicPr>
          <p:cNvPr id="306183" name="Picture 7" descr="静脉瓣"/>
          <p:cNvPicPr>
            <a:picLocks noChangeAspect="1"/>
          </p:cNvPicPr>
          <p:nvPr/>
        </p:nvPicPr>
        <p:blipFill>
          <a:blip r:embed="rId3">
            <a:lum bright="-6000" contrast="12000"/>
          </a:blip>
          <a:stretch>
            <a:fillRect/>
          </a:stretch>
        </p:blipFill>
        <p:spPr>
          <a:xfrm>
            <a:off x="657225" y="3743325"/>
            <a:ext cx="1512888" cy="3114675"/>
          </a:xfrm>
          <a:prstGeom prst="rect">
            <a:avLst/>
          </a:prstGeom>
          <a:noFill/>
          <a:ln w="9525">
            <a:noFill/>
          </a:ln>
        </p:spPr>
      </p:pic>
      <p:pic>
        <p:nvPicPr>
          <p:cNvPr id="306184" name="Picture 8" descr="静脉回流"/>
          <p:cNvPicPr>
            <a:picLocks noChangeAspect="1"/>
          </p:cNvPicPr>
          <p:nvPr/>
        </p:nvPicPr>
        <p:blipFill>
          <a:blip r:embed="rId4"/>
          <a:stretch>
            <a:fillRect/>
          </a:stretch>
        </p:blipFill>
        <p:spPr>
          <a:xfrm>
            <a:off x="3041650" y="3698875"/>
            <a:ext cx="2690813" cy="2879725"/>
          </a:xfrm>
          <a:prstGeom prst="rect">
            <a:avLst/>
          </a:prstGeom>
          <a:noFill/>
          <a:ln w="9525">
            <a:noFill/>
          </a:ln>
        </p:spPr>
      </p:pic>
      <p:pic>
        <p:nvPicPr>
          <p:cNvPr id="306186" name="Picture 10" descr="1094710423335234">
            <a:hlinkClick r:id="rId5" action="ppaction://hlinksldjump"/>
          </p:cNvPr>
          <p:cNvPicPr>
            <a:picLocks noChangeAspect="1"/>
          </p:cNvPicPr>
          <p:nvPr/>
        </p:nvPicPr>
        <p:blipFill>
          <a:blip r:embed="rId6"/>
          <a:stretch>
            <a:fillRect/>
          </a:stretch>
        </p:blipFill>
        <p:spPr>
          <a:xfrm>
            <a:off x="4427538" y="931863"/>
            <a:ext cx="1152525" cy="91281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6178"/>
                                        </p:tgtEl>
                                        <p:attrNameLst>
                                          <p:attrName>style.visibility</p:attrName>
                                        </p:attrNameLst>
                                      </p:cBhvr>
                                      <p:to>
                                        <p:strVal val="visible"/>
                                      </p:to>
                                    </p:set>
                                    <p:animEffect transition="in" filter="wipe(left)">
                                      <p:cBhvr>
                                        <p:cTn id="7" dur="500"/>
                                        <p:tgtEl>
                                          <p:spTgt spid="30617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306182"/>
                                        </p:tgtEl>
                                        <p:attrNameLst>
                                          <p:attrName>style.visibility</p:attrName>
                                        </p:attrNameLst>
                                      </p:cBhvr>
                                      <p:to>
                                        <p:strVal val="visible"/>
                                      </p:to>
                                    </p:set>
                                    <p:animEffect transition="in" filter="barn(outHorizontal)">
                                      <p:cBhvr>
                                        <p:cTn id="12" dur="500"/>
                                        <p:tgtEl>
                                          <p:spTgt spid="3061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6179"/>
                                        </p:tgtEl>
                                        <p:attrNameLst>
                                          <p:attrName>style.visibility</p:attrName>
                                        </p:attrNameLst>
                                      </p:cBhvr>
                                      <p:to>
                                        <p:strVal val="visible"/>
                                      </p:to>
                                    </p:set>
                                    <p:animEffect transition="in" filter="wipe(left)">
                                      <p:cBhvr>
                                        <p:cTn id="17" dur="500"/>
                                        <p:tgtEl>
                                          <p:spTgt spid="3061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6180"/>
                                        </p:tgtEl>
                                        <p:attrNameLst>
                                          <p:attrName>style.visibility</p:attrName>
                                        </p:attrNameLst>
                                      </p:cBhvr>
                                      <p:to>
                                        <p:strVal val="visible"/>
                                      </p:to>
                                    </p:set>
                                    <p:animEffect transition="in" filter="wipe(left)">
                                      <p:cBhvr>
                                        <p:cTn id="22" dur="500"/>
                                        <p:tgtEl>
                                          <p:spTgt spid="3061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6181"/>
                                        </p:tgtEl>
                                        <p:attrNameLst>
                                          <p:attrName>style.visibility</p:attrName>
                                        </p:attrNameLst>
                                      </p:cBhvr>
                                      <p:to>
                                        <p:strVal val="visible"/>
                                      </p:to>
                                    </p:set>
                                    <p:animEffect transition="in" filter="wipe(left)">
                                      <p:cBhvr>
                                        <p:cTn id="27" dur="500"/>
                                        <p:tgtEl>
                                          <p:spTgt spid="3061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6183"/>
                                        </p:tgtEl>
                                        <p:attrNameLst>
                                          <p:attrName>style.visibility</p:attrName>
                                        </p:attrNameLst>
                                      </p:cBhvr>
                                      <p:to>
                                        <p:strVal val="visible"/>
                                      </p:to>
                                    </p:set>
                                    <p:animEffect transition="in" filter="wipe(down)">
                                      <p:cBhvr>
                                        <p:cTn id="32" dur="500"/>
                                        <p:tgtEl>
                                          <p:spTgt spid="30618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6184"/>
                                        </p:tgtEl>
                                        <p:attrNameLst>
                                          <p:attrName>style.visibility</p:attrName>
                                        </p:attrNameLst>
                                      </p:cBhvr>
                                      <p:to>
                                        <p:strVal val="visible"/>
                                      </p:to>
                                    </p:set>
                                    <p:animEffect transition="in" filter="wipe(down)">
                                      <p:cBhvr>
                                        <p:cTn id="37" dur="500"/>
                                        <p:tgtEl>
                                          <p:spTgt spid="306184"/>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nodeType="clickEffect">
                                  <p:stCondLst>
                                    <p:cond delay="0"/>
                                  </p:stCondLst>
                                  <p:childTnLst>
                                    <p:set>
                                      <p:cBhvr>
                                        <p:cTn id="41" dur="1" fill="hold">
                                          <p:stCondLst>
                                            <p:cond delay="0"/>
                                          </p:stCondLst>
                                        </p:cTn>
                                        <p:tgtEl>
                                          <p:spTgt spid="306186"/>
                                        </p:tgtEl>
                                        <p:attrNameLst>
                                          <p:attrName>style.visibility</p:attrName>
                                        </p:attrNameLst>
                                      </p:cBhvr>
                                      <p:to>
                                        <p:strVal val="visible"/>
                                      </p:to>
                                    </p:set>
                                    <p:animEffect transition="in" filter="slide(fromRight)">
                                      <p:cBhvr>
                                        <p:cTn id="42" dur="1000"/>
                                        <p:tgtEl>
                                          <p:spTgt spid="306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8" grpId="0"/>
      <p:bldP spid="306179" grpId="0"/>
      <p:bldP spid="306180" grpId="0"/>
      <p:bldP spid="30618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80512" cy="5164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43</a:t>
            </a:fld>
            <a:endParaRPr lang="en-US" altLang="zh-CN" sz="1400" b="0" dirty="0">
              <a:ea typeface="宋体" panose="02010600030101010101" pitchFamily="2" charset="-122"/>
            </a:endParaRPr>
          </a:p>
        </p:txBody>
      </p:sp>
      <p:pic>
        <p:nvPicPr>
          <p:cNvPr id="308226" name="Picture 2" descr="颈部静脉"/>
          <p:cNvPicPr>
            <a:picLocks noGrp="1" noChangeAspect="1"/>
          </p:cNvPicPr>
          <p:nvPr>
            <p:ph type="clipArt" sz="half" idx="2"/>
          </p:nvPr>
        </p:nvPicPr>
        <p:blipFill>
          <a:blip r:embed="rId2">
            <a:lum bright="-12000" contrast="18000"/>
          </a:blip>
          <a:srcRect/>
          <a:stretch>
            <a:fillRect/>
          </a:stretch>
        </p:blipFill>
        <p:spPr>
          <a:xfrm>
            <a:off x="4797425" y="1314450"/>
            <a:ext cx="4048125" cy="5141913"/>
          </a:xfrm>
        </p:spPr>
      </p:pic>
      <p:sp>
        <p:nvSpPr>
          <p:cNvPr id="308227" name="Rectangle 3"/>
          <p:cNvSpPr>
            <a:spLocks noGrp="1"/>
          </p:cNvSpPr>
          <p:nvPr>
            <p:ph type="title"/>
          </p:nvPr>
        </p:nvSpPr>
        <p:spPr/>
        <p:txBody>
          <a:bodyPr vert="horz" wrap="square" lIns="91440" tIns="45720" rIns="91440" bIns="45720" anchor="b"/>
          <a:lstStyle/>
          <a:p>
            <a:pPr eaLnBrk="1" hangingPunct="1"/>
            <a:r>
              <a:rPr lang="zh-CN" altLang="en-US" dirty="0">
                <a:latin typeface="宋体" panose="02010600030101010101" pitchFamily="2" charset="-122"/>
              </a:rPr>
              <a:t>头颈部的静脉</a:t>
            </a:r>
            <a:r>
              <a:rPr lang="zh-CN" altLang="en-US" dirty="0"/>
              <a:t> </a:t>
            </a:r>
          </a:p>
        </p:txBody>
      </p:sp>
      <p:sp>
        <p:nvSpPr>
          <p:cNvPr id="308228" name="Rectangle 4"/>
          <p:cNvSpPr/>
          <p:nvPr/>
        </p:nvSpPr>
        <p:spPr>
          <a:xfrm>
            <a:off x="3492500" y="2843213"/>
            <a:ext cx="143986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颈内静脉</a:t>
            </a:r>
          </a:p>
        </p:txBody>
      </p:sp>
      <p:sp>
        <p:nvSpPr>
          <p:cNvPr id="308229" name="Rectangle 5"/>
          <p:cNvSpPr/>
          <p:nvPr/>
        </p:nvSpPr>
        <p:spPr>
          <a:xfrm>
            <a:off x="3357563" y="4373563"/>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锁骨下静脉</a:t>
            </a:r>
          </a:p>
        </p:txBody>
      </p:sp>
      <p:sp>
        <p:nvSpPr>
          <p:cNvPr id="308230" name="Rectangle 6"/>
          <p:cNvSpPr/>
          <p:nvPr/>
        </p:nvSpPr>
        <p:spPr>
          <a:xfrm>
            <a:off x="2366963" y="5572125"/>
            <a:ext cx="144145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颈外静脉</a:t>
            </a:r>
          </a:p>
        </p:txBody>
      </p:sp>
      <p:sp>
        <p:nvSpPr>
          <p:cNvPr id="308231" name="Rectangle 7"/>
          <p:cNvSpPr/>
          <p:nvPr/>
        </p:nvSpPr>
        <p:spPr>
          <a:xfrm>
            <a:off x="207963" y="2133600"/>
            <a:ext cx="1716087"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颅内静脉血</a:t>
            </a:r>
          </a:p>
        </p:txBody>
      </p:sp>
      <p:sp>
        <p:nvSpPr>
          <p:cNvPr id="308232" name="Rectangle 8"/>
          <p:cNvSpPr/>
          <p:nvPr/>
        </p:nvSpPr>
        <p:spPr>
          <a:xfrm>
            <a:off x="250825" y="3338513"/>
            <a:ext cx="765175" cy="19177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颅外静脉血</a:t>
            </a:r>
          </a:p>
        </p:txBody>
      </p:sp>
      <p:sp>
        <p:nvSpPr>
          <p:cNvPr id="308233" name="Rectangle 9"/>
          <p:cNvSpPr/>
          <p:nvPr/>
        </p:nvSpPr>
        <p:spPr>
          <a:xfrm>
            <a:off x="5103813" y="3692525"/>
            <a:ext cx="14097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头臂静脉</a:t>
            </a:r>
          </a:p>
        </p:txBody>
      </p:sp>
      <p:sp>
        <p:nvSpPr>
          <p:cNvPr id="308234" name="Line 10"/>
          <p:cNvSpPr/>
          <p:nvPr/>
        </p:nvSpPr>
        <p:spPr>
          <a:xfrm>
            <a:off x="1871663" y="2393950"/>
            <a:ext cx="1890712" cy="449263"/>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35" name="Line 11"/>
          <p:cNvSpPr/>
          <p:nvPr/>
        </p:nvSpPr>
        <p:spPr>
          <a:xfrm>
            <a:off x="1962150" y="3294063"/>
            <a:ext cx="1123950" cy="0"/>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36" name="Line 12"/>
          <p:cNvSpPr/>
          <p:nvPr/>
        </p:nvSpPr>
        <p:spPr>
          <a:xfrm flipV="1">
            <a:off x="3086100" y="2663825"/>
            <a:ext cx="0" cy="944563"/>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37" name="Line 13"/>
          <p:cNvSpPr/>
          <p:nvPr/>
        </p:nvSpPr>
        <p:spPr>
          <a:xfrm>
            <a:off x="3132138" y="4689475"/>
            <a:ext cx="0" cy="765175"/>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38" name="Rectangle 14"/>
          <p:cNvSpPr/>
          <p:nvPr/>
        </p:nvSpPr>
        <p:spPr>
          <a:xfrm>
            <a:off x="3941763" y="5949950"/>
            <a:ext cx="1803400"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上肢的静脉 </a:t>
            </a:r>
          </a:p>
        </p:txBody>
      </p:sp>
      <p:sp>
        <p:nvSpPr>
          <p:cNvPr id="308239" name="Line 15"/>
          <p:cNvSpPr/>
          <p:nvPr/>
        </p:nvSpPr>
        <p:spPr>
          <a:xfrm flipV="1">
            <a:off x="4437063" y="4824413"/>
            <a:ext cx="0" cy="1169987"/>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40" name="Rectangle 16"/>
          <p:cNvSpPr/>
          <p:nvPr/>
        </p:nvSpPr>
        <p:spPr>
          <a:xfrm>
            <a:off x="927100" y="3068638"/>
            <a:ext cx="1439863"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面静脉</a:t>
            </a:r>
          </a:p>
        </p:txBody>
      </p:sp>
      <p:sp>
        <p:nvSpPr>
          <p:cNvPr id="308241" name="Rectangle 17"/>
          <p:cNvSpPr/>
          <p:nvPr/>
        </p:nvSpPr>
        <p:spPr>
          <a:xfrm>
            <a:off x="836613" y="3833813"/>
            <a:ext cx="18002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下颌后静脉</a:t>
            </a:r>
          </a:p>
        </p:txBody>
      </p:sp>
      <p:sp>
        <p:nvSpPr>
          <p:cNvPr id="308242" name="AutoShape 18"/>
          <p:cNvSpPr/>
          <p:nvPr/>
        </p:nvSpPr>
        <p:spPr>
          <a:xfrm flipH="1">
            <a:off x="701675" y="3294063"/>
            <a:ext cx="331788" cy="2071687"/>
          </a:xfrm>
          <a:prstGeom prst="rightBrace">
            <a:avLst>
              <a:gd name="adj1" fmla="val 52033"/>
              <a:gd name="adj2" fmla="val 50000"/>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308243" name="Rectangle 19"/>
          <p:cNvSpPr/>
          <p:nvPr/>
        </p:nvSpPr>
        <p:spPr>
          <a:xfrm>
            <a:off x="971550" y="4676775"/>
            <a:ext cx="1800225"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耳后静脉、枕静脉</a:t>
            </a:r>
          </a:p>
        </p:txBody>
      </p:sp>
      <p:sp>
        <p:nvSpPr>
          <p:cNvPr id="308244" name="Rectangle 20"/>
          <p:cNvSpPr/>
          <p:nvPr/>
        </p:nvSpPr>
        <p:spPr>
          <a:xfrm>
            <a:off x="2636838" y="3473450"/>
            <a:ext cx="18002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前支</a:t>
            </a:r>
          </a:p>
        </p:txBody>
      </p:sp>
      <p:sp>
        <p:nvSpPr>
          <p:cNvPr id="308245" name="Rectangle 21"/>
          <p:cNvSpPr/>
          <p:nvPr/>
        </p:nvSpPr>
        <p:spPr>
          <a:xfrm>
            <a:off x="2681288" y="4194175"/>
            <a:ext cx="18002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ea typeface="宋体" panose="02010600030101010101" pitchFamily="2" charset="-122"/>
              </a:rPr>
              <a:t>后支</a:t>
            </a:r>
          </a:p>
        </p:txBody>
      </p:sp>
      <p:sp>
        <p:nvSpPr>
          <p:cNvPr id="308246" name="AutoShape 22"/>
          <p:cNvSpPr/>
          <p:nvPr/>
        </p:nvSpPr>
        <p:spPr>
          <a:xfrm flipH="1">
            <a:off x="2501900" y="3654425"/>
            <a:ext cx="179388" cy="901700"/>
          </a:xfrm>
          <a:prstGeom prst="rightBrace">
            <a:avLst>
              <a:gd name="adj1" fmla="val 41887"/>
              <a:gd name="adj2" fmla="val 50000"/>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308247" name="Line 23"/>
          <p:cNvSpPr/>
          <p:nvPr/>
        </p:nvSpPr>
        <p:spPr>
          <a:xfrm>
            <a:off x="2051050" y="5094288"/>
            <a:ext cx="1081088" cy="0"/>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48" name="Line 24"/>
          <p:cNvSpPr/>
          <p:nvPr/>
        </p:nvSpPr>
        <p:spPr>
          <a:xfrm flipV="1">
            <a:off x="3671888" y="4778375"/>
            <a:ext cx="269875" cy="1036638"/>
          </a:xfrm>
          <a:prstGeom prst="line">
            <a:avLst/>
          </a:prstGeom>
          <a:ln w="25400" cap="flat" cmpd="sng">
            <a:solidFill>
              <a:srgbClr val="0000FF"/>
            </a:solidFill>
            <a:prstDash val="solid"/>
            <a:miter/>
            <a:headEnd type="none" w="med" len="med"/>
            <a:tailEnd type="stealth" w="lg" len="lg"/>
          </a:ln>
        </p:spPr>
        <p:txBody>
          <a:bodyPr/>
          <a:lstStyle/>
          <a:p>
            <a:endParaRPr lang="zh-CN" altLang="en-US"/>
          </a:p>
        </p:txBody>
      </p:sp>
      <p:sp>
        <p:nvSpPr>
          <p:cNvPr id="308249" name="AutoShape 25"/>
          <p:cNvSpPr/>
          <p:nvPr/>
        </p:nvSpPr>
        <p:spPr>
          <a:xfrm>
            <a:off x="4932363" y="3068638"/>
            <a:ext cx="163512" cy="1755775"/>
          </a:xfrm>
          <a:prstGeom prst="rightBrace">
            <a:avLst>
              <a:gd name="adj1" fmla="val 89482"/>
              <a:gd name="adj2" fmla="val 50000"/>
            </a:avLst>
          </a:prstGeom>
          <a:noFill/>
          <a:ln w="38100" cap="flat" cmpd="sng">
            <a:solidFill>
              <a:srgbClr val="0000FF"/>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308250" name="AutoShape 26">
            <a:hlinkClick r:id="rId3" action="ppaction://hlinksldjump"/>
          </p:cNvPr>
          <p:cNvSpPr/>
          <p:nvPr/>
        </p:nvSpPr>
        <p:spPr>
          <a:xfrm rot="-1526173">
            <a:off x="8123238" y="2087563"/>
            <a:ext cx="647700" cy="936625"/>
          </a:xfrm>
          <a:prstGeom prst="triangle">
            <a:avLst>
              <a:gd name="adj" fmla="val 50000"/>
            </a:avLst>
          </a:prstGeom>
          <a:solidFill>
            <a:srgbClr val="00FFFF">
              <a:alpha val="4313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8227"/>
                                        </p:tgtEl>
                                        <p:attrNameLst>
                                          <p:attrName>style.visibility</p:attrName>
                                        </p:attrNameLst>
                                      </p:cBhvr>
                                      <p:to>
                                        <p:strVal val="visible"/>
                                      </p:to>
                                    </p:set>
                                    <p:animEffect transition="in" filter="wipe(left)">
                                      <p:cBhvr>
                                        <p:cTn id="7" dur="2000"/>
                                        <p:tgtEl>
                                          <p:spTgt spid="3082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8226"/>
                                        </p:tgtEl>
                                        <p:attrNameLst>
                                          <p:attrName>style.visibility</p:attrName>
                                        </p:attrNameLst>
                                      </p:cBhvr>
                                      <p:to>
                                        <p:strVal val="visible"/>
                                      </p:to>
                                    </p:set>
                                    <p:animEffect transition="in" filter="wipe(down)">
                                      <p:cBhvr>
                                        <p:cTn id="12" dur="500"/>
                                        <p:tgtEl>
                                          <p:spTgt spid="3082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8231"/>
                                        </p:tgtEl>
                                        <p:attrNameLst>
                                          <p:attrName>style.visibility</p:attrName>
                                        </p:attrNameLst>
                                      </p:cBhvr>
                                      <p:to>
                                        <p:strVal val="visible"/>
                                      </p:to>
                                    </p:set>
                                    <p:animEffect transition="in" filter="wipe(left)">
                                      <p:cBhvr>
                                        <p:cTn id="17" dur="500"/>
                                        <p:tgtEl>
                                          <p:spTgt spid="3082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8232"/>
                                        </p:tgtEl>
                                        <p:attrNameLst>
                                          <p:attrName>style.visibility</p:attrName>
                                        </p:attrNameLst>
                                      </p:cBhvr>
                                      <p:to>
                                        <p:strVal val="visible"/>
                                      </p:to>
                                    </p:set>
                                    <p:animEffect transition="in" filter="wipe(left)">
                                      <p:cBhvr>
                                        <p:cTn id="22" dur="500"/>
                                        <p:tgtEl>
                                          <p:spTgt spid="3082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8234"/>
                                        </p:tgtEl>
                                        <p:attrNameLst>
                                          <p:attrName>style.visibility</p:attrName>
                                        </p:attrNameLst>
                                      </p:cBhvr>
                                      <p:to>
                                        <p:strVal val="visible"/>
                                      </p:to>
                                    </p:set>
                                    <p:animEffect transition="in" filter="wipe(left)">
                                      <p:cBhvr>
                                        <p:cTn id="27" dur="500"/>
                                        <p:tgtEl>
                                          <p:spTgt spid="3082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8228"/>
                                        </p:tgtEl>
                                        <p:attrNameLst>
                                          <p:attrName>style.visibility</p:attrName>
                                        </p:attrNameLst>
                                      </p:cBhvr>
                                      <p:to>
                                        <p:strVal val="visible"/>
                                      </p:to>
                                    </p:set>
                                    <p:animEffect transition="in" filter="wipe(left)">
                                      <p:cBhvr>
                                        <p:cTn id="32" dur="500"/>
                                        <p:tgtEl>
                                          <p:spTgt spid="30822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grpId="0" nodeType="clickEffect">
                                  <p:stCondLst>
                                    <p:cond delay="0"/>
                                  </p:stCondLst>
                                  <p:childTnLst>
                                    <p:set>
                                      <p:cBhvr>
                                        <p:cTn id="36" dur="1" fill="hold">
                                          <p:stCondLst>
                                            <p:cond delay="0"/>
                                          </p:stCondLst>
                                        </p:cTn>
                                        <p:tgtEl>
                                          <p:spTgt spid="308242"/>
                                        </p:tgtEl>
                                        <p:attrNameLst>
                                          <p:attrName>style.visibility</p:attrName>
                                        </p:attrNameLst>
                                      </p:cBhvr>
                                      <p:to>
                                        <p:strVal val="visible"/>
                                      </p:to>
                                    </p:set>
                                    <p:animEffect transition="in" filter="barn(outHorizontal)">
                                      <p:cBhvr>
                                        <p:cTn id="37" dur="500"/>
                                        <p:tgtEl>
                                          <p:spTgt spid="3082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8240"/>
                                        </p:tgtEl>
                                        <p:attrNameLst>
                                          <p:attrName>style.visibility</p:attrName>
                                        </p:attrNameLst>
                                      </p:cBhvr>
                                      <p:to>
                                        <p:strVal val="visible"/>
                                      </p:to>
                                    </p:set>
                                    <p:animEffect transition="in" filter="wipe(left)">
                                      <p:cBhvr>
                                        <p:cTn id="42" dur="500"/>
                                        <p:tgtEl>
                                          <p:spTgt spid="3082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8241"/>
                                        </p:tgtEl>
                                        <p:attrNameLst>
                                          <p:attrName>style.visibility</p:attrName>
                                        </p:attrNameLst>
                                      </p:cBhvr>
                                      <p:to>
                                        <p:strVal val="visible"/>
                                      </p:to>
                                    </p:set>
                                    <p:animEffect transition="in" filter="wipe(left)">
                                      <p:cBhvr>
                                        <p:cTn id="47" dur="500"/>
                                        <p:tgtEl>
                                          <p:spTgt spid="30824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grpId="0" nodeType="clickEffect">
                                  <p:stCondLst>
                                    <p:cond delay="0"/>
                                  </p:stCondLst>
                                  <p:childTnLst>
                                    <p:set>
                                      <p:cBhvr>
                                        <p:cTn id="51" dur="1" fill="hold">
                                          <p:stCondLst>
                                            <p:cond delay="0"/>
                                          </p:stCondLst>
                                        </p:cTn>
                                        <p:tgtEl>
                                          <p:spTgt spid="308246"/>
                                        </p:tgtEl>
                                        <p:attrNameLst>
                                          <p:attrName>style.visibility</p:attrName>
                                        </p:attrNameLst>
                                      </p:cBhvr>
                                      <p:to>
                                        <p:strVal val="visible"/>
                                      </p:to>
                                    </p:set>
                                    <p:animEffect transition="in" filter="barn(outHorizontal)">
                                      <p:cBhvr>
                                        <p:cTn id="52" dur="500"/>
                                        <p:tgtEl>
                                          <p:spTgt spid="3082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8244"/>
                                        </p:tgtEl>
                                        <p:attrNameLst>
                                          <p:attrName>style.visibility</p:attrName>
                                        </p:attrNameLst>
                                      </p:cBhvr>
                                      <p:to>
                                        <p:strVal val="visible"/>
                                      </p:to>
                                    </p:set>
                                    <p:animEffect transition="in" filter="wipe(left)">
                                      <p:cBhvr>
                                        <p:cTn id="57" dur="500"/>
                                        <p:tgtEl>
                                          <p:spTgt spid="3082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08245"/>
                                        </p:tgtEl>
                                        <p:attrNameLst>
                                          <p:attrName>style.visibility</p:attrName>
                                        </p:attrNameLst>
                                      </p:cBhvr>
                                      <p:to>
                                        <p:strVal val="visible"/>
                                      </p:to>
                                    </p:set>
                                    <p:animEffect transition="in" filter="wipe(left)">
                                      <p:cBhvr>
                                        <p:cTn id="62" dur="500"/>
                                        <p:tgtEl>
                                          <p:spTgt spid="30824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8243"/>
                                        </p:tgtEl>
                                        <p:attrNameLst>
                                          <p:attrName>style.visibility</p:attrName>
                                        </p:attrNameLst>
                                      </p:cBhvr>
                                      <p:to>
                                        <p:strVal val="visible"/>
                                      </p:to>
                                    </p:set>
                                    <p:animEffect transition="in" filter="wipe(left)">
                                      <p:cBhvr>
                                        <p:cTn id="67" dur="500"/>
                                        <p:tgtEl>
                                          <p:spTgt spid="30824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08235"/>
                                        </p:tgtEl>
                                        <p:attrNameLst>
                                          <p:attrName>style.visibility</p:attrName>
                                        </p:attrNameLst>
                                      </p:cBhvr>
                                      <p:to>
                                        <p:strVal val="visible"/>
                                      </p:to>
                                    </p:set>
                                    <p:animEffect transition="in" filter="wipe(left)">
                                      <p:cBhvr>
                                        <p:cTn id="72" dur="500"/>
                                        <p:tgtEl>
                                          <p:spTgt spid="3082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08236"/>
                                        </p:tgtEl>
                                        <p:attrNameLst>
                                          <p:attrName>style.visibility</p:attrName>
                                        </p:attrNameLst>
                                      </p:cBhvr>
                                      <p:to>
                                        <p:strVal val="visible"/>
                                      </p:to>
                                    </p:set>
                                    <p:animEffect transition="in" filter="wipe(left)">
                                      <p:cBhvr>
                                        <p:cTn id="77" dur="500"/>
                                        <p:tgtEl>
                                          <p:spTgt spid="30823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08247"/>
                                        </p:tgtEl>
                                        <p:attrNameLst>
                                          <p:attrName>style.visibility</p:attrName>
                                        </p:attrNameLst>
                                      </p:cBhvr>
                                      <p:to>
                                        <p:strVal val="visible"/>
                                      </p:to>
                                    </p:set>
                                    <p:animEffect transition="in" filter="wipe(left)">
                                      <p:cBhvr>
                                        <p:cTn id="82" dur="500"/>
                                        <p:tgtEl>
                                          <p:spTgt spid="30824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308237"/>
                                        </p:tgtEl>
                                        <p:attrNameLst>
                                          <p:attrName>style.visibility</p:attrName>
                                        </p:attrNameLst>
                                      </p:cBhvr>
                                      <p:to>
                                        <p:strVal val="visible"/>
                                      </p:to>
                                    </p:set>
                                    <p:animEffect transition="in" filter="wipe(up)">
                                      <p:cBhvr>
                                        <p:cTn id="87" dur="500"/>
                                        <p:tgtEl>
                                          <p:spTgt spid="30823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08230"/>
                                        </p:tgtEl>
                                        <p:attrNameLst>
                                          <p:attrName>style.visibility</p:attrName>
                                        </p:attrNameLst>
                                      </p:cBhvr>
                                      <p:to>
                                        <p:strVal val="visible"/>
                                      </p:to>
                                    </p:set>
                                    <p:animEffect transition="in" filter="wipe(left)">
                                      <p:cBhvr>
                                        <p:cTn id="92" dur="500"/>
                                        <p:tgtEl>
                                          <p:spTgt spid="3082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08248"/>
                                        </p:tgtEl>
                                        <p:attrNameLst>
                                          <p:attrName>style.visibility</p:attrName>
                                        </p:attrNameLst>
                                      </p:cBhvr>
                                      <p:to>
                                        <p:strVal val="visible"/>
                                      </p:to>
                                    </p:set>
                                    <p:animEffect transition="in" filter="wipe(left)">
                                      <p:cBhvr>
                                        <p:cTn id="97" dur="500"/>
                                        <p:tgtEl>
                                          <p:spTgt spid="30824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08229"/>
                                        </p:tgtEl>
                                        <p:attrNameLst>
                                          <p:attrName>style.visibility</p:attrName>
                                        </p:attrNameLst>
                                      </p:cBhvr>
                                      <p:to>
                                        <p:strVal val="visible"/>
                                      </p:to>
                                    </p:set>
                                    <p:animEffect transition="in" filter="wipe(left)">
                                      <p:cBhvr>
                                        <p:cTn id="102" dur="500"/>
                                        <p:tgtEl>
                                          <p:spTgt spid="3082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08238"/>
                                        </p:tgtEl>
                                        <p:attrNameLst>
                                          <p:attrName>style.visibility</p:attrName>
                                        </p:attrNameLst>
                                      </p:cBhvr>
                                      <p:to>
                                        <p:strVal val="visible"/>
                                      </p:to>
                                    </p:set>
                                    <p:animEffect transition="in" filter="wipe(left)">
                                      <p:cBhvr>
                                        <p:cTn id="107" dur="500"/>
                                        <p:tgtEl>
                                          <p:spTgt spid="30823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308239"/>
                                        </p:tgtEl>
                                        <p:attrNameLst>
                                          <p:attrName>style.visibility</p:attrName>
                                        </p:attrNameLst>
                                      </p:cBhvr>
                                      <p:to>
                                        <p:strVal val="visible"/>
                                      </p:to>
                                    </p:set>
                                    <p:animEffect transition="in" filter="wipe(down)">
                                      <p:cBhvr>
                                        <p:cTn id="112" dur="500"/>
                                        <p:tgtEl>
                                          <p:spTgt spid="308239"/>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6" fill="hold" grpId="0" nodeType="clickEffect">
                                  <p:stCondLst>
                                    <p:cond delay="0"/>
                                  </p:stCondLst>
                                  <p:childTnLst>
                                    <p:set>
                                      <p:cBhvr>
                                        <p:cTn id="116" dur="1" fill="hold">
                                          <p:stCondLst>
                                            <p:cond delay="0"/>
                                          </p:stCondLst>
                                        </p:cTn>
                                        <p:tgtEl>
                                          <p:spTgt spid="308249"/>
                                        </p:tgtEl>
                                        <p:attrNameLst>
                                          <p:attrName>style.visibility</p:attrName>
                                        </p:attrNameLst>
                                      </p:cBhvr>
                                      <p:to>
                                        <p:strVal val="visible"/>
                                      </p:to>
                                    </p:set>
                                    <p:animEffect transition="in" filter="barn(inHorizontal)">
                                      <p:cBhvr>
                                        <p:cTn id="117" dur="500"/>
                                        <p:tgtEl>
                                          <p:spTgt spid="30824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08233"/>
                                        </p:tgtEl>
                                        <p:attrNameLst>
                                          <p:attrName>style.visibility</p:attrName>
                                        </p:attrNameLst>
                                      </p:cBhvr>
                                      <p:to>
                                        <p:strVal val="visible"/>
                                      </p:to>
                                    </p:set>
                                    <p:animEffect transition="in" filter="wipe(left)">
                                      <p:cBhvr>
                                        <p:cTn id="122" dur="500"/>
                                        <p:tgtEl>
                                          <p:spTgt spid="30823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308250"/>
                                        </p:tgtEl>
                                        <p:attrNameLst>
                                          <p:attrName>style.visibility</p:attrName>
                                        </p:attrNameLst>
                                      </p:cBhvr>
                                      <p:to>
                                        <p:strVal val="visible"/>
                                      </p:to>
                                    </p:set>
                                    <p:animEffect transition="in" filter="wipe(up)">
                                      <p:cBhvr>
                                        <p:cTn id="127" dur="500"/>
                                        <p:tgtEl>
                                          <p:spTgt spid="308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p:bldP spid="308228" grpId="0"/>
      <p:bldP spid="308229" grpId="0"/>
      <p:bldP spid="308230" grpId="0"/>
      <p:bldP spid="308231" grpId="0"/>
      <p:bldP spid="308232" grpId="0"/>
      <p:bldP spid="308233" grpId="0"/>
      <p:bldP spid="308238" grpId="0"/>
      <p:bldP spid="308240" grpId="0"/>
      <p:bldP spid="308241" grpId="0"/>
      <p:bldP spid="308242" grpId="0" animBg="1"/>
      <p:bldP spid="308243" grpId="0"/>
      <p:bldP spid="308244" grpId="0"/>
      <p:bldP spid="308245" grpId="0"/>
      <p:bldP spid="308246" grpId="0" animBg="1"/>
      <p:bldP spid="308249" grpId="0" animBg="1"/>
      <p:bldP spid="3082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44</a:t>
            </a:fld>
            <a:endParaRPr lang="en-US" altLang="zh-CN" sz="1400" b="0" dirty="0">
              <a:ea typeface="宋体" panose="02010600030101010101" pitchFamily="2" charset="-122"/>
            </a:endParaRPr>
          </a:p>
        </p:txBody>
      </p:sp>
      <p:pic>
        <p:nvPicPr>
          <p:cNvPr id="309250" name="Picture 2" descr="Untitled-1 copy"/>
          <p:cNvPicPr>
            <a:picLocks noChangeAspect="1"/>
          </p:cNvPicPr>
          <p:nvPr/>
        </p:nvPicPr>
        <p:blipFill>
          <a:blip r:embed="rId2"/>
          <a:srcRect l="10448"/>
          <a:stretch>
            <a:fillRect/>
          </a:stretch>
        </p:blipFill>
        <p:spPr>
          <a:xfrm>
            <a:off x="4495800" y="2133600"/>
            <a:ext cx="4364038" cy="4419600"/>
          </a:xfrm>
          <a:prstGeom prst="rect">
            <a:avLst/>
          </a:prstGeom>
          <a:noFill/>
          <a:ln w="9525">
            <a:noFill/>
          </a:ln>
        </p:spPr>
      </p:pic>
      <p:sp>
        <p:nvSpPr>
          <p:cNvPr id="309251" name="Rectangle 3"/>
          <p:cNvSpPr>
            <a:spLocks noGrp="1"/>
          </p:cNvSpPr>
          <p:nvPr>
            <p:ph type="title"/>
          </p:nvPr>
        </p:nvSpPr>
        <p:spPr/>
        <p:txBody>
          <a:bodyPr vert="horz" wrap="square" lIns="91440" tIns="45720" rIns="91440" bIns="45720" anchor="b"/>
          <a:lstStyle/>
          <a:p>
            <a:pPr eaLnBrk="1" hangingPunct="1"/>
            <a:r>
              <a:rPr lang="zh-CN" altLang="en-US" dirty="0"/>
              <a:t>危险三角</a:t>
            </a:r>
          </a:p>
        </p:txBody>
      </p:sp>
      <p:sp>
        <p:nvSpPr>
          <p:cNvPr id="309252" name="Rectangle 4"/>
          <p:cNvSpPr>
            <a:spLocks noGrp="1"/>
          </p:cNvSpPr>
          <p:nvPr>
            <p:ph type="body" sz="half" idx="1"/>
          </p:nvPr>
        </p:nvSpPr>
        <p:spPr>
          <a:xfrm>
            <a:off x="228600" y="2057400"/>
            <a:ext cx="3810000"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t>鼻根至两侧口角之间的三角形区域</a:t>
            </a:r>
          </a:p>
          <a:p>
            <a:pPr eaLnBrk="1" hangingPunct="1">
              <a:buClr>
                <a:schemeClr val="folHlink"/>
              </a:buClr>
              <a:buSzPct val="60000"/>
              <a:buFont typeface="Wingdings" panose="05000000000000000000" pitchFamily="2" charset="2"/>
            </a:pPr>
            <a:r>
              <a:rPr lang="zh-CN" altLang="en-US" sz="2400" dirty="0">
                <a:solidFill>
                  <a:schemeClr val="folHlink"/>
                </a:solidFill>
              </a:rPr>
              <a:t>面静脉</a:t>
            </a:r>
            <a:r>
              <a:rPr lang="zh-CN" altLang="en-US" sz="2400" dirty="0"/>
              <a:t>经</a:t>
            </a:r>
            <a:r>
              <a:rPr lang="zh-CN" altLang="en-US" sz="2400" dirty="0">
                <a:solidFill>
                  <a:schemeClr val="folHlink"/>
                </a:solidFill>
              </a:rPr>
              <a:t>内眦静脉、眼静脉</a:t>
            </a:r>
            <a:r>
              <a:rPr lang="zh-CN" altLang="en-US" sz="2400" dirty="0"/>
              <a:t>与</a:t>
            </a:r>
            <a:r>
              <a:rPr lang="zh-CN" altLang="en-US" sz="2400" dirty="0">
                <a:solidFill>
                  <a:schemeClr val="folHlink"/>
                </a:solidFill>
              </a:rPr>
              <a:t>颅内海绵窦</a:t>
            </a:r>
            <a:r>
              <a:rPr lang="zh-CN" altLang="en-US" sz="2400" dirty="0"/>
              <a:t>相通，因缺少静脉瓣，感染易经此途径入颅</a:t>
            </a:r>
          </a:p>
        </p:txBody>
      </p:sp>
      <p:pic>
        <p:nvPicPr>
          <p:cNvPr id="309253" name="Picture 5" descr="危险三角"/>
          <p:cNvPicPr>
            <a:picLocks noGrp="1" noChangeAspect="1"/>
          </p:cNvPicPr>
          <p:nvPr>
            <p:ph type="clipArt" sz="half" idx="2"/>
          </p:nvPr>
        </p:nvPicPr>
        <p:blipFill>
          <a:blip r:embed="rId3">
            <a:lum bright="-12000" contrast="36000"/>
          </a:blip>
          <a:srcRect/>
          <a:stretch>
            <a:fillRect/>
          </a:stretch>
        </p:blipFill>
        <p:spPr>
          <a:xfrm>
            <a:off x="4038600" y="0"/>
            <a:ext cx="2128838" cy="2819400"/>
          </a:xfrm>
        </p:spPr>
      </p:pic>
      <p:sp>
        <p:nvSpPr>
          <p:cNvPr id="309256" name="AutoShape 8">
            <a:hlinkClick r:id="rId4" action="ppaction://hlinksldjump"/>
          </p:cNvPr>
          <p:cNvSpPr/>
          <p:nvPr/>
        </p:nvSpPr>
        <p:spPr>
          <a:xfrm rot="-631828">
            <a:off x="7011988" y="2749550"/>
            <a:ext cx="1160462" cy="1601788"/>
          </a:xfrm>
          <a:prstGeom prst="triangle">
            <a:avLst>
              <a:gd name="adj" fmla="val 50000"/>
            </a:avLst>
          </a:prstGeom>
          <a:solidFill>
            <a:srgbClr val="00FFFF">
              <a:alpha val="43137"/>
            </a:srgbClr>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9251"/>
                                        </p:tgtEl>
                                        <p:attrNameLst>
                                          <p:attrName>style.visibility</p:attrName>
                                        </p:attrNameLst>
                                      </p:cBhvr>
                                      <p:to>
                                        <p:strVal val="visible"/>
                                      </p:to>
                                    </p:set>
                                    <p:animEffect transition="in" filter="wipe(left)">
                                      <p:cBhvr>
                                        <p:cTn id="7" dur="2000"/>
                                        <p:tgtEl>
                                          <p:spTgt spid="3092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9252">
                                            <p:txEl>
                                              <p:pRg st="0" end="0"/>
                                            </p:txEl>
                                          </p:spTgt>
                                        </p:tgtEl>
                                        <p:attrNameLst>
                                          <p:attrName>style.visibility</p:attrName>
                                        </p:attrNameLst>
                                      </p:cBhvr>
                                      <p:to>
                                        <p:strVal val="visible"/>
                                      </p:to>
                                    </p:set>
                                    <p:animEffect transition="in" filter="wipe(left)">
                                      <p:cBhvr>
                                        <p:cTn id="12" dur="500"/>
                                        <p:tgtEl>
                                          <p:spTgt spid="3092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9253"/>
                                        </p:tgtEl>
                                        <p:attrNameLst>
                                          <p:attrName>style.visibility</p:attrName>
                                        </p:attrNameLst>
                                      </p:cBhvr>
                                      <p:to>
                                        <p:strVal val="visible"/>
                                      </p:to>
                                    </p:set>
                                    <p:animEffect transition="in" filter="blinds(horizontal)">
                                      <p:cBhvr>
                                        <p:cTn id="17" dur="500"/>
                                        <p:tgtEl>
                                          <p:spTgt spid="3092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9252">
                                            <p:txEl>
                                              <p:pRg st="1" end="1"/>
                                            </p:txEl>
                                          </p:spTgt>
                                        </p:tgtEl>
                                        <p:attrNameLst>
                                          <p:attrName>style.visibility</p:attrName>
                                        </p:attrNameLst>
                                      </p:cBhvr>
                                      <p:to>
                                        <p:strVal val="visible"/>
                                      </p:to>
                                    </p:set>
                                    <p:animEffect transition="in" filter="wipe(left)">
                                      <p:cBhvr>
                                        <p:cTn id="22" dur="500"/>
                                        <p:tgtEl>
                                          <p:spTgt spid="30925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09250"/>
                                        </p:tgtEl>
                                        <p:attrNameLst>
                                          <p:attrName>style.visibility</p:attrName>
                                        </p:attrNameLst>
                                      </p:cBhvr>
                                      <p:to>
                                        <p:strVal val="visible"/>
                                      </p:to>
                                    </p:set>
                                    <p:animEffect transition="in" filter="checkerboard(across)">
                                      <p:cBhvr>
                                        <p:cTn id="27" dur="500"/>
                                        <p:tgtEl>
                                          <p:spTgt spid="3092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9256"/>
                                        </p:tgtEl>
                                        <p:attrNameLst>
                                          <p:attrName>style.visibility</p:attrName>
                                        </p:attrNameLst>
                                      </p:cBhvr>
                                      <p:to>
                                        <p:strVal val="visible"/>
                                      </p:to>
                                    </p:set>
                                    <p:animEffect transition="in" filter="wipe(up)">
                                      <p:cBhvr>
                                        <p:cTn id="32" dur="500"/>
                                        <p:tgtEl>
                                          <p:spTgt spid="309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p:bldP spid="309252" grpId="0" build="p"/>
      <p:bldP spid="30925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80512" cy="5164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836712"/>
            <a:ext cx="9217024" cy="5184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0386D39-5659-481F-88A5-60F91E4FE85F}"/>
              </a:ext>
            </a:extLst>
          </p:cNvPr>
          <p:cNvSpPr>
            <a:spLocks noGrp="1" noChangeArrowheads="1"/>
          </p:cNvSpPr>
          <p:nvPr>
            <p:ph type="title"/>
          </p:nvPr>
        </p:nvSpPr>
        <p:spPr/>
        <p:txBody>
          <a:bodyPr/>
          <a:lstStyle/>
          <a:p>
            <a:pPr>
              <a:defRPr/>
            </a:pPr>
            <a:endParaRPr altLang="zh-CN">
              <a:latin typeface="宋体" pitchFamily="2" charset="-122"/>
            </a:endParaRPr>
          </a:p>
        </p:txBody>
      </p:sp>
      <p:pic>
        <p:nvPicPr>
          <p:cNvPr id="43011" name="Picture 3">
            <a:extLst>
              <a:ext uri="{FF2B5EF4-FFF2-40B4-BE49-F238E27FC236}">
                <a16:creationId xmlns:a16="http://schemas.microsoft.com/office/drawing/2014/main" id="{DD81A01E-5FC6-47C8-B30F-A0333DBCD5D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0" y="0"/>
            <a:ext cx="9144000" cy="6858000"/>
          </a:xfrm>
          <a:noFill/>
        </p:spPr>
      </p:pic>
      <p:sp>
        <p:nvSpPr>
          <p:cNvPr id="5" name="文本框 4">
            <a:extLst>
              <a:ext uri="{FF2B5EF4-FFF2-40B4-BE49-F238E27FC236}">
                <a16:creationId xmlns:a16="http://schemas.microsoft.com/office/drawing/2014/main" id="{6941B92E-44E7-46C7-91F9-D029113E6887}"/>
              </a:ext>
            </a:extLst>
          </p:cNvPr>
          <p:cNvSpPr txBox="1"/>
          <p:nvPr/>
        </p:nvSpPr>
        <p:spPr>
          <a:xfrm>
            <a:off x="0" y="836712"/>
            <a:ext cx="4630722" cy="461665"/>
          </a:xfrm>
          <a:prstGeom prst="rect">
            <a:avLst/>
          </a:prstGeom>
          <a:noFill/>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肝门静脉系统</a:t>
            </a:r>
          </a:p>
        </p:txBody>
      </p:sp>
    </p:spTree>
  </p:cSld>
  <p:clrMapOvr>
    <a:masterClrMapping/>
  </p:clrMapOvr>
  <p:transition spd="med">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6"/>
          <p:cNvSpPr txBox="1">
            <a:spLocks noGrp="1"/>
          </p:cNvSpPr>
          <p:nvPr>
            <p:ph type="sldNum" sz="quarter" idx="4"/>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48</a:t>
            </a:fld>
            <a:endParaRPr lang="en-US" altLang="zh-CN" sz="1400" b="0" dirty="0">
              <a:ea typeface="宋体" panose="02010600030101010101" pitchFamily="2" charset="-122"/>
            </a:endParaRPr>
          </a:p>
        </p:txBody>
      </p:sp>
      <p:sp>
        <p:nvSpPr>
          <p:cNvPr id="318466" name="Rectangle 2"/>
          <p:cNvSpPr>
            <a:spLocks noGrp="1"/>
          </p:cNvSpPr>
          <p:nvPr>
            <p:ph type="title" idx="4294967295"/>
          </p:nvPr>
        </p:nvSpPr>
        <p:spPr>
          <a:xfrm>
            <a:off x="1350963" y="53975"/>
            <a:ext cx="7793037" cy="782638"/>
          </a:xfrm>
        </p:spPr>
        <p:txBody>
          <a:bodyPr vert="horz" wrap="square" lIns="91440" tIns="45720" rIns="91440" bIns="45720" anchor="b"/>
          <a:lstStyle/>
          <a:p>
            <a:pPr eaLnBrk="1" hangingPunct="1"/>
            <a:r>
              <a:rPr lang="zh-CN" altLang="en-US" dirty="0"/>
              <a:t>肝门静脉的侧支循环</a:t>
            </a:r>
          </a:p>
        </p:txBody>
      </p:sp>
      <p:sp>
        <p:nvSpPr>
          <p:cNvPr id="318467" name="Rectangle 3"/>
          <p:cNvSpPr>
            <a:spLocks noGrp="1"/>
          </p:cNvSpPr>
          <p:nvPr>
            <p:ph type="body" sz="half" idx="4294967295"/>
          </p:nvPr>
        </p:nvSpPr>
        <p:spPr>
          <a:xfrm>
            <a:off x="179512" y="1124744"/>
            <a:ext cx="5508625"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sz="2400" dirty="0">
                <a:hlinkClick r:id="rId2" action="ppaction://hlinksldjump"/>
              </a:rPr>
              <a:t>通过食管静脉丛与上腔静脉吻合</a:t>
            </a:r>
            <a:endParaRPr lang="zh-CN" altLang="en-US" sz="2400" dirty="0"/>
          </a:p>
          <a:p>
            <a:pPr eaLnBrk="1" hangingPunct="1">
              <a:buClr>
                <a:schemeClr val="folHlink"/>
              </a:buClr>
              <a:buSzPct val="60000"/>
              <a:buFont typeface="Wingdings" panose="05000000000000000000" pitchFamily="2" charset="2"/>
            </a:pPr>
            <a:r>
              <a:rPr lang="zh-CN" altLang="en-US" sz="2400" dirty="0">
                <a:hlinkClick r:id="rId3" action="ppaction://hlinksldjump"/>
              </a:rPr>
              <a:t>通过直肠静脉丛与下腔静脉吻合</a:t>
            </a:r>
            <a:endParaRPr lang="zh-CN" altLang="en-US" sz="2400" dirty="0"/>
          </a:p>
          <a:p>
            <a:pPr eaLnBrk="1" hangingPunct="1">
              <a:buClr>
                <a:schemeClr val="folHlink"/>
              </a:buClr>
              <a:buSzPct val="60000"/>
              <a:buFont typeface="Wingdings" panose="05000000000000000000" pitchFamily="2" charset="2"/>
            </a:pPr>
            <a:r>
              <a:rPr lang="zh-CN" altLang="en-US" sz="2400" dirty="0">
                <a:hlinkClick r:id="rId4" action="ppaction://hlinksldjump"/>
              </a:rPr>
              <a:t>通过脐周静脉网 与上、下腔静脉吻合</a:t>
            </a:r>
            <a:endParaRPr lang="zh-CN" altLang="en-US" sz="2400" dirty="0"/>
          </a:p>
          <a:p>
            <a:pPr eaLnBrk="1" hangingPunct="1">
              <a:buClr>
                <a:schemeClr val="folHlink"/>
              </a:buClr>
              <a:buSzPct val="60000"/>
              <a:buFont typeface="Wingdings" panose="05000000000000000000" pitchFamily="2" charset="2"/>
            </a:pPr>
            <a:endParaRPr lang="zh-CN" altLang="en-US" sz="2400" dirty="0"/>
          </a:p>
          <a:p>
            <a:pPr eaLnBrk="1" hangingPunct="1">
              <a:buClr>
                <a:schemeClr val="folHlink"/>
              </a:buClr>
              <a:buSzPct val="60000"/>
              <a:buFont typeface="Wingdings" panose="05000000000000000000" pitchFamily="2" charset="2"/>
            </a:pPr>
            <a:endParaRPr lang="en-US" altLang="zh-CN" sz="2400" dirty="0"/>
          </a:p>
        </p:txBody>
      </p:sp>
      <p:pic>
        <p:nvPicPr>
          <p:cNvPr id="318468" name="Picture 4" descr="门腔静脉吻合"/>
          <p:cNvPicPr>
            <a:picLocks noGrp="1" noChangeAspect="1"/>
          </p:cNvPicPr>
          <p:nvPr>
            <p:ph type="clipArt" sz="half" idx="4294967295"/>
          </p:nvPr>
        </p:nvPicPr>
        <p:blipFill>
          <a:blip r:embed="rId5"/>
          <a:srcRect/>
          <a:stretch>
            <a:fillRect/>
          </a:stretch>
        </p:blipFill>
        <p:spPr>
          <a:xfrm>
            <a:off x="6130925" y="228600"/>
            <a:ext cx="3013075" cy="6132513"/>
          </a:xfrm>
        </p:spPr>
      </p:pic>
      <p:pic>
        <p:nvPicPr>
          <p:cNvPr id="6" name="Picture 3" descr="血吸虫病腹水">
            <a:extLst>
              <a:ext uri="{FF2B5EF4-FFF2-40B4-BE49-F238E27FC236}">
                <a16:creationId xmlns:a16="http://schemas.microsoft.com/office/drawing/2014/main" id="{6FFDC19B-72E4-4DBF-BF2D-276FE5EE8C99}"/>
              </a:ext>
            </a:extLst>
          </p:cNvPr>
          <p:cNvPicPr>
            <a:picLocks noChangeAspect="1"/>
          </p:cNvPicPr>
          <p:nvPr/>
        </p:nvPicPr>
        <p:blipFill>
          <a:blip r:embed="rId6"/>
          <a:srcRect l="18402" t="17000" r="5498"/>
          <a:stretch>
            <a:fillRect/>
          </a:stretch>
        </p:blipFill>
        <p:spPr>
          <a:xfrm>
            <a:off x="395535" y="2852936"/>
            <a:ext cx="2473347" cy="3744416"/>
          </a:xfrm>
          <a:prstGeom prst="rect">
            <a:avLst/>
          </a:prstGeom>
          <a:noFill/>
          <a:ln w="9525">
            <a:noFill/>
          </a:ln>
        </p:spPr>
      </p:pic>
      <p:pic>
        <p:nvPicPr>
          <p:cNvPr id="7" name="Picture 3">
            <a:extLst>
              <a:ext uri="{FF2B5EF4-FFF2-40B4-BE49-F238E27FC236}">
                <a16:creationId xmlns:a16="http://schemas.microsoft.com/office/drawing/2014/main" id="{FB305DC1-0139-4604-BFBC-2C2B14658B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8961" y="2827619"/>
            <a:ext cx="3771445" cy="392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8466"/>
                                        </p:tgtEl>
                                        <p:attrNameLst>
                                          <p:attrName>style.visibility</p:attrName>
                                        </p:attrNameLst>
                                      </p:cBhvr>
                                      <p:to>
                                        <p:strVal val="visible"/>
                                      </p:to>
                                    </p:set>
                                    <p:animEffect transition="in" filter="wipe(left)">
                                      <p:cBhvr>
                                        <p:cTn id="7" dur="2000"/>
                                        <p:tgtEl>
                                          <p:spTgt spid="3184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8468"/>
                                        </p:tgtEl>
                                        <p:attrNameLst>
                                          <p:attrName>style.visibility</p:attrName>
                                        </p:attrNameLst>
                                      </p:cBhvr>
                                      <p:to>
                                        <p:strVal val="visible"/>
                                      </p:to>
                                    </p:set>
                                    <p:animEffect transition="in" filter="wipe(down)">
                                      <p:cBhvr>
                                        <p:cTn id="12" dur="500"/>
                                        <p:tgtEl>
                                          <p:spTgt spid="3184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8467">
                                            <p:txEl>
                                              <p:pRg st="0" end="0"/>
                                            </p:txEl>
                                          </p:spTgt>
                                        </p:tgtEl>
                                        <p:attrNameLst>
                                          <p:attrName>style.visibility</p:attrName>
                                        </p:attrNameLst>
                                      </p:cBhvr>
                                      <p:to>
                                        <p:strVal val="visible"/>
                                      </p:to>
                                    </p:set>
                                    <p:animEffect transition="in" filter="wipe(left)">
                                      <p:cBhvr>
                                        <p:cTn id="17" dur="500"/>
                                        <p:tgtEl>
                                          <p:spTgt spid="31846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8467">
                                            <p:txEl>
                                              <p:pRg st="1" end="1"/>
                                            </p:txEl>
                                          </p:spTgt>
                                        </p:tgtEl>
                                        <p:attrNameLst>
                                          <p:attrName>style.visibility</p:attrName>
                                        </p:attrNameLst>
                                      </p:cBhvr>
                                      <p:to>
                                        <p:strVal val="visible"/>
                                      </p:to>
                                    </p:set>
                                    <p:animEffect transition="in" filter="wipe(left)">
                                      <p:cBhvr>
                                        <p:cTn id="22" dur="500"/>
                                        <p:tgtEl>
                                          <p:spTgt spid="31846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8467">
                                            <p:txEl>
                                              <p:pRg st="2" end="2"/>
                                            </p:txEl>
                                          </p:spTgt>
                                        </p:tgtEl>
                                        <p:attrNameLst>
                                          <p:attrName>style.visibility</p:attrName>
                                        </p:attrNameLst>
                                      </p:cBhvr>
                                      <p:to>
                                        <p:strVal val="visible"/>
                                      </p:to>
                                    </p:set>
                                    <p:animEffect transition="in" filter="wipe(left)">
                                      <p:cBhvr>
                                        <p:cTn id="27" dur="500"/>
                                        <p:tgtEl>
                                          <p:spTgt spid="318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6" grpId="0"/>
      <p:bldP spid="31846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80512" cy="5164038"/>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8680"/>
            <a:ext cx="9052498" cy="5092030"/>
          </a:xfrm>
          <a:prstGeom prst="rect">
            <a:avLst/>
          </a:prstGeom>
        </p:spPr>
      </p:pic>
      <p:pic>
        <p:nvPicPr>
          <p:cNvPr id="4" name="图片 3">
            <a:extLst>
              <a:ext uri="{FF2B5EF4-FFF2-40B4-BE49-F238E27FC236}">
                <a16:creationId xmlns:a16="http://schemas.microsoft.com/office/drawing/2014/main" id="{FC73051B-90AD-3FD0-2AE0-F9FB7D66EBF2}"/>
              </a:ext>
            </a:extLst>
          </p:cNvPr>
          <p:cNvPicPr>
            <a:picLocks noChangeAspect="1"/>
          </p:cNvPicPr>
          <p:nvPr/>
        </p:nvPicPr>
        <p:blipFill rotWithShape="1">
          <a:blip r:embed="rId3">
            <a:extLst>
              <a:ext uri="{28A0092B-C50C-407E-A947-70E740481C1C}">
                <a14:useLocalDpi xmlns:a14="http://schemas.microsoft.com/office/drawing/2010/main" val="0"/>
              </a:ext>
            </a:extLst>
          </a:blip>
          <a:srcRect l="-391" t="13045" r="49999" b="14725"/>
          <a:stretch/>
        </p:blipFill>
        <p:spPr>
          <a:xfrm>
            <a:off x="179512" y="1988840"/>
            <a:ext cx="3312368" cy="3560796"/>
          </a:xfrm>
          <a:prstGeom prst="rect">
            <a:avLst/>
          </a:prstGeom>
        </p:spPr>
      </p:pic>
      <p:sp>
        <p:nvSpPr>
          <p:cNvPr id="2" name="文本框 1">
            <a:extLst>
              <a:ext uri="{FF2B5EF4-FFF2-40B4-BE49-F238E27FC236}">
                <a16:creationId xmlns:a16="http://schemas.microsoft.com/office/drawing/2014/main" id="{8DB64369-2964-0985-FBD6-7F7218C8B05F}"/>
              </a:ext>
            </a:extLst>
          </p:cNvPr>
          <p:cNvSpPr txBox="1"/>
          <p:nvPr/>
        </p:nvSpPr>
        <p:spPr>
          <a:xfrm>
            <a:off x="1835696" y="5939988"/>
            <a:ext cx="6192688" cy="369332"/>
          </a:xfrm>
          <a:prstGeom prst="rect">
            <a:avLst/>
          </a:prstGeom>
          <a:noFill/>
        </p:spPr>
        <p:txBody>
          <a:bodyPr wrap="square">
            <a:spAutoFit/>
          </a:bodyPr>
          <a:lstStyle/>
          <a:p>
            <a:r>
              <a:rPr lang="zh-CN" altLang="en-US" sz="1800" b="1" dirty="0"/>
              <a:t>静脉角位于</a:t>
            </a:r>
            <a:r>
              <a:rPr lang="zh-CN" altLang="en-US" sz="1800" b="1" dirty="0">
                <a:solidFill>
                  <a:srgbClr val="FF0000"/>
                </a:solidFill>
              </a:rPr>
              <a:t>颈内静脉</a:t>
            </a:r>
            <a:r>
              <a:rPr lang="zh-CN" altLang="en-US" sz="1800" b="1" dirty="0"/>
              <a:t>和</a:t>
            </a:r>
            <a:r>
              <a:rPr lang="zh-CN" altLang="en-US" sz="1800" b="1" dirty="0">
                <a:solidFill>
                  <a:srgbClr val="FF0000"/>
                </a:solidFill>
              </a:rPr>
              <a:t>锁骨下静脉</a:t>
            </a:r>
            <a:r>
              <a:rPr lang="zh-CN" altLang="en-US" sz="1800" b="1" dirty="0"/>
              <a:t>在胸锁关节后部交汇处</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p:nvPr/>
        </p:nvSpPr>
        <p:spPr>
          <a:xfrm>
            <a:off x="683568" y="1268760"/>
            <a:ext cx="8136904" cy="946150"/>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00000"/>
              </a:lnSpc>
              <a:spcBef>
                <a:spcPct val="0"/>
              </a:spcBef>
              <a:buClrTx/>
              <a:buSzTx/>
              <a:buFontTx/>
              <a:buNone/>
            </a:pPr>
            <a:r>
              <a:rPr lang="zh-CN" altLang="en-US" dirty="0">
                <a:solidFill>
                  <a:srgbClr val="FF0000"/>
                </a:solidFill>
                <a:latin typeface="Times New Roman" panose="02020603050405020304" pitchFamily="18" charset="0"/>
                <a:ea typeface="宋体" panose="02010600030101010101" pitchFamily="2" charset="-122"/>
              </a:rPr>
              <a:t>毛细淋巴管</a:t>
            </a:r>
            <a:r>
              <a:rPr lang="zh-CN" altLang="en-US" dirty="0">
                <a:latin typeface="Times New Roman" panose="02020603050405020304" pitchFamily="18" charset="0"/>
                <a:ea typeface="宋体" panose="02010600030101010101" pitchFamily="2" charset="-122"/>
              </a:rPr>
              <a:t>：以盲端起始于组织间隙，其内皮 </a:t>
            </a:r>
          </a:p>
          <a:p>
            <a:pPr marL="0" lvl="0" indent="0" algn="just" eaLnBrk="1" hangingPunct="1">
              <a:lnSpc>
                <a:spcPct val="100000"/>
              </a:lnSpc>
              <a:spcBef>
                <a:spcPct val="0"/>
              </a:spcBef>
              <a:buClrTx/>
              <a:buSzTx/>
              <a:buFontTx/>
              <a:buNone/>
            </a:pPr>
            <a:r>
              <a:rPr lang="zh-CN" altLang="en-US" dirty="0">
                <a:latin typeface="Times New Roman" panose="02020603050405020304" pitchFamily="18" charset="0"/>
                <a:ea typeface="宋体" panose="02010600030101010101" pitchFamily="2" charset="-122"/>
              </a:rPr>
              <a:t>                      细胞间隙 较大，故通透性大。</a:t>
            </a:r>
            <a:endParaRPr lang="zh-CN" altLang="en-US" sz="2400" b="0" dirty="0">
              <a:latin typeface="Times New Roman" panose="02020603050405020304" pitchFamily="18" charset="0"/>
              <a:ea typeface="宋体" panose="02010600030101010101" pitchFamily="2" charset="-122"/>
            </a:endParaRPr>
          </a:p>
        </p:txBody>
      </p:sp>
      <p:sp>
        <p:nvSpPr>
          <p:cNvPr id="84995" name="Rectangle 3"/>
          <p:cNvSpPr/>
          <p:nvPr/>
        </p:nvSpPr>
        <p:spPr>
          <a:xfrm>
            <a:off x="179512" y="393757"/>
            <a:ext cx="3448050"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3200" dirty="0">
                <a:solidFill>
                  <a:srgbClr val="FF0000"/>
                </a:solidFill>
                <a:latin typeface="Times New Roman" panose="02020603050405020304" pitchFamily="18" charset="0"/>
                <a:ea typeface="黑体" panose="02010609060101010101" pitchFamily="49" charset="-122"/>
              </a:rPr>
              <a:t>（一）淋巴管道：</a:t>
            </a:r>
          </a:p>
        </p:txBody>
      </p:sp>
      <p:pic>
        <p:nvPicPr>
          <p:cNvPr id="84996" name="Picture 4" descr="xiao267s"/>
          <p:cNvPicPr>
            <a:picLocks noChangeAspect="1"/>
          </p:cNvPicPr>
          <p:nvPr/>
        </p:nvPicPr>
        <p:blipFill>
          <a:blip r:embed="rId2"/>
          <a:stretch>
            <a:fillRect/>
          </a:stretch>
        </p:blipFill>
        <p:spPr>
          <a:xfrm>
            <a:off x="3131840" y="2845672"/>
            <a:ext cx="6012160" cy="4012328"/>
          </a:xfrm>
          <a:prstGeom prst="rect">
            <a:avLst/>
          </a:prstGeom>
          <a:noFill/>
          <a:ln w="9525">
            <a:noFill/>
          </a:ln>
        </p:spPr>
      </p:pic>
      <p:pic>
        <p:nvPicPr>
          <p:cNvPr id="84997" name="Picture 5" descr="5blinba2"/>
          <p:cNvPicPr>
            <a:picLocks noChangeAspect="1"/>
          </p:cNvPicPr>
          <p:nvPr/>
        </p:nvPicPr>
        <p:blipFill>
          <a:blip r:embed="rId3"/>
          <a:stretch>
            <a:fillRect/>
          </a:stretch>
        </p:blipFill>
        <p:spPr>
          <a:xfrm>
            <a:off x="179512" y="2313103"/>
            <a:ext cx="2836863" cy="4343400"/>
          </a:xfrm>
          <a:prstGeom prst="rect">
            <a:avLst/>
          </a:prstGeom>
          <a:noFill/>
          <a:ln w="9525">
            <a:noFill/>
          </a:ln>
        </p:spPr>
      </p:pic>
    </p:spTree>
    <p:extLst>
      <p:ext uri="{BB962C8B-B14F-4D97-AF65-F5344CB8AC3E}">
        <p14:creationId xmlns:p14="http://schemas.microsoft.com/office/powerpoint/2010/main" val="2401751358"/>
      </p:ext>
    </p:ext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2" y="692696"/>
            <a:ext cx="9052498" cy="5092030"/>
          </a:xfrm>
          <a:prstGeom prst="rect">
            <a:avLst/>
          </a:prstGeom>
        </p:spPr>
      </p:pic>
      <p:pic>
        <p:nvPicPr>
          <p:cNvPr id="4" name="图片 3">
            <a:extLst>
              <a:ext uri="{FF2B5EF4-FFF2-40B4-BE49-F238E27FC236}">
                <a16:creationId xmlns:a16="http://schemas.microsoft.com/office/drawing/2014/main" id="{090E98E8-2198-C21D-0C51-1E520D936AE0}"/>
              </a:ext>
            </a:extLst>
          </p:cNvPr>
          <p:cNvPicPr>
            <a:picLocks noChangeAspect="1"/>
          </p:cNvPicPr>
          <p:nvPr/>
        </p:nvPicPr>
        <p:blipFill rotWithShape="1">
          <a:blip r:embed="rId3">
            <a:extLst>
              <a:ext uri="{28A0092B-C50C-407E-A947-70E740481C1C}">
                <a14:useLocalDpi xmlns:a14="http://schemas.microsoft.com/office/drawing/2010/main" val="0"/>
              </a:ext>
            </a:extLst>
          </a:blip>
          <a:srcRect l="46220" t="19765" r="3387" b="6327"/>
          <a:stretch/>
        </p:blipFill>
        <p:spPr>
          <a:xfrm>
            <a:off x="5724128" y="1700808"/>
            <a:ext cx="2880321" cy="3168352"/>
          </a:xfrm>
          <a:prstGeom prst="rect">
            <a:avLst/>
          </a:prstGeom>
        </p:spPr>
      </p:pic>
      <p:sp>
        <p:nvSpPr>
          <p:cNvPr id="5" name="文本框 4">
            <a:extLst>
              <a:ext uri="{FF2B5EF4-FFF2-40B4-BE49-F238E27FC236}">
                <a16:creationId xmlns:a16="http://schemas.microsoft.com/office/drawing/2014/main" id="{7383FEC5-DF94-8E00-1F1F-29507F649816}"/>
              </a:ext>
            </a:extLst>
          </p:cNvPr>
          <p:cNvSpPr txBox="1"/>
          <p:nvPr/>
        </p:nvSpPr>
        <p:spPr>
          <a:xfrm>
            <a:off x="1835696" y="6054379"/>
            <a:ext cx="6192688" cy="369332"/>
          </a:xfrm>
          <a:prstGeom prst="rect">
            <a:avLst/>
          </a:prstGeom>
          <a:noFill/>
        </p:spPr>
        <p:txBody>
          <a:bodyPr wrap="square">
            <a:spAutoFit/>
          </a:bodyPr>
          <a:lstStyle/>
          <a:p>
            <a:r>
              <a:rPr lang="zh-CN" altLang="en-US" sz="1800" b="1" dirty="0"/>
              <a:t>静脉角位于颈内静脉和锁骨下静脉在胸锁关节后部交汇处</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54</a:t>
            </a:fld>
            <a:endParaRPr lang="en-US" altLang="zh-CN" sz="1400" b="0" dirty="0">
              <a:ea typeface="宋体" panose="02010600030101010101" pitchFamily="2" charset="-122"/>
            </a:endParaRPr>
          </a:p>
        </p:txBody>
      </p:sp>
      <p:pic>
        <p:nvPicPr>
          <p:cNvPr id="330762" name="Picture 10" descr="zgxin">
            <a:hlinkClick r:id="rId2" action="ppaction://hlinksldjump"/>
          </p:cNvPr>
          <p:cNvPicPr>
            <a:picLocks noChangeAspect="1"/>
          </p:cNvPicPr>
          <p:nvPr/>
        </p:nvPicPr>
        <p:blipFill>
          <a:blip r:embed="rId3"/>
          <a:stretch>
            <a:fillRect/>
          </a:stretch>
        </p:blipFill>
        <p:spPr>
          <a:xfrm>
            <a:off x="250825" y="6105525"/>
            <a:ext cx="792163" cy="731838"/>
          </a:xfrm>
          <a:prstGeom prst="rect">
            <a:avLst/>
          </a:prstGeom>
          <a:noFill/>
          <a:ln w="9525">
            <a:noFill/>
          </a:ln>
        </p:spPr>
      </p:pic>
      <p:pic>
        <p:nvPicPr>
          <p:cNvPr id="330756" name="Picture 4" descr="胸导管3"/>
          <p:cNvPicPr>
            <a:picLocks noGrp="1" noChangeAspect="1"/>
          </p:cNvPicPr>
          <p:nvPr>
            <p:ph type="clipArt" sz="half" idx="2"/>
          </p:nvPr>
        </p:nvPicPr>
        <p:blipFill>
          <a:blip r:embed="rId4">
            <a:lum contrast="12000"/>
          </a:blip>
          <a:srcRect/>
          <a:stretch>
            <a:fillRect/>
          </a:stretch>
        </p:blipFill>
        <p:spPr>
          <a:xfrm>
            <a:off x="4502753" y="1562048"/>
            <a:ext cx="3491880" cy="3873604"/>
          </a:xfrm>
        </p:spPr>
      </p:pic>
      <p:sp>
        <p:nvSpPr>
          <p:cNvPr id="330757" name="Rectangle 5"/>
          <p:cNvSpPr/>
          <p:nvPr/>
        </p:nvSpPr>
        <p:spPr>
          <a:xfrm>
            <a:off x="5006382" y="5601548"/>
            <a:ext cx="3672656" cy="830997"/>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0000FF"/>
                </a:solidFill>
                <a:ea typeface="黑体" panose="02010609060101010101" pitchFamily="49" charset="-122"/>
              </a:rPr>
              <a:t>乳糜池</a:t>
            </a:r>
            <a:r>
              <a:rPr lang="zh-CN" altLang="en-US" sz="2400" b="0" dirty="0">
                <a:ea typeface="宋体" panose="02010600030101010101" pitchFamily="2" charset="-122"/>
              </a:rPr>
              <a:t>：</a:t>
            </a:r>
            <a:r>
              <a:rPr lang="zh-CN" altLang="en-US" sz="2400" dirty="0">
                <a:ea typeface="宋体" panose="02010600030101010101" pitchFamily="2" charset="-122"/>
              </a:rPr>
              <a:t>由左、右腰干和肠干汇合而成的梭形膨大</a:t>
            </a:r>
          </a:p>
        </p:txBody>
      </p:sp>
      <p:sp>
        <p:nvSpPr>
          <p:cNvPr id="330758" name="Freeform 6"/>
          <p:cNvSpPr/>
          <p:nvPr/>
        </p:nvSpPr>
        <p:spPr>
          <a:xfrm>
            <a:off x="6163179" y="4736367"/>
            <a:ext cx="268188" cy="300037"/>
          </a:xfrm>
          <a:custGeom>
            <a:avLst/>
            <a:gdLst>
              <a:gd name="txL" fmla="*/ 0 w 158"/>
              <a:gd name="txT" fmla="*/ 0 h 199"/>
              <a:gd name="txR" fmla="*/ 158 w 158"/>
              <a:gd name="txB" fmla="*/ 199 h 19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58" h="199">
                <a:moveTo>
                  <a:pt x="101" y="7"/>
                </a:moveTo>
                <a:cubicBezTo>
                  <a:pt x="86" y="0"/>
                  <a:pt x="47" y="17"/>
                  <a:pt x="33" y="45"/>
                </a:cubicBezTo>
                <a:cubicBezTo>
                  <a:pt x="19" y="73"/>
                  <a:pt x="0" y="155"/>
                  <a:pt x="18" y="177"/>
                </a:cubicBezTo>
                <a:cubicBezTo>
                  <a:pt x="36" y="199"/>
                  <a:pt x="118" y="182"/>
                  <a:pt x="138" y="177"/>
                </a:cubicBezTo>
                <a:cubicBezTo>
                  <a:pt x="158" y="172"/>
                  <a:pt x="136" y="160"/>
                  <a:pt x="138" y="147"/>
                </a:cubicBezTo>
                <a:cubicBezTo>
                  <a:pt x="140" y="134"/>
                  <a:pt x="151" y="117"/>
                  <a:pt x="150" y="99"/>
                </a:cubicBezTo>
                <a:cubicBezTo>
                  <a:pt x="149" y="81"/>
                  <a:pt x="140" y="54"/>
                  <a:pt x="132" y="39"/>
                </a:cubicBezTo>
                <a:cubicBezTo>
                  <a:pt x="124" y="24"/>
                  <a:pt x="107" y="14"/>
                  <a:pt x="101" y="7"/>
                </a:cubicBezTo>
                <a:close/>
              </a:path>
            </a:pathLst>
          </a:custGeom>
          <a:noFill/>
          <a:ln w="5080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330759" name="Freeform 7"/>
          <p:cNvSpPr/>
          <p:nvPr/>
        </p:nvSpPr>
        <p:spPr>
          <a:xfrm>
            <a:off x="6298876" y="2205644"/>
            <a:ext cx="373087" cy="2519982"/>
          </a:xfrm>
          <a:custGeom>
            <a:avLst/>
            <a:gdLst>
              <a:gd name="txL" fmla="*/ 0 w 341"/>
              <a:gd name="txT" fmla="*/ 0 h 1996"/>
              <a:gd name="txR" fmla="*/ 341 w 341"/>
              <a:gd name="txB" fmla="*/ 1996 h 199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Lst>
            <a:rect l="txL" t="txT" r="txR" b="txB"/>
            <a:pathLst>
              <a:path w="341" h="1996">
                <a:moveTo>
                  <a:pt x="8" y="1996"/>
                </a:moveTo>
                <a:cubicBezTo>
                  <a:pt x="8" y="1878"/>
                  <a:pt x="8" y="1761"/>
                  <a:pt x="8" y="1633"/>
                </a:cubicBezTo>
                <a:cubicBezTo>
                  <a:pt x="8" y="1505"/>
                  <a:pt x="8" y="1361"/>
                  <a:pt x="8" y="1225"/>
                </a:cubicBezTo>
                <a:cubicBezTo>
                  <a:pt x="8" y="1089"/>
                  <a:pt x="0" y="952"/>
                  <a:pt x="8" y="816"/>
                </a:cubicBezTo>
                <a:cubicBezTo>
                  <a:pt x="16" y="680"/>
                  <a:pt x="46" y="506"/>
                  <a:pt x="54" y="408"/>
                </a:cubicBezTo>
                <a:cubicBezTo>
                  <a:pt x="62" y="310"/>
                  <a:pt x="46" y="287"/>
                  <a:pt x="54" y="227"/>
                </a:cubicBezTo>
                <a:cubicBezTo>
                  <a:pt x="62" y="167"/>
                  <a:pt x="76" y="83"/>
                  <a:pt x="99" y="45"/>
                </a:cubicBezTo>
                <a:cubicBezTo>
                  <a:pt x="122" y="7"/>
                  <a:pt x="152" y="0"/>
                  <a:pt x="190" y="0"/>
                </a:cubicBezTo>
                <a:cubicBezTo>
                  <a:pt x="228" y="0"/>
                  <a:pt x="311" y="22"/>
                  <a:pt x="326" y="45"/>
                </a:cubicBezTo>
                <a:cubicBezTo>
                  <a:pt x="341" y="68"/>
                  <a:pt x="310" y="102"/>
                  <a:pt x="280" y="136"/>
                </a:cubicBezTo>
              </a:path>
            </a:pathLst>
          </a:custGeom>
          <a:noFill/>
          <a:ln w="50800" cap="flat" cmpd="sng">
            <a:solidFill>
              <a:srgbClr val="FF00FF">
                <a:alpha val="100000"/>
              </a:srgbClr>
            </a:solidFill>
            <a:prstDash val="solid"/>
            <a:miter lim="800000"/>
            <a:headEnd type="none" w="med" len="med"/>
            <a:tailEnd type="stealth" w="med" len="med"/>
          </a:ln>
        </p:spPr>
        <p:txBody>
          <a:bodyPr/>
          <a:lstStyle/>
          <a:p>
            <a:endParaRPr lang="zh-CN" altLang="en-US"/>
          </a:p>
        </p:txBody>
      </p:sp>
      <p:pic>
        <p:nvPicPr>
          <p:cNvPr id="330760" name="Picture 8" descr="胸导管引流范围"/>
          <p:cNvPicPr>
            <a:picLocks noChangeAspect="1"/>
          </p:cNvPicPr>
          <p:nvPr/>
        </p:nvPicPr>
        <p:blipFill>
          <a:blip r:embed="rId5">
            <a:lum bright="-12000" contrast="18000"/>
          </a:blip>
          <a:stretch>
            <a:fillRect/>
          </a:stretch>
        </p:blipFill>
        <p:spPr>
          <a:xfrm>
            <a:off x="7604302" y="1989138"/>
            <a:ext cx="1171963" cy="3141537"/>
          </a:xfrm>
          <a:prstGeom prst="rect">
            <a:avLst/>
          </a:prstGeom>
          <a:solidFill>
            <a:schemeClr val="bg1"/>
          </a:solidFill>
          <a:ln w="9525">
            <a:noFill/>
          </a:ln>
        </p:spPr>
      </p:pic>
      <p:sp>
        <p:nvSpPr>
          <p:cNvPr id="330755" name="Rectangle 3"/>
          <p:cNvSpPr>
            <a:spLocks noGrp="1"/>
          </p:cNvSpPr>
          <p:nvPr>
            <p:ph type="body" sz="half" idx="1"/>
          </p:nvPr>
        </p:nvSpPr>
        <p:spPr>
          <a:xfrm>
            <a:off x="395536" y="1989138"/>
            <a:ext cx="3829913" cy="4383087"/>
          </a:xfrm>
        </p:spPr>
        <p:txBody>
          <a:bodyPr vert="horz" wrap="square" lIns="91440" tIns="45720" rIns="91440" bIns="45720" anchor="t"/>
          <a:lstStyle/>
          <a:p>
            <a:pPr eaLnBrk="1" hangingPunct="1"/>
            <a:r>
              <a:rPr lang="zh-CN" altLang="en-US" sz="2000" dirty="0">
                <a:solidFill>
                  <a:srgbClr val="FF0000"/>
                </a:solidFill>
                <a:latin typeface="Times New Roman" panose="02020603050405020304" pitchFamily="18" charset="0"/>
              </a:rPr>
              <a:t>胸导管：</a:t>
            </a:r>
            <a:r>
              <a:rPr lang="zh-CN" altLang="en-US" sz="2000" dirty="0">
                <a:latin typeface="Times New Roman" panose="02020603050405020304" pitchFamily="18" charset="0"/>
              </a:rPr>
              <a:t>下端起自乳糜池，上行注入左静脉角</a:t>
            </a:r>
          </a:p>
          <a:p>
            <a:pPr eaLnBrk="1" hangingPunct="1">
              <a:buClr>
                <a:schemeClr val="folHlink"/>
              </a:buClr>
              <a:buSzPct val="60000"/>
              <a:buFont typeface="Wingdings" panose="05000000000000000000" pitchFamily="2" charset="2"/>
            </a:pPr>
            <a:r>
              <a:rPr lang="zh-CN" altLang="en-US" sz="2000" dirty="0">
                <a:latin typeface="Times New Roman" panose="02020603050405020304" pitchFamily="18" charset="0"/>
              </a:rPr>
              <a:t>收集双下肢、盆部、腹部、左半胸部、左上肢和左半头颈部的淋巴，即全身</a:t>
            </a:r>
            <a:r>
              <a:rPr lang="en-US" altLang="zh-CN" sz="2000" dirty="0">
                <a:latin typeface="Times New Roman" panose="02020603050405020304" pitchFamily="18" charset="0"/>
              </a:rPr>
              <a:t>3/4</a:t>
            </a:r>
            <a:r>
              <a:rPr lang="zh-CN" altLang="en-US" sz="2000" dirty="0">
                <a:latin typeface="Times New Roman" panose="02020603050405020304" pitchFamily="18" charset="0"/>
              </a:rPr>
              <a:t>的淋巴</a:t>
            </a:r>
            <a:endParaRPr lang="en-US" altLang="zh-CN" sz="2000" dirty="0">
              <a:latin typeface="Times New Roman" panose="02020603050405020304" pitchFamily="18" charset="0"/>
            </a:endParaRPr>
          </a:p>
          <a:p>
            <a:pPr eaLnBrk="1" hangingPunct="1"/>
            <a:r>
              <a:rPr lang="zh-CN" altLang="en-US" sz="2000" dirty="0">
                <a:solidFill>
                  <a:srgbClr val="FF0000"/>
                </a:solidFill>
                <a:latin typeface="Times New Roman" panose="02020603050405020304" pitchFamily="18" charset="0"/>
              </a:rPr>
              <a:t>右淋巴导管 ：</a:t>
            </a:r>
            <a:r>
              <a:rPr lang="zh-CN" altLang="en-US" sz="2000" dirty="0">
                <a:latin typeface="Times New Roman" panose="02020603050405020304" pitchFamily="18" charset="0"/>
              </a:rPr>
              <a:t>由右颈干、右锁骨下干和右支气管纵隔干汇合而成，注入右静脉角</a:t>
            </a:r>
            <a:r>
              <a:rPr lang="zh-CN" altLang="en-US" sz="2000" dirty="0"/>
              <a:t> </a:t>
            </a:r>
          </a:p>
          <a:p>
            <a:pPr eaLnBrk="1" hangingPunct="1"/>
            <a:r>
              <a:rPr lang="zh-CN" altLang="en-US" sz="2000" dirty="0"/>
              <a:t>收集右半头颈部、右上肢、右半胸部的淋巴，即全身</a:t>
            </a:r>
            <a:r>
              <a:rPr lang="en-US" altLang="zh-CN" sz="2000" b="0" dirty="0"/>
              <a:t>1/4</a:t>
            </a:r>
            <a:r>
              <a:rPr lang="zh-CN" altLang="en-US" sz="2000" dirty="0"/>
              <a:t>的淋巴</a:t>
            </a:r>
          </a:p>
          <a:p>
            <a:pPr eaLnBrk="1" hangingPunct="1">
              <a:buClr>
                <a:schemeClr val="folHlink"/>
              </a:buClr>
              <a:buSzPct val="60000"/>
              <a:buFont typeface="Wingdings" panose="05000000000000000000" pitchFamily="2" charset="2"/>
            </a:pPr>
            <a:endParaRPr lang="zh-CN" altLang="en-US" sz="2000" dirty="0">
              <a:latin typeface="Times New Roman" panose="02020603050405020304" pitchFamily="18" charset="0"/>
              <a:hlinkClick r:id="rId2" action="ppaction://hlinksldjump"/>
            </a:endParaRPr>
          </a:p>
        </p:txBody>
      </p:sp>
      <p:sp>
        <p:nvSpPr>
          <p:cNvPr id="92163" name="Rectangle 2"/>
          <p:cNvSpPr>
            <a:spLocks noGrp="1"/>
          </p:cNvSpPr>
          <p:nvPr/>
        </p:nvSpPr>
        <p:spPr>
          <a:xfrm>
            <a:off x="600710" y="159385"/>
            <a:ext cx="3395226" cy="823913"/>
          </a:xfrm>
          <a:prstGeom prst="rect">
            <a:avLst/>
          </a:prstGeom>
          <a:noFill/>
          <a:ln w="9525">
            <a:noFill/>
          </a:ln>
        </p:spPr>
        <p:txBody>
          <a:bodyPr vert="horz" wrap="square" lIns="91440" tIns="45720" rIns="91440" bIns="45720" anchor="b"/>
          <a:lstStyle>
            <a:lvl1pPr algn="l" rtl="0" eaLnBrk="0" fontAlgn="base" hangingPunct="0">
              <a:spcBef>
                <a:spcPct val="0"/>
              </a:spcBef>
              <a:spcAft>
                <a:spcPct val="0"/>
              </a:spcAft>
              <a:defRPr kumimoji="1" sz="4000" b="1">
                <a:solidFill>
                  <a:srgbClr val="FF0000"/>
                </a:solidFill>
                <a:latin typeface="+mj-lt"/>
                <a:ea typeface="+mj-ea"/>
                <a:cs typeface="黑体" panose="02010609060101010101" pitchFamily="49" charset="-122"/>
              </a:defRPr>
            </a:lvl1pPr>
            <a:lvl2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2pPr>
            <a:lvl3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3pPr>
            <a:lvl4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4pPr>
            <a:lvl5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9pPr>
          </a:lstStyle>
          <a:p>
            <a:pPr eaLnBrk="1" hangingPunct="1"/>
            <a:r>
              <a:rPr lang="zh-CN" altLang="zh-CN" sz="4400" b="0" dirty="0">
                <a:latin typeface="黑体" panose="02010609060101010101" pitchFamily="49" charset="-122"/>
              </a:rPr>
              <a:t>4</a:t>
            </a:r>
            <a:r>
              <a:rPr lang="zh-CN" altLang="en-US" sz="4400" b="0" dirty="0">
                <a:latin typeface="黑体" panose="02010609060101010101" pitchFamily="49" charset="-122"/>
              </a:rPr>
              <a:t>、</a:t>
            </a:r>
            <a:r>
              <a:rPr lang="zh-CN" altLang="en-US" b="0" dirty="0">
                <a:latin typeface="黑体" panose="02010609060101010101" pitchFamily="49" charset="-122"/>
              </a:rPr>
              <a:t>淋巴导管</a:t>
            </a:r>
          </a:p>
        </p:txBody>
      </p:sp>
      <p:sp>
        <p:nvSpPr>
          <p:cNvPr id="12" name="Freeform 5">
            <a:extLst>
              <a:ext uri="{FF2B5EF4-FFF2-40B4-BE49-F238E27FC236}">
                <a16:creationId xmlns:a16="http://schemas.microsoft.com/office/drawing/2014/main" id="{BF759FD8-A2B8-4270-8CE6-CFADFA3F440F}"/>
              </a:ext>
            </a:extLst>
          </p:cNvPr>
          <p:cNvSpPr/>
          <p:nvPr/>
        </p:nvSpPr>
        <p:spPr>
          <a:xfrm>
            <a:off x="5253455" y="2086332"/>
            <a:ext cx="373087" cy="264717"/>
          </a:xfrm>
          <a:custGeom>
            <a:avLst/>
            <a:gdLst>
              <a:gd name="txL" fmla="*/ 0 w 226"/>
              <a:gd name="txT" fmla="*/ 0 h 227"/>
              <a:gd name="txR" fmla="*/ 226 w 226"/>
              <a:gd name="txB" fmla="*/ 227 h 227"/>
            </a:gdLst>
            <a:ahLst/>
            <a:cxnLst>
              <a:cxn ang="0">
                <a:pos x="0" y="0"/>
              </a:cxn>
              <a:cxn ang="0">
                <a:pos x="2147483646" y="2147483646"/>
              </a:cxn>
            </a:cxnLst>
            <a:rect l="txL" t="txT" r="txR" b="txB"/>
            <a:pathLst>
              <a:path w="226" h="227">
                <a:moveTo>
                  <a:pt x="0" y="0"/>
                </a:moveTo>
                <a:cubicBezTo>
                  <a:pt x="94" y="94"/>
                  <a:pt x="188" y="189"/>
                  <a:pt x="226" y="227"/>
                </a:cubicBezTo>
              </a:path>
            </a:pathLst>
          </a:custGeom>
          <a:noFill/>
          <a:ln w="76200" cap="flat" cmpd="sng">
            <a:solidFill>
              <a:srgbClr val="FF00FF">
                <a:alpha val="100000"/>
              </a:srgbClr>
            </a:solidFill>
            <a:prstDash val="solid"/>
            <a:miter lim="800000"/>
            <a:headEnd type="none" w="med" len="med"/>
            <a:tailEnd type="stealth" w="med" len="med"/>
          </a:ln>
        </p:spPr>
        <p:txBody>
          <a:bodyPr/>
          <a:lstStyle/>
          <a:p>
            <a:endParaRPr lang="zh-CN" altLang="en-US"/>
          </a:p>
        </p:txBody>
      </p:sp>
      <p:sp>
        <p:nvSpPr>
          <p:cNvPr id="14" name="文本框 13">
            <a:extLst>
              <a:ext uri="{FF2B5EF4-FFF2-40B4-BE49-F238E27FC236}">
                <a16:creationId xmlns:a16="http://schemas.microsoft.com/office/drawing/2014/main" id="{924C855E-9F1C-4382-B3B4-7404610B6848}"/>
              </a:ext>
            </a:extLst>
          </p:cNvPr>
          <p:cNvSpPr txBox="1"/>
          <p:nvPr/>
        </p:nvSpPr>
        <p:spPr>
          <a:xfrm>
            <a:off x="4138641" y="1755920"/>
            <a:ext cx="1559824" cy="369332"/>
          </a:xfrm>
          <a:prstGeom prst="rect">
            <a:avLst/>
          </a:prstGeom>
          <a:noFill/>
        </p:spPr>
        <p:txBody>
          <a:bodyPr wrap="square">
            <a:spAutoFit/>
          </a:bodyPr>
          <a:lstStyle/>
          <a:p>
            <a:r>
              <a:rPr lang="zh-CN" altLang="en-US" sz="1800" b="1" dirty="0">
                <a:solidFill>
                  <a:schemeClr val="tx2"/>
                </a:solidFill>
                <a:latin typeface="微软雅黑" panose="020B0503020204020204" pitchFamily="34" charset="-122"/>
                <a:ea typeface="微软雅黑" panose="020B0503020204020204" pitchFamily="34" charset="-122"/>
              </a:rPr>
              <a:t>右淋巴导管</a:t>
            </a:r>
          </a:p>
        </p:txBody>
      </p:sp>
      <p:sp>
        <p:nvSpPr>
          <p:cNvPr id="16" name="文本框 15">
            <a:extLst>
              <a:ext uri="{FF2B5EF4-FFF2-40B4-BE49-F238E27FC236}">
                <a16:creationId xmlns:a16="http://schemas.microsoft.com/office/drawing/2014/main" id="{CEA1C1FB-EDA8-49EE-ADDB-F4EE79A32142}"/>
              </a:ext>
            </a:extLst>
          </p:cNvPr>
          <p:cNvSpPr txBox="1"/>
          <p:nvPr/>
        </p:nvSpPr>
        <p:spPr>
          <a:xfrm>
            <a:off x="6713189" y="1949985"/>
            <a:ext cx="1179584" cy="400110"/>
          </a:xfrm>
          <a:prstGeom prst="rect">
            <a:avLst/>
          </a:prstGeom>
          <a:noFill/>
        </p:spPr>
        <p:txBody>
          <a:bodyPr wrap="square">
            <a:spAutoFit/>
          </a:bodyPr>
          <a:lstStyle/>
          <a:p>
            <a:r>
              <a:rPr lang="zh-CN" altLang="en-US" sz="2000" b="1" dirty="0">
                <a:solidFill>
                  <a:schemeClr val="tx2"/>
                </a:solidFill>
                <a:latin typeface="微软雅黑" panose="020B0503020204020204" pitchFamily="34" charset="-122"/>
                <a:ea typeface="微软雅黑" panose="020B0503020204020204" pitchFamily="34" charset="-122"/>
              </a:rPr>
              <a:t>胸导管</a:t>
            </a:r>
          </a:p>
        </p:txBody>
      </p:sp>
    </p:spTree>
    <p:extLst>
      <p:ext uri="{BB962C8B-B14F-4D97-AF65-F5344CB8AC3E}">
        <p14:creationId xmlns:p14="http://schemas.microsoft.com/office/powerpoint/2010/main" val="1622309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0756"/>
                                        </p:tgtEl>
                                        <p:attrNameLst>
                                          <p:attrName>style.visibility</p:attrName>
                                        </p:attrNameLst>
                                      </p:cBhvr>
                                      <p:to>
                                        <p:strVal val="visible"/>
                                      </p:to>
                                    </p:set>
                                    <p:animEffect transition="in" filter="blinds(horizontal)">
                                      <p:cBhvr>
                                        <p:cTn id="7" dur="500"/>
                                        <p:tgtEl>
                                          <p:spTgt spid="3307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0759"/>
                                        </p:tgtEl>
                                        <p:attrNameLst>
                                          <p:attrName>style.visibility</p:attrName>
                                        </p:attrNameLst>
                                      </p:cBhvr>
                                      <p:to>
                                        <p:strVal val="visible"/>
                                      </p:to>
                                    </p:set>
                                    <p:animEffect transition="in" filter="wipe(down)">
                                      <p:cBhvr>
                                        <p:cTn id="12" dur="500"/>
                                        <p:tgtEl>
                                          <p:spTgt spid="3307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0755">
                                            <p:txEl>
                                              <p:pRg st="0" end="0"/>
                                            </p:txEl>
                                          </p:spTgt>
                                        </p:tgtEl>
                                        <p:attrNameLst>
                                          <p:attrName>style.visibility</p:attrName>
                                        </p:attrNameLst>
                                      </p:cBhvr>
                                      <p:to>
                                        <p:strVal val="visible"/>
                                      </p:to>
                                    </p:set>
                                    <p:animEffect transition="in" filter="wipe(left)">
                                      <p:cBhvr>
                                        <p:cTn id="17" dur="500"/>
                                        <p:tgtEl>
                                          <p:spTgt spid="33075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0758"/>
                                        </p:tgtEl>
                                        <p:attrNameLst>
                                          <p:attrName>style.visibility</p:attrName>
                                        </p:attrNameLst>
                                      </p:cBhvr>
                                      <p:to>
                                        <p:strVal val="visible"/>
                                      </p:to>
                                    </p:set>
                                    <p:animEffect transition="in" filter="wipe(down)">
                                      <p:cBhvr>
                                        <p:cTn id="22" dur="500"/>
                                        <p:tgtEl>
                                          <p:spTgt spid="3307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0757"/>
                                        </p:tgtEl>
                                        <p:attrNameLst>
                                          <p:attrName>style.visibility</p:attrName>
                                        </p:attrNameLst>
                                      </p:cBhvr>
                                      <p:to>
                                        <p:strVal val="visible"/>
                                      </p:to>
                                    </p:set>
                                    <p:animEffect transition="in" filter="wipe(left)">
                                      <p:cBhvr>
                                        <p:cTn id="27" dur="500"/>
                                        <p:tgtEl>
                                          <p:spTgt spid="3307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330757"/>
                                        </p:tgtEl>
                                      </p:cBhvr>
                                    </p:animEffect>
                                    <p:set>
                                      <p:cBhvr>
                                        <p:cTn id="32" dur="1" fill="hold">
                                          <p:stCondLst>
                                            <p:cond delay="499"/>
                                          </p:stCondLst>
                                        </p:cTn>
                                        <p:tgtEl>
                                          <p:spTgt spid="33075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0755">
                                            <p:txEl>
                                              <p:pRg st="1" end="1"/>
                                            </p:txEl>
                                          </p:spTgt>
                                        </p:tgtEl>
                                        <p:attrNameLst>
                                          <p:attrName>style.visibility</p:attrName>
                                        </p:attrNameLst>
                                      </p:cBhvr>
                                      <p:to>
                                        <p:strVal val="visible"/>
                                      </p:to>
                                    </p:set>
                                    <p:animEffect transition="in" filter="wipe(left)">
                                      <p:cBhvr>
                                        <p:cTn id="37" dur="500"/>
                                        <p:tgtEl>
                                          <p:spTgt spid="33075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0755">
                                            <p:txEl>
                                              <p:pRg st="2" end="2"/>
                                            </p:txEl>
                                          </p:spTgt>
                                        </p:tgtEl>
                                        <p:attrNameLst>
                                          <p:attrName>style.visibility</p:attrName>
                                        </p:attrNameLst>
                                      </p:cBhvr>
                                      <p:to>
                                        <p:strVal val="visible"/>
                                      </p:to>
                                    </p:set>
                                    <p:animEffect transition="in" filter="wipe(left)">
                                      <p:cBhvr>
                                        <p:cTn id="42" dur="500"/>
                                        <p:tgtEl>
                                          <p:spTgt spid="33075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0755">
                                            <p:txEl>
                                              <p:pRg st="3" end="3"/>
                                            </p:txEl>
                                          </p:spTgt>
                                        </p:tgtEl>
                                        <p:attrNameLst>
                                          <p:attrName>style.visibility</p:attrName>
                                        </p:attrNameLst>
                                      </p:cBhvr>
                                      <p:to>
                                        <p:strVal val="visible"/>
                                      </p:to>
                                    </p:set>
                                    <p:animEffect transition="in" filter="wipe(left)">
                                      <p:cBhvr>
                                        <p:cTn id="47" dur="500"/>
                                        <p:tgtEl>
                                          <p:spTgt spid="33075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30760"/>
                                        </p:tgtEl>
                                        <p:attrNameLst>
                                          <p:attrName>style.visibility</p:attrName>
                                        </p:attrNameLst>
                                      </p:cBhvr>
                                      <p:to>
                                        <p:strVal val="visible"/>
                                      </p:to>
                                    </p:set>
                                    <p:animEffect transition="in" filter="blinds(horizontal)">
                                      <p:cBhvr>
                                        <p:cTn id="52" dur="500"/>
                                        <p:tgtEl>
                                          <p:spTgt spid="330760"/>
                                        </p:tgtEl>
                                      </p:cBhvr>
                                    </p:animEffect>
                                  </p:childTnLst>
                                </p:cTn>
                              </p:par>
                            </p:childTnLst>
                          </p:cTn>
                        </p:par>
                      </p:childTnLst>
                    </p:cTn>
                  </p:par>
                  <p:par>
                    <p:cTn id="53" fill="hold">
                      <p:stCondLst>
                        <p:cond delay="indefinite"/>
                      </p:stCondLst>
                      <p:childTnLst>
                        <p:par>
                          <p:cTn id="54" fill="hold">
                            <p:stCondLst>
                              <p:cond delay="0"/>
                            </p:stCondLst>
                            <p:childTnLst>
                              <p:par>
                                <p:cTn id="55" presetID="25" presetClass="entr" presetSubtype="0" fill="hold" nodeType="clickEffect">
                                  <p:stCondLst>
                                    <p:cond delay="0"/>
                                  </p:stCondLst>
                                  <p:childTnLst>
                                    <p:set>
                                      <p:cBhvr>
                                        <p:cTn id="56" dur="1" fill="hold">
                                          <p:stCondLst>
                                            <p:cond delay="0"/>
                                          </p:stCondLst>
                                        </p:cTn>
                                        <p:tgtEl>
                                          <p:spTgt spid="330762"/>
                                        </p:tgtEl>
                                        <p:attrNameLst>
                                          <p:attrName>style.visibility</p:attrName>
                                        </p:attrNameLst>
                                      </p:cBhvr>
                                      <p:to>
                                        <p:strVal val="visible"/>
                                      </p:to>
                                    </p:set>
                                    <p:anim calcmode="lin" valueType="num">
                                      <p:cBhvr>
                                        <p:cTn id="57" dur="500" decel="50000" fill="hold">
                                          <p:stCondLst>
                                            <p:cond delay="0"/>
                                          </p:stCondLst>
                                        </p:cTn>
                                        <p:tgtEl>
                                          <p:spTgt spid="330762"/>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330762"/>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330762"/>
                                        </p:tgtEl>
                                        <p:attrNameLst>
                                          <p:attrName>ppt_w</p:attrName>
                                        </p:attrNameLst>
                                      </p:cBhvr>
                                      <p:tavLst>
                                        <p:tav tm="0">
                                          <p:val>
                                            <p:strVal val="#ppt_w*.05"/>
                                          </p:val>
                                        </p:tav>
                                        <p:tav tm="100000">
                                          <p:val>
                                            <p:strVal val="#ppt_w"/>
                                          </p:val>
                                        </p:tav>
                                      </p:tavLst>
                                    </p:anim>
                                    <p:anim calcmode="lin" valueType="num">
                                      <p:cBhvr>
                                        <p:cTn id="60" dur="1000" fill="hold"/>
                                        <p:tgtEl>
                                          <p:spTgt spid="330762"/>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330762"/>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330762"/>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330762"/>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33076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7" grpId="0"/>
      <p:bldP spid="330757" grpId="1"/>
      <p:bldP spid="33075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43140" b="1394"/>
          <a:stretch/>
        </p:blipFill>
        <p:spPr>
          <a:xfrm>
            <a:off x="179512" y="764704"/>
            <a:ext cx="5220072" cy="5092030"/>
          </a:xfrm>
          <a:prstGeom prst="rect">
            <a:avLst/>
          </a:prstGeom>
        </p:spPr>
      </p:pic>
      <p:pic>
        <p:nvPicPr>
          <p:cNvPr id="2" name="Picture 4" descr="淋巴结">
            <a:extLst>
              <a:ext uri="{FF2B5EF4-FFF2-40B4-BE49-F238E27FC236}">
                <a16:creationId xmlns:a16="http://schemas.microsoft.com/office/drawing/2014/main" id="{DE1ABD7F-72B3-3FAC-9CF4-3EDD52AA26B1}"/>
              </a:ext>
            </a:extLst>
          </p:cNvPr>
          <p:cNvPicPr>
            <a:picLocks noChangeAspect="1"/>
          </p:cNvPicPr>
          <p:nvPr/>
        </p:nvPicPr>
        <p:blipFill>
          <a:blip r:embed="rId3">
            <a:lum bright="-6000" contrast="18000"/>
          </a:blip>
          <a:srcRect/>
          <a:stretch>
            <a:fillRect/>
          </a:stretch>
        </p:blipFill>
        <p:spPr bwMode="auto">
          <a:xfrm>
            <a:off x="5931645" y="1772816"/>
            <a:ext cx="3046515" cy="3816423"/>
          </a:xfrm>
          <a:prstGeom prst="rect">
            <a:avLst/>
          </a:prstGeom>
          <a:noFill/>
          <a:ln w="9525">
            <a:noFill/>
            <a:miter lim="800000"/>
          </a:ln>
          <a:effectLst/>
        </p:spPr>
      </p:pic>
      <p:pic>
        <p:nvPicPr>
          <p:cNvPr id="4" name="图片 3">
            <a:extLst>
              <a:ext uri="{FF2B5EF4-FFF2-40B4-BE49-F238E27FC236}">
                <a16:creationId xmlns:a16="http://schemas.microsoft.com/office/drawing/2014/main" id="{F36E71A1-6DB1-EC4C-0F86-A3E219CB07CD}"/>
              </a:ext>
            </a:extLst>
          </p:cNvPr>
          <p:cNvPicPr>
            <a:picLocks noChangeAspect="1"/>
          </p:cNvPicPr>
          <p:nvPr/>
        </p:nvPicPr>
        <p:blipFill rotWithShape="1">
          <a:blip r:embed="rId2">
            <a:extLst>
              <a:ext uri="{28A0092B-C50C-407E-A947-70E740481C1C}">
                <a14:useLocalDpi xmlns:a14="http://schemas.microsoft.com/office/drawing/2010/main" val="0"/>
              </a:ext>
            </a:extLst>
          </a:blip>
          <a:srcRect r="398" b="83665"/>
          <a:stretch/>
        </p:blipFill>
        <p:spPr>
          <a:xfrm>
            <a:off x="-9128" y="764704"/>
            <a:ext cx="9144000" cy="84355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 y="872716"/>
            <a:ext cx="9153017" cy="5148572"/>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p:cNvSpPr>
          <p:nvPr>
            <p:ph type="title"/>
          </p:nvPr>
        </p:nvSpPr>
        <p:spPr>
          <a:xfrm>
            <a:off x="467544" y="260648"/>
            <a:ext cx="7793037" cy="579214"/>
          </a:xfrm>
        </p:spPr>
        <p:txBody>
          <a:bodyPr vert="horz" wrap="square" lIns="91440" tIns="45720" rIns="91440" bIns="45720" anchor="b"/>
          <a:lstStyle/>
          <a:p>
            <a:pPr eaLnBrk="1" hangingPunct="1"/>
            <a:r>
              <a:rPr lang="zh-CN" altLang="en-US" sz="2800" i="1" dirty="0">
                <a:solidFill>
                  <a:srgbClr val="0000FF"/>
                </a:solidFill>
                <a:latin typeface="微软雅黑" panose="020B0503020204020204" pitchFamily="34" charset="-122"/>
                <a:ea typeface="微软雅黑" panose="020B0503020204020204" pitchFamily="34" charset="-122"/>
              </a:rPr>
              <a:t>附</a:t>
            </a:r>
            <a:r>
              <a:rPr lang="en-US" altLang="zh-CN" sz="2800" i="1" dirty="0">
                <a:solidFill>
                  <a:srgbClr val="0000FF"/>
                </a:solidFill>
                <a:latin typeface="微软雅黑" panose="020B0503020204020204" pitchFamily="34" charset="-122"/>
                <a:ea typeface="微软雅黑" panose="020B0503020204020204" pitchFamily="34" charset="-122"/>
              </a:rPr>
              <a:t>1</a:t>
            </a:r>
            <a:r>
              <a:rPr lang="zh-CN" altLang="en-US" sz="2800" dirty="0">
                <a:solidFill>
                  <a:srgbClr val="0000FF"/>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淋巴管与</a:t>
            </a:r>
            <a:r>
              <a:rPr lang="en-US" altLang="zh-CN" sz="2800" dirty="0">
                <a:latin typeface="微软雅黑" panose="020B0503020204020204" pitchFamily="34" charset="-122"/>
                <a:ea typeface="微软雅黑" panose="020B0503020204020204" pitchFamily="34" charset="-122"/>
              </a:rPr>
              <a:t>V</a:t>
            </a:r>
            <a:r>
              <a:rPr lang="zh-CN" altLang="en-US" sz="2800" dirty="0">
                <a:latin typeface="微软雅黑" panose="020B0503020204020204" pitchFamily="34" charset="-122"/>
                <a:ea typeface="微软雅黑" panose="020B0503020204020204" pitchFamily="34" charset="-122"/>
              </a:rPr>
              <a:t>的相似性</a:t>
            </a: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88067" name="Rectangle 3"/>
          <p:cNvSpPr>
            <a:spLocks noGrp="1"/>
          </p:cNvSpPr>
          <p:nvPr>
            <p:ph idx="1"/>
          </p:nvPr>
        </p:nvSpPr>
        <p:spPr>
          <a:xfrm>
            <a:off x="508248" y="908720"/>
            <a:ext cx="8312224" cy="2520280"/>
          </a:xfrm>
        </p:spPr>
        <p:txBody>
          <a:bodyPr vert="horz" wrap="square" lIns="91440" tIns="45720" rIns="91440" bIns="45720" anchor="t"/>
          <a:lstStyle/>
          <a:p>
            <a:pPr marL="87630" indent="-87630" eaLnBrk="1" hangingPunct="1">
              <a:lnSpc>
                <a:spcPct val="125000"/>
              </a:lnSpc>
              <a:buNone/>
            </a:pPr>
            <a:r>
              <a:rPr lang="en-US" altLang="zh-CN" sz="2400" dirty="0">
                <a:solidFill>
                  <a:srgbClr val="000000"/>
                </a:solidFill>
                <a:latin typeface="+mj-ea"/>
                <a:ea typeface="+mj-ea"/>
              </a:rPr>
              <a:t>A</a:t>
            </a:r>
            <a:r>
              <a:rPr lang="zh-CN" altLang="en-US" sz="2400" dirty="0">
                <a:solidFill>
                  <a:srgbClr val="000000"/>
                </a:solidFill>
                <a:latin typeface="+mj-ea"/>
                <a:ea typeface="+mj-ea"/>
              </a:rPr>
              <a:t>、均在向心流动中汇合成较大的管道；　 </a:t>
            </a:r>
            <a:br>
              <a:rPr lang="zh-CN" altLang="en-US" sz="2400" dirty="0">
                <a:solidFill>
                  <a:srgbClr val="000000"/>
                </a:solidFill>
                <a:latin typeface="+mj-ea"/>
                <a:ea typeface="+mj-ea"/>
              </a:rPr>
            </a:br>
            <a:r>
              <a:rPr lang="en-US" altLang="zh-CN" sz="2400" dirty="0">
                <a:solidFill>
                  <a:srgbClr val="000000"/>
                </a:solidFill>
                <a:latin typeface="+mj-ea"/>
                <a:ea typeface="+mj-ea"/>
              </a:rPr>
              <a:t>B</a:t>
            </a:r>
            <a:r>
              <a:rPr lang="zh-CN" altLang="en-US" sz="2400" dirty="0">
                <a:solidFill>
                  <a:srgbClr val="000000"/>
                </a:solidFill>
                <a:latin typeface="+mj-ea"/>
                <a:ea typeface="+mj-ea"/>
              </a:rPr>
              <a:t>、管壁内面有瓣膜；</a:t>
            </a:r>
            <a:br>
              <a:rPr lang="zh-CN" altLang="en-US" sz="2400" dirty="0">
                <a:solidFill>
                  <a:srgbClr val="000000"/>
                </a:solidFill>
                <a:latin typeface="+mj-ea"/>
                <a:ea typeface="+mj-ea"/>
              </a:rPr>
            </a:br>
            <a:r>
              <a:rPr lang="en-US" altLang="zh-CN" sz="2400" dirty="0">
                <a:solidFill>
                  <a:srgbClr val="000000"/>
                </a:solidFill>
                <a:latin typeface="+mj-ea"/>
                <a:ea typeface="+mj-ea"/>
              </a:rPr>
              <a:t>C</a:t>
            </a:r>
            <a:r>
              <a:rPr lang="zh-CN" altLang="en-US" sz="2400" dirty="0">
                <a:solidFill>
                  <a:srgbClr val="000000"/>
                </a:solidFill>
                <a:latin typeface="+mj-ea"/>
                <a:ea typeface="+mj-ea"/>
              </a:rPr>
              <a:t>、以深筋膜为界，分浅、深两组，浅组位于皮下，深组与深部血管伴行；</a:t>
            </a:r>
            <a:br>
              <a:rPr lang="zh-CN" altLang="en-US" sz="2400" dirty="0">
                <a:solidFill>
                  <a:srgbClr val="000000"/>
                </a:solidFill>
                <a:latin typeface="+mj-ea"/>
                <a:ea typeface="+mj-ea"/>
              </a:rPr>
            </a:br>
            <a:r>
              <a:rPr lang="en-US" altLang="zh-CN" sz="2400" dirty="0">
                <a:solidFill>
                  <a:srgbClr val="000000"/>
                </a:solidFill>
                <a:latin typeface="+mj-ea"/>
                <a:ea typeface="+mj-ea"/>
              </a:rPr>
              <a:t>D</a:t>
            </a:r>
            <a:r>
              <a:rPr lang="zh-CN" altLang="en-US" sz="2400" dirty="0">
                <a:solidFill>
                  <a:srgbClr val="000000"/>
                </a:solidFill>
                <a:latin typeface="+mj-ea"/>
                <a:ea typeface="+mj-ea"/>
              </a:rPr>
              <a:t>、淋巴管之间，静脉之间都有许多吻合支，形成侧支循环。</a:t>
            </a:r>
          </a:p>
        </p:txBody>
      </p:sp>
      <p:sp>
        <p:nvSpPr>
          <p:cNvPr id="2" name="Rectangle 6">
            <a:extLst>
              <a:ext uri="{FF2B5EF4-FFF2-40B4-BE49-F238E27FC236}">
                <a16:creationId xmlns:a16="http://schemas.microsoft.com/office/drawing/2014/main" id="{F51109AB-B2DF-E78C-65CE-1FD5E0CCABF3}"/>
              </a:ext>
            </a:extLst>
          </p:cNvPr>
          <p:cNvSpPr txBox="1">
            <a:spLocks/>
          </p:cNvSpPr>
          <p:nvPr/>
        </p:nvSpPr>
        <p:spPr>
          <a:xfrm>
            <a:off x="675481" y="3430144"/>
            <a:ext cx="7793037" cy="579214"/>
          </a:xfrm>
          <a:prstGeom prst="rect">
            <a:avLst/>
          </a:prstGeom>
          <a:noFill/>
          <a:ln w="9525">
            <a:noFill/>
          </a:ln>
        </p:spPr>
        <p:txBody>
          <a:bodyPr vert="horz" wrap="square" lIns="91440" tIns="45720" rIns="91440" bIns="45720" anchor="b"/>
          <a:lstStyle>
            <a:lvl1pPr algn="l" rtl="0" eaLnBrk="0" fontAlgn="base" hangingPunct="0">
              <a:spcBef>
                <a:spcPct val="0"/>
              </a:spcBef>
              <a:spcAft>
                <a:spcPct val="0"/>
              </a:spcAft>
              <a:defRPr kumimoji="1" sz="4000" b="1">
                <a:solidFill>
                  <a:srgbClr val="FF0000"/>
                </a:solidFill>
                <a:latin typeface="+mj-lt"/>
                <a:ea typeface="+mj-ea"/>
                <a:cs typeface="黑体" panose="02010609060101010101" pitchFamily="49" charset="-122"/>
              </a:defRPr>
            </a:lvl1pPr>
            <a:lvl2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2pPr>
            <a:lvl3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3pPr>
            <a:lvl4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4pPr>
            <a:lvl5pPr algn="l" rtl="0" eaLnBrk="0" fontAlgn="base" hangingPunct="0">
              <a:spcBef>
                <a:spcPct val="0"/>
              </a:spcBef>
              <a:spcAft>
                <a:spcPct val="0"/>
              </a:spcAft>
              <a:defRPr kumimoji="1" sz="4000" b="1">
                <a:solidFill>
                  <a:srgbClr val="FF0000"/>
                </a:solidFill>
                <a:latin typeface="Tahoma" panose="020B0604030504040204" pitchFamily="34" charset="0"/>
                <a:ea typeface="黑体" panose="02010609060101010101" pitchFamily="49" charset="-122"/>
                <a:cs typeface="黑体" panose="02010609060101010101" pitchFamily="49" charset="-122"/>
              </a:defRPr>
            </a:lvl5pPr>
            <a:lvl6pPr marL="4572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000" b="1">
                <a:solidFill>
                  <a:srgbClr val="FF0000"/>
                </a:solidFill>
                <a:latin typeface="Tahoma" panose="020B0604030504040204" pitchFamily="34" charset="0"/>
                <a:ea typeface="黑体" panose="02010609060101010101" pitchFamily="49" charset="-122"/>
              </a:defRPr>
            </a:lvl9pPr>
          </a:lstStyle>
          <a:p>
            <a:pPr eaLnBrk="1" hangingPunct="1"/>
            <a:r>
              <a:rPr lang="zh-CN" altLang="en-US" sz="2800" i="1" kern="0" dirty="0">
                <a:solidFill>
                  <a:schemeClr val="tx1"/>
                </a:solidFill>
                <a:latin typeface="微软雅黑" panose="020B0503020204020204" pitchFamily="34" charset="-122"/>
                <a:ea typeface="微软雅黑" panose="020B0503020204020204" pitchFamily="34" charset="-122"/>
              </a:rPr>
              <a:t>附</a:t>
            </a:r>
            <a:r>
              <a:rPr lang="en-US" altLang="zh-CN" sz="2800" i="1" kern="0" dirty="0">
                <a:solidFill>
                  <a:schemeClr val="tx1"/>
                </a:solidFill>
                <a:latin typeface="微软雅黑" panose="020B0503020204020204" pitchFamily="34" charset="-122"/>
                <a:ea typeface="微软雅黑" panose="020B0503020204020204" pitchFamily="34" charset="-122"/>
              </a:rPr>
              <a:t>2</a:t>
            </a:r>
            <a:r>
              <a:rPr lang="zh-CN" altLang="en-US" sz="2800" kern="0" dirty="0">
                <a:solidFill>
                  <a:schemeClr val="tx1"/>
                </a:solidFill>
                <a:latin typeface="微软雅黑" panose="020B0503020204020204" pitchFamily="34" charset="-122"/>
                <a:ea typeface="微软雅黑" panose="020B0503020204020204" pitchFamily="34" charset="-122"/>
              </a:rPr>
              <a:t>：</a:t>
            </a:r>
            <a:r>
              <a:rPr lang="zh-CN" altLang="en-US" sz="2800" kern="0" dirty="0">
                <a:solidFill>
                  <a:srgbClr val="C00000"/>
                </a:solidFill>
                <a:latin typeface="微软雅黑" panose="020B0503020204020204" pitchFamily="34" charset="-122"/>
                <a:ea typeface="微软雅黑" panose="020B0503020204020204" pitchFamily="34" charset="-122"/>
              </a:rPr>
              <a:t>淋巴管与</a:t>
            </a:r>
            <a:r>
              <a:rPr lang="en-US" altLang="zh-CN" sz="2800" kern="0" dirty="0">
                <a:solidFill>
                  <a:srgbClr val="C00000"/>
                </a:solidFill>
                <a:latin typeface="微软雅黑" panose="020B0503020204020204" pitchFamily="34" charset="-122"/>
                <a:ea typeface="微软雅黑" panose="020B0503020204020204" pitchFamily="34" charset="-122"/>
              </a:rPr>
              <a:t>V</a:t>
            </a:r>
            <a:r>
              <a:rPr lang="zh-CN" altLang="en-US" sz="2800" kern="0" dirty="0">
                <a:solidFill>
                  <a:srgbClr val="C00000"/>
                </a:solidFill>
                <a:latin typeface="微软雅黑" panose="020B0503020204020204" pitchFamily="34" charset="-122"/>
                <a:ea typeface="微软雅黑" panose="020B0503020204020204" pitchFamily="34" charset="-122"/>
              </a:rPr>
              <a:t>的差异性</a:t>
            </a:r>
          </a:p>
        </p:txBody>
      </p:sp>
      <p:sp>
        <p:nvSpPr>
          <p:cNvPr id="3" name="Rectangle 3">
            <a:extLst>
              <a:ext uri="{FF2B5EF4-FFF2-40B4-BE49-F238E27FC236}">
                <a16:creationId xmlns:a16="http://schemas.microsoft.com/office/drawing/2014/main" id="{D58F70D3-087B-F70C-DDDD-A31F213A03DB}"/>
              </a:ext>
            </a:extLst>
          </p:cNvPr>
          <p:cNvSpPr txBox="1">
            <a:spLocks/>
          </p:cNvSpPr>
          <p:nvPr/>
        </p:nvSpPr>
        <p:spPr>
          <a:xfrm>
            <a:off x="387756" y="4184254"/>
            <a:ext cx="8775700" cy="2413098"/>
          </a:xfrm>
          <a:prstGeom prst="rect">
            <a:avLst/>
          </a:prstGeom>
          <a:noFill/>
          <a:ln w="9525">
            <a:noFill/>
          </a:ln>
        </p:spPr>
        <p:txBody>
          <a:bodyPr vert="horz" wrap="square" lIns="91440" tIns="45720" rIns="91440" bIns="45720" anchor="t"/>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a:lstStyle>
          <a:p>
            <a:pPr marL="0" indent="0" eaLnBrk="1" hangingPunct="1">
              <a:lnSpc>
                <a:spcPct val="150000"/>
              </a:lnSpc>
              <a:spcBef>
                <a:spcPct val="50000"/>
              </a:spcBef>
              <a:buClr>
                <a:schemeClr val="bg1"/>
              </a:buClr>
              <a:buSzTx/>
              <a:buFontTx/>
              <a:buNone/>
            </a:pPr>
            <a:r>
              <a:rPr lang="en-US" altLang="zh-CN" sz="2400" kern="0" dirty="0">
                <a:solidFill>
                  <a:srgbClr val="000000"/>
                </a:solidFill>
                <a:latin typeface="+mj-ea"/>
                <a:ea typeface="+mj-ea"/>
              </a:rPr>
              <a:t>A</a:t>
            </a:r>
            <a:r>
              <a:rPr lang="zh-CN" altLang="en-US" sz="2400" kern="0" dirty="0">
                <a:solidFill>
                  <a:srgbClr val="000000"/>
                </a:solidFill>
                <a:latin typeface="+mj-ea"/>
                <a:ea typeface="+mj-ea"/>
              </a:rPr>
              <a:t>、注入部位不同，静脉注入心房，淋巴管注入静脉角；</a:t>
            </a:r>
            <a:br>
              <a:rPr lang="zh-CN" altLang="en-US" sz="2400" kern="0" dirty="0">
                <a:solidFill>
                  <a:srgbClr val="000000"/>
                </a:solidFill>
                <a:latin typeface="+mj-ea"/>
                <a:ea typeface="+mj-ea"/>
              </a:rPr>
            </a:br>
            <a:r>
              <a:rPr lang="en-US" altLang="zh-CN" sz="2400" kern="0" dirty="0">
                <a:solidFill>
                  <a:srgbClr val="000000"/>
                </a:solidFill>
                <a:latin typeface="+mj-ea"/>
                <a:ea typeface="+mj-ea"/>
              </a:rPr>
              <a:t>B</a:t>
            </a:r>
            <a:r>
              <a:rPr lang="zh-CN" altLang="en-US" sz="2400" kern="0" dirty="0">
                <a:solidFill>
                  <a:srgbClr val="000000"/>
                </a:solidFill>
                <a:latin typeface="+mj-ea"/>
                <a:ea typeface="+mj-ea"/>
              </a:rPr>
              <a:t>、淋巴管通透性和修复增生能力较强；</a:t>
            </a:r>
            <a:br>
              <a:rPr lang="zh-CN" altLang="en-US" sz="2400" kern="0" dirty="0">
                <a:solidFill>
                  <a:srgbClr val="000000"/>
                </a:solidFill>
                <a:latin typeface="+mj-ea"/>
                <a:ea typeface="+mj-ea"/>
              </a:rPr>
            </a:br>
            <a:r>
              <a:rPr lang="en-US" altLang="zh-CN" sz="2400" kern="0" dirty="0">
                <a:solidFill>
                  <a:srgbClr val="000000"/>
                </a:solidFill>
                <a:latin typeface="+mj-ea"/>
                <a:ea typeface="+mj-ea"/>
              </a:rPr>
              <a:t>C</a:t>
            </a:r>
            <a:r>
              <a:rPr lang="zh-CN" altLang="en-US" sz="2400" kern="0" dirty="0">
                <a:solidFill>
                  <a:srgbClr val="000000"/>
                </a:solidFill>
                <a:latin typeface="+mj-ea"/>
                <a:ea typeface="+mj-ea"/>
              </a:rPr>
              <a:t>、淋巴回流速度较慢，故淋巴管的瓣膜数量较多；</a:t>
            </a:r>
            <a:br>
              <a:rPr lang="zh-CN" altLang="en-US" sz="2400" kern="0" dirty="0">
                <a:solidFill>
                  <a:srgbClr val="000000"/>
                </a:solidFill>
                <a:latin typeface="+mj-ea"/>
                <a:ea typeface="+mj-ea"/>
              </a:rPr>
            </a:br>
            <a:r>
              <a:rPr lang="en-US" altLang="zh-CN" sz="2400" kern="0" dirty="0">
                <a:solidFill>
                  <a:srgbClr val="000000"/>
                </a:solidFill>
                <a:latin typeface="+mj-ea"/>
                <a:ea typeface="+mj-ea"/>
              </a:rPr>
              <a:t>D</a:t>
            </a:r>
            <a:r>
              <a:rPr lang="zh-CN" altLang="en-US" sz="2400" kern="0" dirty="0">
                <a:solidFill>
                  <a:srgbClr val="000000"/>
                </a:solidFill>
                <a:latin typeface="+mj-ea"/>
                <a:ea typeface="+mj-ea"/>
              </a:rPr>
              <a:t>、淋巴管回流途中要经过一系列淋巴结。</a:t>
            </a:r>
          </a:p>
          <a:p>
            <a:pPr marL="0" indent="0" algn="just" eaLnBrk="1" hangingPunct="1"/>
            <a:endParaRPr lang="en-US" altLang="zh-CN" sz="2400" kern="0" dirty="0">
              <a:solidFill>
                <a:srgbClr val="000000"/>
              </a:solidFill>
              <a:latin typeface="+mj-ea"/>
              <a:ea typeface="+mj-ea"/>
            </a:endParaRPr>
          </a:p>
        </p:txBody>
      </p:sp>
    </p:spTree>
    <p:extLst>
      <p:ext uri="{BB962C8B-B14F-4D97-AF65-F5344CB8AC3E}">
        <p14:creationId xmlns:p14="http://schemas.microsoft.com/office/powerpoint/2010/main" val="28273684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836712"/>
            <a:ext cx="9217024" cy="5184576"/>
          </a:xfrm>
          <a:prstGeom prst="rect">
            <a:avLst/>
          </a:prstGeom>
        </p:spPr>
      </p:pic>
      <p:pic>
        <p:nvPicPr>
          <p:cNvPr id="2" name="Picture 4" descr="脾的位置">
            <a:extLst>
              <a:ext uri="{FF2B5EF4-FFF2-40B4-BE49-F238E27FC236}">
                <a16:creationId xmlns:a16="http://schemas.microsoft.com/office/drawing/2014/main" id="{80AC67A0-333F-F48C-55C0-9DD3B91C38EF}"/>
              </a:ext>
            </a:extLst>
          </p:cNvPr>
          <p:cNvPicPr>
            <a:picLocks noChangeAspect="1"/>
          </p:cNvPicPr>
          <p:nvPr/>
        </p:nvPicPr>
        <p:blipFill>
          <a:blip r:embed="rId3"/>
          <a:srcRect/>
          <a:stretch>
            <a:fillRect/>
          </a:stretch>
        </p:blipFill>
        <p:spPr bwMode="auto">
          <a:xfrm>
            <a:off x="6588224" y="4221088"/>
            <a:ext cx="1879824" cy="2368742"/>
          </a:xfrm>
          <a:prstGeom prst="rect">
            <a:avLst/>
          </a:prstGeom>
          <a:noFill/>
          <a:ln w="9525">
            <a:noFill/>
            <a:miter lim="800000"/>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836712"/>
            <a:ext cx="9217024" cy="5184576"/>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6</a:t>
            </a:fld>
            <a:endParaRPr lang="en-US" altLang="zh-CN" sz="1400" b="0" dirty="0">
              <a:ea typeface="宋体" panose="02010600030101010101" pitchFamily="2" charset="-122"/>
            </a:endParaRPr>
          </a:p>
        </p:txBody>
      </p:sp>
      <p:sp>
        <p:nvSpPr>
          <p:cNvPr id="10243" name="Rectangle 2"/>
          <p:cNvSpPr>
            <a:spLocks noGrp="1"/>
          </p:cNvSpPr>
          <p:nvPr>
            <p:ph type="title"/>
          </p:nvPr>
        </p:nvSpPr>
        <p:spPr>
          <a:xfrm>
            <a:off x="611188" y="-26987"/>
            <a:ext cx="7793037" cy="1143000"/>
          </a:xfrm>
        </p:spPr>
        <p:txBody>
          <a:bodyPr vert="horz" wrap="square" lIns="91440" tIns="45720" rIns="91440" bIns="45720" anchor="b"/>
          <a:lstStyle/>
          <a:p>
            <a:pPr eaLnBrk="1" hangingPunct="1"/>
            <a:r>
              <a:rPr lang="zh-CN" altLang="en-US" dirty="0">
                <a:solidFill>
                  <a:srgbClr val="C00000"/>
                </a:solidFill>
                <a:latin typeface="Times New Roman" panose="02020603050405020304" pitchFamily="18" charset="0"/>
              </a:rPr>
              <a:t>第一节</a:t>
            </a:r>
            <a:r>
              <a:rPr lang="en-US" altLang="zh-CN" dirty="0">
                <a:solidFill>
                  <a:srgbClr val="C00000"/>
                </a:solidFill>
                <a:latin typeface="Times New Roman" panose="02020603050405020304" pitchFamily="18" charset="0"/>
              </a:rPr>
              <a:t> </a:t>
            </a:r>
            <a:r>
              <a:rPr lang="zh-CN" altLang="en-US" dirty="0">
                <a:solidFill>
                  <a:srgbClr val="C00000"/>
                </a:solidFill>
                <a:latin typeface="Times New Roman" panose="02020603050405020304" pitchFamily="18" charset="0"/>
              </a:rPr>
              <a:t>循环系统的组成及结构</a:t>
            </a:r>
            <a:r>
              <a:rPr lang="zh-CN" altLang="en-US" dirty="0">
                <a:solidFill>
                  <a:srgbClr val="C00000"/>
                </a:solidFill>
              </a:rPr>
              <a:t> </a:t>
            </a:r>
          </a:p>
        </p:txBody>
      </p:sp>
      <p:sp>
        <p:nvSpPr>
          <p:cNvPr id="261123" name="Text Box 3"/>
          <p:cNvSpPr txBox="1"/>
          <p:nvPr/>
        </p:nvSpPr>
        <p:spPr>
          <a:xfrm>
            <a:off x="0" y="2924175"/>
            <a:ext cx="1981200"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dirty="0">
                <a:solidFill>
                  <a:srgbClr val="FF0000"/>
                </a:solidFill>
                <a:latin typeface="Times New Roman" panose="02020603050405020304" pitchFamily="18" charset="0"/>
                <a:ea typeface="黑体" panose="02010609060101010101" pitchFamily="49" charset="-122"/>
              </a:rPr>
              <a:t>心血管系统</a:t>
            </a:r>
          </a:p>
        </p:txBody>
      </p:sp>
      <p:sp>
        <p:nvSpPr>
          <p:cNvPr id="261124" name="Text Box 4"/>
          <p:cNvSpPr txBox="1"/>
          <p:nvPr/>
        </p:nvSpPr>
        <p:spPr>
          <a:xfrm>
            <a:off x="323850" y="4997450"/>
            <a:ext cx="1752600"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dirty="0">
                <a:solidFill>
                  <a:schemeClr val="folHlink"/>
                </a:solidFill>
                <a:latin typeface="Times New Roman" panose="02020603050405020304" pitchFamily="18" charset="0"/>
                <a:ea typeface="黑体" panose="02010609060101010101" pitchFamily="49" charset="-122"/>
              </a:rPr>
              <a:t>淋巴系统</a:t>
            </a:r>
          </a:p>
        </p:txBody>
      </p:sp>
      <p:sp>
        <p:nvSpPr>
          <p:cNvPr id="261125" name="AutoShape 5"/>
          <p:cNvSpPr/>
          <p:nvPr/>
        </p:nvSpPr>
        <p:spPr>
          <a:xfrm>
            <a:off x="1905000" y="2205038"/>
            <a:ext cx="219075" cy="1944687"/>
          </a:xfrm>
          <a:prstGeom prst="leftBrace">
            <a:avLst>
              <a:gd name="adj1" fmla="val 7397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1126" name="Text Box 6"/>
          <p:cNvSpPr txBox="1"/>
          <p:nvPr/>
        </p:nvSpPr>
        <p:spPr>
          <a:xfrm>
            <a:off x="2195513" y="1916113"/>
            <a:ext cx="1600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hlinkClick r:id="rId3" action="ppaction://hlinksldjump"/>
              </a:rPr>
              <a:t>心</a:t>
            </a:r>
            <a:endParaRPr lang="zh-CN" altLang="en-US" sz="2400" dirty="0">
              <a:latin typeface="Times New Roman" panose="02020603050405020304" pitchFamily="18" charset="0"/>
              <a:ea typeface="宋体" panose="02010600030101010101" pitchFamily="2" charset="-122"/>
            </a:endParaRPr>
          </a:p>
        </p:txBody>
      </p:sp>
      <p:sp>
        <p:nvSpPr>
          <p:cNvPr id="261127" name="Text Box 7"/>
          <p:cNvSpPr txBox="1"/>
          <p:nvPr/>
        </p:nvSpPr>
        <p:spPr>
          <a:xfrm>
            <a:off x="2195513" y="2565400"/>
            <a:ext cx="15240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hlinkClick r:id="rId4" action="ppaction://hlinksldjump"/>
              </a:rPr>
              <a:t>动脉</a:t>
            </a:r>
            <a:endParaRPr lang="zh-CN" altLang="en-US" sz="2400" dirty="0">
              <a:latin typeface="Times New Roman" panose="02020603050405020304" pitchFamily="18" charset="0"/>
              <a:ea typeface="宋体" panose="02010600030101010101" pitchFamily="2" charset="-122"/>
            </a:endParaRPr>
          </a:p>
        </p:txBody>
      </p:sp>
      <p:sp>
        <p:nvSpPr>
          <p:cNvPr id="261128" name="Text Box 8"/>
          <p:cNvSpPr txBox="1"/>
          <p:nvPr/>
        </p:nvSpPr>
        <p:spPr>
          <a:xfrm>
            <a:off x="2124075" y="3284538"/>
            <a:ext cx="2743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rPr>
              <a:t>毛细血管</a:t>
            </a:r>
          </a:p>
        </p:txBody>
      </p:sp>
      <p:sp>
        <p:nvSpPr>
          <p:cNvPr id="261129" name="Text Box 9"/>
          <p:cNvSpPr txBox="1"/>
          <p:nvPr/>
        </p:nvSpPr>
        <p:spPr>
          <a:xfrm>
            <a:off x="2124075" y="3979863"/>
            <a:ext cx="2133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hlinkClick r:id="rId5" action="ppaction://hlinksldjump"/>
              </a:rPr>
              <a:t>静脉</a:t>
            </a:r>
            <a:endParaRPr lang="zh-CN" altLang="en-US" sz="2400" dirty="0">
              <a:latin typeface="Times New Roman" panose="02020603050405020304" pitchFamily="18" charset="0"/>
              <a:ea typeface="宋体" panose="02010600030101010101" pitchFamily="2" charset="-122"/>
            </a:endParaRPr>
          </a:p>
        </p:txBody>
      </p:sp>
      <p:sp>
        <p:nvSpPr>
          <p:cNvPr id="261130" name="Text Box 10"/>
          <p:cNvSpPr txBox="1"/>
          <p:nvPr/>
        </p:nvSpPr>
        <p:spPr>
          <a:xfrm>
            <a:off x="2133600" y="4411663"/>
            <a:ext cx="171767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rPr>
              <a:t>淋巴管道</a:t>
            </a:r>
          </a:p>
        </p:txBody>
      </p:sp>
      <p:sp>
        <p:nvSpPr>
          <p:cNvPr id="261131" name="Text Box 11"/>
          <p:cNvSpPr txBox="1"/>
          <p:nvPr/>
        </p:nvSpPr>
        <p:spPr>
          <a:xfrm>
            <a:off x="2124075" y="5013325"/>
            <a:ext cx="14478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rPr>
              <a:t>淋巴器官</a:t>
            </a:r>
          </a:p>
        </p:txBody>
      </p:sp>
      <p:sp>
        <p:nvSpPr>
          <p:cNvPr id="261132" name="Text Box 12"/>
          <p:cNvSpPr txBox="1"/>
          <p:nvPr/>
        </p:nvSpPr>
        <p:spPr>
          <a:xfrm>
            <a:off x="2124075" y="5708650"/>
            <a:ext cx="171767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zh-CN" altLang="en-US" sz="2400" dirty="0">
                <a:latin typeface="Times New Roman" panose="02020603050405020304" pitchFamily="18" charset="0"/>
                <a:ea typeface="宋体" panose="02010600030101010101" pitchFamily="2" charset="-122"/>
              </a:rPr>
              <a:t>淋巴组织</a:t>
            </a:r>
          </a:p>
        </p:txBody>
      </p:sp>
      <p:sp>
        <p:nvSpPr>
          <p:cNvPr id="261133" name="AutoShape 13"/>
          <p:cNvSpPr/>
          <p:nvPr/>
        </p:nvSpPr>
        <p:spPr>
          <a:xfrm>
            <a:off x="1908175" y="4652963"/>
            <a:ext cx="142875" cy="1368425"/>
          </a:xfrm>
          <a:prstGeom prst="leftBrace">
            <a:avLst>
              <a:gd name="adj1" fmla="val 79814"/>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pic>
        <p:nvPicPr>
          <p:cNvPr id="261134" name="Picture 14" descr="脉管系"/>
          <p:cNvPicPr>
            <a:picLocks noChangeAspect="1"/>
          </p:cNvPicPr>
          <p:nvPr/>
        </p:nvPicPr>
        <p:blipFill>
          <a:blip r:embed="rId6">
            <a:lum bright="-17999" contrast="24000"/>
          </a:blip>
          <a:stretch>
            <a:fillRect/>
          </a:stretch>
        </p:blipFill>
        <p:spPr>
          <a:xfrm>
            <a:off x="3995738" y="1125538"/>
            <a:ext cx="4765675" cy="5003800"/>
          </a:xfrm>
          <a:prstGeom prst="rect">
            <a:avLst/>
          </a:prstGeom>
          <a:noFill/>
          <a:ln w="9525">
            <a:noFill/>
          </a:ln>
        </p:spPr>
      </p:pic>
      <p:sp>
        <p:nvSpPr>
          <p:cNvPr id="261135" name="Line 15"/>
          <p:cNvSpPr/>
          <p:nvPr/>
        </p:nvSpPr>
        <p:spPr>
          <a:xfrm>
            <a:off x="2411413" y="2349500"/>
            <a:ext cx="0" cy="358775"/>
          </a:xfrm>
          <a:prstGeom prst="line">
            <a:avLst/>
          </a:prstGeom>
          <a:ln w="38100" cap="flat" cmpd="sng">
            <a:solidFill>
              <a:schemeClr val="hlink"/>
            </a:solidFill>
            <a:prstDash val="solid"/>
            <a:miter/>
            <a:headEnd type="none" w="med" len="med"/>
            <a:tailEnd type="triangle" w="med" len="med"/>
          </a:ln>
        </p:spPr>
        <p:txBody>
          <a:bodyPr/>
          <a:lstStyle/>
          <a:p>
            <a:endParaRPr lang="zh-CN" altLang="en-US"/>
          </a:p>
        </p:txBody>
      </p:sp>
      <p:sp>
        <p:nvSpPr>
          <p:cNvPr id="261136" name="Line 16"/>
          <p:cNvSpPr/>
          <p:nvPr/>
        </p:nvSpPr>
        <p:spPr>
          <a:xfrm>
            <a:off x="2411413" y="2997200"/>
            <a:ext cx="0" cy="358775"/>
          </a:xfrm>
          <a:prstGeom prst="line">
            <a:avLst/>
          </a:prstGeom>
          <a:ln w="38100" cap="flat" cmpd="sng">
            <a:solidFill>
              <a:schemeClr val="hlink"/>
            </a:solidFill>
            <a:prstDash val="solid"/>
            <a:miter/>
            <a:headEnd type="none" w="med" len="med"/>
            <a:tailEnd type="triangle" w="med" len="med"/>
          </a:ln>
        </p:spPr>
        <p:txBody>
          <a:bodyPr/>
          <a:lstStyle/>
          <a:p>
            <a:endParaRPr lang="zh-CN" altLang="en-US"/>
          </a:p>
        </p:txBody>
      </p:sp>
      <p:sp>
        <p:nvSpPr>
          <p:cNvPr id="261137" name="Line 17"/>
          <p:cNvSpPr/>
          <p:nvPr/>
        </p:nvSpPr>
        <p:spPr>
          <a:xfrm>
            <a:off x="2411413" y="3644900"/>
            <a:ext cx="0" cy="358775"/>
          </a:xfrm>
          <a:prstGeom prst="line">
            <a:avLst/>
          </a:prstGeom>
          <a:ln w="38100" cap="flat" cmpd="sng">
            <a:solidFill>
              <a:srgbClr val="0000FF"/>
            </a:solidFill>
            <a:prstDash val="solid"/>
            <a:miter/>
            <a:headEnd type="none" w="med" len="med"/>
            <a:tailEnd type="triangle" w="med" len="med"/>
          </a:ln>
        </p:spPr>
        <p:txBody>
          <a:bodyPr/>
          <a:lstStyle/>
          <a:p>
            <a:endParaRPr lang="zh-CN" altLang="en-US"/>
          </a:p>
        </p:txBody>
      </p:sp>
      <p:sp>
        <p:nvSpPr>
          <p:cNvPr id="261138" name="Freeform 18"/>
          <p:cNvSpPr/>
          <p:nvPr/>
        </p:nvSpPr>
        <p:spPr>
          <a:xfrm>
            <a:off x="2627313" y="2133600"/>
            <a:ext cx="1236662" cy="2087563"/>
          </a:xfrm>
          <a:custGeom>
            <a:avLst/>
            <a:gdLst>
              <a:gd name="txL" fmla="*/ 0 w 779"/>
              <a:gd name="txT" fmla="*/ 0 h 1315"/>
              <a:gd name="txR" fmla="*/ 779 w 779"/>
              <a:gd name="txB" fmla="*/ 1315 h 1315"/>
            </a:gdLst>
            <a:ahLst/>
            <a:cxnLst>
              <a:cxn ang="0">
                <a:pos x="2147483646" y="2147483646"/>
              </a:cxn>
              <a:cxn ang="0">
                <a:pos x="2147483646" y="2147483646"/>
              </a:cxn>
              <a:cxn ang="0">
                <a:pos x="2147483646" y="2147483646"/>
              </a:cxn>
              <a:cxn ang="0">
                <a:pos x="2147483646" y="2147483646"/>
              </a:cxn>
              <a:cxn ang="0">
                <a:pos x="0" y="0"/>
              </a:cxn>
            </a:cxnLst>
            <a:rect l="txL" t="txT" r="txR" b="txB"/>
            <a:pathLst>
              <a:path w="779" h="1315">
                <a:moveTo>
                  <a:pt x="227" y="1315"/>
                </a:moveTo>
                <a:cubicBezTo>
                  <a:pt x="317" y="1296"/>
                  <a:pt x="408" y="1277"/>
                  <a:pt x="499" y="1179"/>
                </a:cubicBezTo>
                <a:cubicBezTo>
                  <a:pt x="590" y="1081"/>
                  <a:pt x="763" y="899"/>
                  <a:pt x="771" y="725"/>
                </a:cubicBezTo>
                <a:cubicBezTo>
                  <a:pt x="779" y="551"/>
                  <a:pt x="673" y="257"/>
                  <a:pt x="545" y="136"/>
                </a:cubicBezTo>
                <a:cubicBezTo>
                  <a:pt x="417" y="15"/>
                  <a:pt x="91" y="23"/>
                  <a:pt x="0" y="0"/>
                </a:cubicBezTo>
              </a:path>
            </a:pathLst>
          </a:custGeom>
          <a:noFill/>
          <a:ln w="38100" cap="flat" cmpd="sng">
            <a:solidFill>
              <a:srgbClr val="0000FF">
                <a:alpha val="100000"/>
              </a:srgbClr>
            </a:solidFill>
            <a:prstDash val="solid"/>
            <a:miter lim="800000"/>
            <a:headEnd type="none" w="med" len="med"/>
            <a:tailEnd type="triangle" w="med" len="med"/>
          </a:ln>
        </p:spPr>
        <p:txBody>
          <a:bodyPr/>
          <a:lstStyle/>
          <a:p>
            <a:endParaRPr lang="zh-CN" altLang="en-US"/>
          </a:p>
        </p:txBody>
      </p:sp>
      <p:sp>
        <p:nvSpPr>
          <p:cNvPr id="261139" name="Freeform 19"/>
          <p:cNvSpPr/>
          <p:nvPr/>
        </p:nvSpPr>
        <p:spPr>
          <a:xfrm>
            <a:off x="2843213" y="4197350"/>
            <a:ext cx="889000" cy="527050"/>
          </a:xfrm>
          <a:custGeom>
            <a:avLst/>
            <a:gdLst>
              <a:gd name="txL" fmla="*/ 0 w 560"/>
              <a:gd name="txT" fmla="*/ 0 h 332"/>
              <a:gd name="txR" fmla="*/ 560 w 560"/>
              <a:gd name="txB" fmla="*/ 332 h 332"/>
            </a:gdLst>
            <a:ahLst/>
            <a:cxnLst>
              <a:cxn ang="0">
                <a:pos x="0" y="2147483646"/>
              </a:cxn>
              <a:cxn ang="0">
                <a:pos x="2147483646" y="2147483646"/>
              </a:cxn>
              <a:cxn ang="0">
                <a:pos x="2147483646" y="2147483646"/>
              </a:cxn>
              <a:cxn ang="0">
                <a:pos x="2147483646" y="2147483646"/>
              </a:cxn>
              <a:cxn ang="0">
                <a:pos x="2147483646" y="2147483646"/>
              </a:cxn>
            </a:cxnLst>
            <a:rect l="txL" t="txT" r="txR" b="txB"/>
            <a:pathLst>
              <a:path w="560" h="332">
                <a:moveTo>
                  <a:pt x="0" y="15"/>
                </a:moveTo>
                <a:cubicBezTo>
                  <a:pt x="75" y="7"/>
                  <a:pt x="151" y="0"/>
                  <a:pt x="227" y="15"/>
                </a:cubicBezTo>
                <a:cubicBezTo>
                  <a:pt x="303" y="30"/>
                  <a:pt x="401" y="61"/>
                  <a:pt x="454" y="106"/>
                </a:cubicBezTo>
                <a:cubicBezTo>
                  <a:pt x="507" y="151"/>
                  <a:pt x="560" y="249"/>
                  <a:pt x="545" y="287"/>
                </a:cubicBezTo>
                <a:cubicBezTo>
                  <a:pt x="530" y="325"/>
                  <a:pt x="446" y="328"/>
                  <a:pt x="363" y="332"/>
                </a:cubicBezTo>
              </a:path>
            </a:pathLst>
          </a:custGeom>
          <a:noFill/>
          <a:ln w="38100" cap="flat" cmpd="sng">
            <a:solidFill>
              <a:srgbClr val="00FF00">
                <a:alpha val="100000"/>
              </a:srgbClr>
            </a:solidFill>
            <a:prstDash val="solid"/>
            <a:miter lim="800000"/>
            <a:headEnd type="triangle" w="med" len="med"/>
            <a:tailEnd type="none" w="med" len="med"/>
          </a:ln>
        </p:spPr>
        <p:txBody>
          <a:bodyPr/>
          <a:lstStyle/>
          <a:p>
            <a:endParaRPr lang="zh-CN" altLang="en-US"/>
          </a:p>
        </p:txBody>
      </p:sp>
    </p:spTree>
    <p:custDataLst>
      <p:tags r:id="rId1"/>
    </p:custDataLst>
  </p:cSld>
  <p:clrMapOvr>
    <a:masterClrMapping/>
  </p:clrMapOvr>
  <p:transition advTm="2795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1134"/>
                                        </p:tgtEl>
                                        <p:attrNameLst>
                                          <p:attrName>style.visibility</p:attrName>
                                        </p:attrNameLst>
                                      </p:cBhvr>
                                      <p:to>
                                        <p:strVal val="visible"/>
                                      </p:to>
                                    </p:set>
                                    <p:animEffect transition="in" filter="blinds(horizontal)">
                                      <p:cBhvr>
                                        <p:cTn id="7" dur="500"/>
                                        <p:tgtEl>
                                          <p:spTgt spid="2611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611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611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42" fill="hold" grpId="0" nodeType="clickEffect">
                                  <p:stCondLst>
                                    <p:cond delay="0"/>
                                  </p:stCondLst>
                                  <p:childTnLst>
                                    <p:set>
                                      <p:cBhvr>
                                        <p:cTn id="19" dur="1" fill="hold">
                                          <p:stCondLst>
                                            <p:cond delay="0"/>
                                          </p:stCondLst>
                                        </p:cTn>
                                        <p:tgtEl>
                                          <p:spTgt spid="261125"/>
                                        </p:tgtEl>
                                        <p:attrNameLst>
                                          <p:attrName>style.visibility</p:attrName>
                                        </p:attrNameLst>
                                      </p:cBhvr>
                                      <p:to>
                                        <p:strVal val="visible"/>
                                      </p:to>
                                    </p:set>
                                    <p:animEffect transition="in" filter="barn(outHorizontal)">
                                      <p:cBhvr>
                                        <p:cTn id="20" dur="500"/>
                                        <p:tgtEl>
                                          <p:spTgt spid="26112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611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61135"/>
                                        </p:tgtEl>
                                        <p:attrNameLst>
                                          <p:attrName>style.visibility</p:attrName>
                                        </p:attrNameLst>
                                      </p:cBhvr>
                                      <p:to>
                                        <p:strVal val="visible"/>
                                      </p:to>
                                    </p:set>
                                    <p:animEffect transition="in" filter="wipe(up)">
                                      <p:cBhvr>
                                        <p:cTn id="29" dur="500"/>
                                        <p:tgtEl>
                                          <p:spTgt spid="26113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611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61136"/>
                                        </p:tgtEl>
                                        <p:attrNameLst>
                                          <p:attrName>style.visibility</p:attrName>
                                        </p:attrNameLst>
                                      </p:cBhvr>
                                      <p:to>
                                        <p:strVal val="visible"/>
                                      </p:to>
                                    </p:set>
                                    <p:animEffect transition="in" filter="wipe(up)">
                                      <p:cBhvr>
                                        <p:cTn id="38" dur="500"/>
                                        <p:tgtEl>
                                          <p:spTgt spid="26113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61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61137"/>
                                        </p:tgtEl>
                                        <p:attrNameLst>
                                          <p:attrName>style.visibility</p:attrName>
                                        </p:attrNameLst>
                                      </p:cBhvr>
                                      <p:to>
                                        <p:strVal val="visible"/>
                                      </p:to>
                                    </p:set>
                                    <p:animEffect transition="in" filter="wipe(up)">
                                      <p:cBhvr>
                                        <p:cTn id="47" dur="500"/>
                                        <p:tgtEl>
                                          <p:spTgt spid="26113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6112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1138"/>
                                        </p:tgtEl>
                                        <p:attrNameLst>
                                          <p:attrName>style.visibility</p:attrName>
                                        </p:attrNameLst>
                                      </p:cBhvr>
                                      <p:to>
                                        <p:strVal val="visible"/>
                                      </p:to>
                                    </p:set>
                                    <p:animEffect transition="in" filter="wipe(down)">
                                      <p:cBhvr>
                                        <p:cTn id="56" dur="500"/>
                                        <p:tgtEl>
                                          <p:spTgt spid="261138"/>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42" fill="hold" grpId="0" nodeType="clickEffect">
                                  <p:stCondLst>
                                    <p:cond delay="0"/>
                                  </p:stCondLst>
                                  <p:childTnLst>
                                    <p:set>
                                      <p:cBhvr>
                                        <p:cTn id="60" dur="1" fill="hold">
                                          <p:stCondLst>
                                            <p:cond delay="0"/>
                                          </p:stCondLst>
                                        </p:cTn>
                                        <p:tgtEl>
                                          <p:spTgt spid="261133"/>
                                        </p:tgtEl>
                                        <p:attrNameLst>
                                          <p:attrName>style.visibility</p:attrName>
                                        </p:attrNameLst>
                                      </p:cBhvr>
                                      <p:to>
                                        <p:strVal val="visible"/>
                                      </p:to>
                                    </p:set>
                                    <p:animEffect transition="in" filter="barn(outHorizontal)">
                                      <p:cBhvr>
                                        <p:cTn id="61" dur="500"/>
                                        <p:tgtEl>
                                          <p:spTgt spid="2611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26113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611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26113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261139"/>
                                        </p:tgtEl>
                                        <p:attrNameLst>
                                          <p:attrName>style.visibility</p:attrName>
                                        </p:attrNameLst>
                                      </p:cBhvr>
                                      <p:to>
                                        <p:strVal val="visible"/>
                                      </p:to>
                                    </p:set>
                                    <p:animEffect transition="in" filter="wipe(down)">
                                      <p:cBhvr>
                                        <p:cTn id="78" dur="500"/>
                                        <p:tgtEl>
                                          <p:spTgt spid="26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p:bldP spid="261124" grpId="0"/>
      <p:bldP spid="261125" grpId="0" animBg="1"/>
      <p:bldP spid="261126" grpId="0"/>
      <p:bldP spid="261127" grpId="0"/>
      <p:bldP spid="261128" grpId="0"/>
      <p:bldP spid="261129" grpId="0"/>
      <p:bldP spid="261130" grpId="0"/>
      <p:bldP spid="261131" grpId="0"/>
      <p:bldP spid="261132" grpId="0"/>
      <p:bldP spid="2611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0"/>
            <a:ext cx="7315200" cy="4114800"/>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9"/>
          <p:cNvSpPr/>
          <p:nvPr/>
        </p:nvSpPr>
        <p:spPr>
          <a:xfrm>
            <a:off x="827584" y="2420888"/>
            <a:ext cx="7667625" cy="14462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4400" dirty="0">
                <a:solidFill>
                  <a:srgbClr val="C00000"/>
                </a:solidFill>
                <a:latin typeface="Arial" panose="020B0604020202020204" pitchFamily="34" charset="0"/>
                <a:ea typeface="黑体" panose="02010609060101010101" pitchFamily="49" charset="-122"/>
              </a:rPr>
              <a:t>第二节 心肌的生物电现象和电生理特征</a:t>
            </a:r>
          </a:p>
        </p:txBody>
      </p:sp>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720" t="20250" r="5704" b="13250"/>
          <a:stretch/>
        </p:blipFill>
        <p:spPr>
          <a:xfrm>
            <a:off x="0" y="692696"/>
            <a:ext cx="8966890" cy="3744416"/>
          </a:xfrm>
          <a:prstGeom prst="rect">
            <a:avLst/>
          </a:prstGeom>
        </p:spPr>
      </p:pic>
      <p:sp>
        <p:nvSpPr>
          <p:cNvPr id="2" name="Rectangle 3">
            <a:extLst>
              <a:ext uri="{FF2B5EF4-FFF2-40B4-BE49-F238E27FC236}">
                <a16:creationId xmlns:a16="http://schemas.microsoft.com/office/drawing/2014/main" id="{391B3E70-E2E1-0A96-1E08-BEFA65B588B0}"/>
              </a:ext>
            </a:extLst>
          </p:cNvPr>
          <p:cNvSpPr txBox="1">
            <a:spLocks noChangeArrowheads="1"/>
          </p:cNvSpPr>
          <p:nvPr/>
        </p:nvSpPr>
        <p:spPr>
          <a:xfrm>
            <a:off x="421009" y="4653136"/>
            <a:ext cx="8435975" cy="1727200"/>
          </a:xfrm>
          <a:prstGeom prst="rect">
            <a:avLst/>
          </a:prstGeom>
        </p:spPr>
        <p:txBody>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9pPr>
          </a:lstStyle>
          <a:p>
            <a:pPr marL="342900" marR="0" lvl="0" indent="-342900" algn="l" defTabSz="914400" rtl="0" eaLnBrk="0" fontAlgn="base" latinLnBrk="0" hangingPunct="0">
              <a:lnSpc>
                <a:spcPct val="130000"/>
              </a:lnSpc>
              <a:spcBef>
                <a:spcPct val="35000"/>
              </a:spcBef>
              <a:spcAft>
                <a:spcPct val="0"/>
              </a:spcAft>
              <a:buClr>
                <a:schemeClr val="folHlink"/>
              </a:buClr>
              <a:buSzPct val="60000"/>
              <a:buFontTx/>
              <a:buNone/>
              <a:defRPr/>
            </a:pPr>
            <a:r>
              <a:rPr kumimoji="1" lang="en-US" altLang="zh-CN" sz="2800" b="1" i="0" u="none" strike="noStrike" kern="0" cap="none" spc="0" normalizeH="0" baseline="0" noProof="0" dirty="0">
                <a:ln>
                  <a:noFill/>
                </a:ln>
                <a:solidFill>
                  <a:srgbClr val="0000CC"/>
                </a:solidFill>
                <a:effectLst/>
                <a:uLnTx/>
                <a:uFillTx/>
                <a:latin typeface="+mj-ea"/>
                <a:ea typeface="+mj-ea"/>
                <a:cs typeface="楷体_GB2312" charset="0"/>
              </a:rPr>
              <a:t>2</a:t>
            </a:r>
            <a:r>
              <a:rPr kumimoji="1" lang="zh-CN" altLang="en-US" sz="2800" b="1" i="0" u="none" strike="noStrike" kern="0" cap="none" spc="0" normalizeH="0" baseline="0" noProof="0" dirty="0">
                <a:ln>
                  <a:noFill/>
                </a:ln>
                <a:solidFill>
                  <a:srgbClr val="0000CC"/>
                </a:solidFill>
                <a:effectLst/>
                <a:uLnTx/>
                <a:uFillTx/>
                <a:latin typeface="+mj-ea"/>
                <a:ea typeface="+mj-ea"/>
                <a:cs typeface="楷体_GB2312" charset="0"/>
              </a:rPr>
              <a:t>、根据生物电活动尤其</a:t>
            </a:r>
            <a:r>
              <a:rPr kumimoji="1" lang="en-US" altLang="zh-CN" sz="2800" b="1" i="0" u="none" strike="noStrike" kern="0" cap="none" spc="0" normalizeH="0" baseline="0" noProof="0" dirty="0">
                <a:ln>
                  <a:noFill/>
                </a:ln>
                <a:solidFill>
                  <a:srgbClr val="C00000"/>
                </a:solidFill>
                <a:effectLst/>
                <a:uLnTx/>
                <a:uFillTx/>
                <a:latin typeface="+mj-ea"/>
                <a:ea typeface="+mj-ea"/>
                <a:cs typeface="楷体_GB2312" charset="0"/>
              </a:rPr>
              <a:t>AP</a:t>
            </a:r>
            <a:r>
              <a:rPr kumimoji="1" lang="zh-CN" altLang="en-US" sz="2800" b="1" i="0" u="none" strike="noStrike" kern="0" cap="none" spc="0" normalizeH="0" baseline="0" noProof="0" dirty="0">
                <a:ln>
                  <a:noFill/>
                </a:ln>
                <a:solidFill>
                  <a:srgbClr val="C00000"/>
                </a:solidFill>
                <a:effectLst/>
                <a:uLnTx/>
                <a:uFillTx/>
                <a:latin typeface="+mj-ea"/>
                <a:ea typeface="+mj-ea"/>
                <a:cs typeface="楷体_GB2312" charset="0"/>
              </a:rPr>
              <a:t>的</a:t>
            </a:r>
            <a:r>
              <a:rPr kumimoji="1" lang="en-US" altLang="zh-CN" sz="2800" b="1" i="0" u="none" strike="noStrike" kern="0" cap="none" spc="0" normalizeH="0" baseline="0" noProof="0" dirty="0">
                <a:ln>
                  <a:noFill/>
                </a:ln>
                <a:solidFill>
                  <a:srgbClr val="C00000"/>
                </a:solidFill>
                <a:effectLst/>
                <a:uLnTx/>
                <a:uFillTx/>
                <a:latin typeface="+mj-ea"/>
                <a:ea typeface="+mj-ea"/>
                <a:cs typeface="楷体_GB2312" charset="0"/>
              </a:rPr>
              <a:t>0</a:t>
            </a:r>
            <a:r>
              <a:rPr kumimoji="1" lang="zh-CN" altLang="en-US" sz="2800" b="1" i="0" u="none" strike="noStrike" kern="0" cap="none" spc="0" normalizeH="0" baseline="0" noProof="0" dirty="0">
                <a:ln>
                  <a:noFill/>
                </a:ln>
                <a:solidFill>
                  <a:srgbClr val="C00000"/>
                </a:solidFill>
                <a:effectLst/>
                <a:uLnTx/>
                <a:uFillTx/>
                <a:latin typeface="+mj-ea"/>
                <a:ea typeface="+mj-ea"/>
                <a:cs typeface="楷体_GB2312" charset="0"/>
              </a:rPr>
              <a:t>期除极速度</a:t>
            </a:r>
            <a:r>
              <a:rPr kumimoji="1" lang="zh-CN" altLang="en-US" sz="2800" b="1" i="0" u="none" strike="noStrike" kern="0" cap="none" spc="0" normalizeH="0" baseline="0" noProof="0" dirty="0">
                <a:ln>
                  <a:noFill/>
                </a:ln>
                <a:solidFill>
                  <a:srgbClr val="0000CC"/>
                </a:solidFill>
                <a:effectLst/>
                <a:uLnTx/>
                <a:uFillTx/>
                <a:latin typeface="+mj-ea"/>
                <a:ea typeface="+mj-ea"/>
                <a:cs typeface="楷体_GB2312" charset="0"/>
              </a:rPr>
              <a:t>不同</a:t>
            </a:r>
            <a:br>
              <a:rPr kumimoji="1" lang="zh-CN" altLang="en-US" sz="2800" b="1" i="0" u="none" strike="noStrike" kern="0" cap="none" spc="0" normalizeH="0" baseline="0" noProof="0" dirty="0">
                <a:ln>
                  <a:noFill/>
                </a:ln>
                <a:solidFill>
                  <a:srgbClr val="0000CC"/>
                </a:solidFill>
                <a:effectLst/>
                <a:uLnTx/>
                <a:uFillTx/>
                <a:latin typeface="+mj-ea"/>
                <a:ea typeface="+mj-ea"/>
                <a:cs typeface="楷体_GB2312" charset="0"/>
              </a:rPr>
            </a:br>
            <a:r>
              <a:rPr kumimoji="1" lang="zh-CN" altLang="en-US" sz="2800" b="1" i="0" u="none" strike="noStrike" kern="0" cap="none" spc="0" normalizeH="0" baseline="0" noProof="0" dirty="0">
                <a:ln>
                  <a:noFill/>
                </a:ln>
                <a:solidFill>
                  <a:srgbClr val="FFFF00"/>
                </a:solidFill>
                <a:effectLst/>
                <a:uLnTx/>
                <a:uFillTx/>
                <a:latin typeface="+mj-ea"/>
                <a:ea typeface="+mj-ea"/>
                <a:cs typeface="楷体_GB2312" charset="0"/>
              </a:rPr>
              <a:t>   </a:t>
            </a:r>
            <a:r>
              <a:rPr kumimoji="1" lang="zh-CN" altLang="en-US" sz="2800" b="1" i="0" u="none" strike="noStrike" kern="0" cap="none" spc="0" normalizeH="0" baseline="0" noProof="0" dirty="0">
                <a:ln>
                  <a:noFill/>
                </a:ln>
                <a:solidFill>
                  <a:schemeClr val="tx1"/>
                </a:solidFill>
                <a:effectLst/>
                <a:uLnTx/>
                <a:uFillTx/>
                <a:latin typeface="+mj-ea"/>
                <a:ea typeface="+mj-ea"/>
                <a:cs typeface="楷体_GB2312" charset="0"/>
              </a:rPr>
              <a:t>快反应细胞  例如：心室肌细胞、</a:t>
            </a:r>
            <a:r>
              <a:rPr lang="zh-CN" altLang="en-US" sz="2800" dirty="0">
                <a:latin typeface="+mj-ea"/>
                <a:ea typeface="+mj-ea"/>
              </a:rPr>
              <a:t>浦肯野细胞</a:t>
            </a:r>
            <a:br>
              <a:rPr kumimoji="1" lang="zh-CN" altLang="en-US" sz="2800" b="1" i="0" u="none" strike="noStrike" kern="0" cap="none" spc="0" normalizeH="0" baseline="0" noProof="0" dirty="0">
                <a:ln>
                  <a:noFill/>
                </a:ln>
                <a:solidFill>
                  <a:schemeClr val="tx1"/>
                </a:solidFill>
                <a:effectLst/>
                <a:uLnTx/>
                <a:uFillTx/>
                <a:latin typeface="+mj-ea"/>
                <a:ea typeface="+mj-ea"/>
                <a:cs typeface="楷体_GB2312" charset="0"/>
              </a:rPr>
            </a:br>
            <a:r>
              <a:rPr kumimoji="1" lang="zh-CN" altLang="en-US" sz="2800" b="1" i="0" u="none" strike="noStrike" kern="0" cap="none" spc="0" normalizeH="0" baseline="0" noProof="0" dirty="0">
                <a:ln>
                  <a:noFill/>
                </a:ln>
                <a:solidFill>
                  <a:schemeClr val="tx1"/>
                </a:solidFill>
                <a:effectLst/>
                <a:uLnTx/>
                <a:uFillTx/>
                <a:latin typeface="+mj-ea"/>
                <a:ea typeface="+mj-ea"/>
                <a:cs typeface="楷体_GB2312" charset="0"/>
              </a:rPr>
              <a:t>   慢反应细胞  例如：窦房结细胞、房室结细胞</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5964" name="Group 156"/>
          <p:cNvGraphicFramePr>
            <a:graphicFrameLocks noGrp="1"/>
          </p:cNvGraphicFramePr>
          <p:nvPr>
            <p:ph idx="1"/>
            <p:extLst>
              <p:ext uri="{D42A27DB-BD31-4B8C-83A1-F6EECF244321}">
                <p14:modId xmlns:p14="http://schemas.microsoft.com/office/powerpoint/2010/main" val="3346143713"/>
              </p:ext>
            </p:extLst>
          </p:nvPr>
        </p:nvGraphicFramePr>
        <p:xfrm>
          <a:off x="539750" y="912906"/>
          <a:ext cx="7920038" cy="2730413"/>
        </p:xfrm>
        <a:graphic>
          <a:graphicData uri="http://schemas.openxmlformats.org/drawingml/2006/table">
            <a:tbl>
              <a:tblPr/>
              <a:tblGrid>
                <a:gridCol w="1693863">
                  <a:extLst>
                    <a:ext uri="{9D8B030D-6E8A-4147-A177-3AD203B41FA5}">
                      <a16:colId xmlns:a16="http://schemas.microsoft.com/office/drawing/2014/main" val="20000"/>
                    </a:ext>
                  </a:extLst>
                </a:gridCol>
                <a:gridCol w="1689100">
                  <a:extLst>
                    <a:ext uri="{9D8B030D-6E8A-4147-A177-3AD203B41FA5}">
                      <a16:colId xmlns:a16="http://schemas.microsoft.com/office/drawing/2014/main" val="20001"/>
                    </a:ext>
                  </a:extLst>
                </a:gridCol>
                <a:gridCol w="1708150">
                  <a:extLst>
                    <a:ext uri="{9D8B030D-6E8A-4147-A177-3AD203B41FA5}">
                      <a16:colId xmlns:a16="http://schemas.microsoft.com/office/drawing/2014/main" val="20002"/>
                    </a:ext>
                  </a:extLst>
                </a:gridCol>
                <a:gridCol w="1687512">
                  <a:extLst>
                    <a:ext uri="{9D8B030D-6E8A-4147-A177-3AD203B41FA5}">
                      <a16:colId xmlns:a16="http://schemas.microsoft.com/office/drawing/2014/main" val="20003"/>
                    </a:ext>
                  </a:extLst>
                </a:gridCol>
                <a:gridCol w="1141413">
                  <a:extLst>
                    <a:ext uri="{9D8B030D-6E8A-4147-A177-3AD203B41FA5}">
                      <a16:colId xmlns:a16="http://schemas.microsoft.com/office/drawing/2014/main" val="20004"/>
                    </a:ext>
                  </a:extLst>
                </a:gridCol>
              </a:tblGrid>
              <a:tr h="433923">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类 型</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包  括</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功  能</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不 同 点</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相 同 点</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78963">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rgbClr val="FF0000"/>
                          </a:solidFill>
                          <a:effectLst/>
                          <a:latin typeface="宋体" panose="02010600030101010101" pitchFamily="2" charset="-122"/>
                          <a:ea typeface="宋体" panose="02010600030101010101" pitchFamily="2" charset="-122"/>
                        </a:rPr>
                        <a:t>普通</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心肌细胞</a:t>
                      </a:r>
                    </a:p>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（工作细胞）</a:t>
                      </a:r>
                      <a:endPar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心房肌细胞、心室肌细胞</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执行收缩功能，实现心脏的泵血功能</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有收缩性，</a:t>
                      </a:r>
                    </a:p>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没有自律性</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rgbClr val="FF0000"/>
                          </a:solidFill>
                          <a:effectLst/>
                          <a:latin typeface="宋体" panose="02010600030101010101" pitchFamily="2" charset="-122"/>
                          <a:ea typeface="宋体" panose="02010600030101010101" pitchFamily="2" charset="-122"/>
                        </a:rPr>
                        <a:t>兴奋性</a:t>
                      </a:r>
                    </a:p>
                    <a:p>
                      <a:pPr marL="0" marR="0" lvl="0" indent="0" algn="ctr" defTabSz="914400" rtl="0" eaLnBrk="1" fontAlgn="base" latinLnBrk="0" hangingPunct="1">
                        <a:lnSpc>
                          <a:spcPct val="120000"/>
                        </a:lnSpc>
                        <a:spcBef>
                          <a:spcPct val="20000"/>
                        </a:spcBef>
                        <a:spcAft>
                          <a:spcPct val="0"/>
                        </a:spcAft>
                        <a:buClrTx/>
                        <a:buSzTx/>
                        <a:buFontTx/>
                        <a:buNone/>
                      </a:pPr>
                      <a:endParaRPr kumimoji="1" lang="zh-CN" altLang="en-US" sz="1800" b="1" i="0" u="none" strike="noStrike" cap="none" normalizeH="0" baseline="0" dirty="0">
                        <a:ln>
                          <a:noFill/>
                        </a:ln>
                        <a:solidFill>
                          <a:srgbClr val="FF0000"/>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rgbClr val="FF0000"/>
                          </a:solidFill>
                          <a:effectLst/>
                          <a:latin typeface="宋体" panose="02010600030101010101" pitchFamily="2" charset="-122"/>
                          <a:ea typeface="宋体" panose="02010600030101010101" pitchFamily="2" charset="-122"/>
                        </a:rPr>
                        <a:t>传导性</a:t>
                      </a:r>
                    </a:p>
                    <a:p>
                      <a:pPr marL="0" marR="0" lvl="0" indent="0" algn="l" defTabSz="914400" rtl="0" eaLnBrk="1" fontAlgn="base" latinLnBrk="0" hangingPunct="1">
                        <a:lnSpc>
                          <a:spcPct val="120000"/>
                        </a:lnSpc>
                        <a:spcBef>
                          <a:spcPct val="20000"/>
                        </a:spcBef>
                        <a:spcAft>
                          <a:spcPct val="0"/>
                        </a:spcAft>
                        <a:buClrTx/>
                        <a:buSzTx/>
                        <a:buFontTx/>
                        <a:buNone/>
                      </a:pPr>
                      <a:endPar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17527">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特殊</a:t>
                      </a: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心肌细胞</a:t>
                      </a:r>
                    </a:p>
                    <a:p>
                      <a:pPr marL="0" marR="0" lvl="0" indent="0" algn="ctr"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（自律细胞）</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窦房结细胞、浦肯野细胞</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产生节律性兴奋，控制心脏的节律性活动</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没有收缩性</a:t>
                      </a:r>
                    </a:p>
                    <a:p>
                      <a:pPr marL="0" marR="0" lvl="0" indent="0" algn="l" defTabSz="914400" rtl="0" eaLnBrk="1" fontAlgn="base" latinLnBrk="0" hangingPunct="1">
                        <a:lnSpc>
                          <a:spcPct val="120000"/>
                        </a:lnSpc>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有自律性</a:t>
                      </a:r>
                      <a:endParaRPr kumimoji="1" lang="zh-CN" altLang="en-US"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2"/>
                  </a:ext>
                </a:extLst>
              </a:tr>
            </a:tbl>
          </a:graphicData>
        </a:graphic>
      </p:graphicFrame>
      <p:sp>
        <p:nvSpPr>
          <p:cNvPr id="124955" name="Text Box 41"/>
          <p:cNvSpPr txBox="1"/>
          <p:nvPr/>
        </p:nvSpPr>
        <p:spPr>
          <a:xfrm>
            <a:off x="684213" y="404813"/>
            <a:ext cx="69850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solidFill>
                  <a:srgbClr val="FF3300"/>
                </a:solidFill>
                <a:latin typeface="Arial" panose="020B0604020202020204" pitchFamily="34" charset="0"/>
              </a:rPr>
              <a:t>根据组织学和生理学特点，可将心肌细胞分为两类</a:t>
            </a:r>
          </a:p>
        </p:txBody>
      </p:sp>
      <p:pic>
        <p:nvPicPr>
          <p:cNvPr id="124956" name="Picture 78" descr="zj3-5"/>
          <p:cNvPicPr>
            <a:picLocks noChangeAspect="1"/>
          </p:cNvPicPr>
          <p:nvPr/>
        </p:nvPicPr>
        <p:blipFill>
          <a:blip r:embed="rId2"/>
          <a:stretch>
            <a:fillRect/>
          </a:stretch>
        </p:blipFill>
        <p:spPr>
          <a:xfrm>
            <a:off x="5004048" y="3933056"/>
            <a:ext cx="2997200" cy="2657475"/>
          </a:xfrm>
          <a:prstGeom prst="rect">
            <a:avLst/>
          </a:prstGeom>
          <a:noFill/>
          <a:ln w="9525">
            <a:noFill/>
          </a:ln>
        </p:spPr>
      </p:pic>
      <p:sp>
        <p:nvSpPr>
          <p:cNvPr id="6" name="文本框 5">
            <a:extLst>
              <a:ext uri="{FF2B5EF4-FFF2-40B4-BE49-F238E27FC236}">
                <a16:creationId xmlns:a16="http://schemas.microsoft.com/office/drawing/2014/main" id="{1D510064-BAF8-4312-B518-2221B1766B8E}"/>
              </a:ext>
            </a:extLst>
          </p:cNvPr>
          <p:cNvSpPr txBox="1"/>
          <p:nvPr/>
        </p:nvSpPr>
        <p:spPr>
          <a:xfrm>
            <a:off x="539750" y="3899493"/>
            <a:ext cx="4572000" cy="2369880"/>
          </a:xfrm>
          <a:prstGeom prst="rect">
            <a:avLst/>
          </a:prstGeom>
          <a:noFill/>
        </p:spPr>
        <p:txBody>
          <a:bodyPr wrap="square">
            <a:spAutoFit/>
          </a:bodyPr>
          <a:lstStyle/>
          <a:p>
            <a:r>
              <a:rPr kumimoji="1" lang="zh-CN" altLang="en-US" sz="2400" b="1" i="0" u="none" strike="noStrike" kern="0" cap="none" spc="0" normalizeH="0" baseline="0" noProof="0" dirty="0">
                <a:ln>
                  <a:noFill/>
                </a:ln>
                <a:solidFill>
                  <a:srgbClr val="000099"/>
                </a:solidFill>
                <a:effectLst/>
                <a:uLnTx/>
                <a:uFillTx/>
                <a:latin typeface="黑体" panose="02010609060101010101" pitchFamily="49" charset="-122"/>
                <a:ea typeface="+mj-ea"/>
                <a:cs typeface="黑体" panose="02010609060101010101" pitchFamily="49" charset="-122"/>
              </a:rPr>
              <a:t>心肌生理特性</a:t>
            </a:r>
            <a:br>
              <a:rPr kumimoji="1" lang="zh-CN" altLang="en-US" sz="24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anose="02010609060101010101" pitchFamily="49" charset="-122"/>
                <a:ea typeface="+mj-ea"/>
                <a:cs typeface="黑体" panose="02010609060101010101" pitchFamily="49" charset="-122"/>
              </a:rPr>
            </a:br>
            <a:br>
              <a:rPr kumimoji="1" lang="zh-CN" altLang="en-US" sz="2400" b="1" i="0" u="none" strike="noStrike" kern="0" cap="none" spc="0" normalizeH="0" baseline="0" noProof="0" dirty="0">
                <a:ln>
                  <a:noFill/>
                </a:ln>
                <a:solidFill>
                  <a:srgbClr val="FFFF00"/>
                </a:solidFill>
                <a:effectLst/>
                <a:uLnTx/>
                <a:uFillTx/>
                <a:latin typeface="黑体" panose="02010609060101010101" pitchFamily="49" charset="-122"/>
                <a:ea typeface="+mj-ea"/>
                <a:cs typeface="黑体" panose="02010609060101010101" pitchFamily="49" charset="-122"/>
              </a:rPr>
            </a:b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兴奋性（</a:t>
            </a:r>
            <a:r>
              <a:rPr kumimoji="1"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excitability</a:t>
            </a: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t>
            </a:r>
            <a:b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b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自律性（</a:t>
            </a:r>
            <a:r>
              <a:rPr kumimoji="1" lang="en-US" altLang="zh-CN" sz="2400" b="1" i="0" u="none" strike="noStrike" kern="0" cap="none" spc="0" normalizeH="0" baseline="0" noProof="0" dirty="0" err="1">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autorhythmicity</a:t>
            </a: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t>
            </a:r>
            <a:b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b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传导性（</a:t>
            </a:r>
            <a:r>
              <a:rPr kumimoji="1"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conductivity</a:t>
            </a: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t>
            </a:r>
            <a:b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b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收缩性（</a:t>
            </a:r>
            <a:r>
              <a:rPr kumimoji="1" lang="en-US" altLang="zh-CN" sz="2400" b="1" i="0" u="none" strike="noStrike" kern="0" cap="none" spc="0" normalizeH="0" baseline="0" noProof="0" dirty="0" err="1">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contractivity</a:t>
            </a:r>
            <a:r>
              <a:rPr kumimoji="1"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楷体_GB2312" pitchFamily="1" charset="-122"/>
                <a:cs typeface="黑体" panose="02010609060101010101" pitchFamily="49" charset="-122"/>
              </a:rPr>
              <a:t>）</a:t>
            </a:r>
            <a:r>
              <a:rPr kumimoji="1" lang="zh-CN" altLang="en-US" sz="2800" b="1" i="0" u="none" strike="noStrike" kern="0" cap="none" spc="0" normalizeH="0" baseline="0" noProof="0" dirty="0">
                <a:ln>
                  <a:noFill/>
                </a:ln>
                <a:solidFill>
                  <a:srgbClr val="FF0000"/>
                </a:solidFill>
                <a:effectLst/>
                <a:uLnTx/>
                <a:uFillTx/>
                <a:latin typeface="+mj-lt"/>
                <a:ea typeface="+mj-ea"/>
                <a:cs typeface="黑体" panose="02010609060101010101" pitchFamily="49" charset="-122"/>
              </a:rPr>
              <a:t> </a:t>
            </a:r>
            <a:endParaRPr lang="zh-CN" altLang="en-US" dirty="0"/>
          </a:p>
        </p:txBody>
      </p:sp>
    </p:spTree>
  </p:cSld>
  <p:clrMapOvr>
    <a:masterClrMapping/>
  </p:clrMapOvr>
  <p:transition spd="med"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a:xfrm>
            <a:off x="456883" y="1007110"/>
            <a:ext cx="8229600" cy="1143000"/>
          </a:xfrm>
        </p:spPr>
        <p:txBody>
          <a:bodyPr vert="horz" wrap="square" lIns="91440" tIns="45720" rIns="91440" bIns="45720" anchor="b"/>
          <a:lstStyle/>
          <a:p>
            <a:pPr eaLnBrk="1" hangingPunct="1"/>
            <a:r>
              <a:rPr lang="zh-CN" altLang="en-US" sz="3200" dirty="0">
                <a:solidFill>
                  <a:srgbClr val="C00000"/>
                </a:solidFill>
              </a:rPr>
              <a:t>静息电位</a:t>
            </a:r>
            <a:r>
              <a:rPr lang="zh-CN" altLang="en-US" sz="3200" dirty="0">
                <a:solidFill>
                  <a:srgbClr val="FF3300"/>
                </a:solidFill>
              </a:rPr>
              <a:t> </a:t>
            </a:r>
            <a:r>
              <a:rPr lang="en-US" altLang="zh-CN" sz="3200" dirty="0">
                <a:solidFill>
                  <a:srgbClr val="C00000"/>
                </a:solidFill>
              </a:rPr>
              <a:t>( </a:t>
            </a:r>
            <a:r>
              <a:rPr lang="en-US" altLang="zh-CN" sz="3200" dirty="0">
                <a:solidFill>
                  <a:srgbClr val="C00000"/>
                </a:solidFill>
                <a:latin typeface="Arial" panose="020B0604020202020204" pitchFamily="34" charset="0"/>
              </a:rPr>
              <a:t>Resting potential </a:t>
            </a:r>
            <a:r>
              <a:rPr lang="en-US" altLang="zh-CN" sz="3200" dirty="0">
                <a:solidFill>
                  <a:srgbClr val="C00000"/>
                </a:solidFill>
              </a:rPr>
              <a:t>)</a:t>
            </a:r>
          </a:p>
        </p:txBody>
      </p:sp>
      <p:sp>
        <p:nvSpPr>
          <p:cNvPr id="125955" name="Rectangle 3"/>
          <p:cNvSpPr>
            <a:spLocks noGrp="1"/>
          </p:cNvSpPr>
          <p:nvPr>
            <p:ph type="body"/>
          </p:nvPr>
        </p:nvSpPr>
        <p:spPr>
          <a:xfrm>
            <a:off x="323850" y="2276475"/>
            <a:ext cx="8362950" cy="3600450"/>
          </a:xfrm>
        </p:spPr>
        <p:txBody>
          <a:bodyPr vert="horz" wrap="square" lIns="91440" tIns="45720" rIns="91440" bIns="45720" anchor="t"/>
          <a:lstStyle/>
          <a:p>
            <a:pPr eaLnBrk="1" hangingPunct="1">
              <a:lnSpc>
                <a:spcPct val="135000"/>
              </a:lnSpc>
            </a:pPr>
            <a:r>
              <a:rPr lang="zh-CN" altLang="en-US" sz="2400" dirty="0">
                <a:latin typeface="+mj-ea"/>
                <a:ea typeface="+mj-ea"/>
                <a:sym typeface="+mn-ea"/>
              </a:rPr>
              <a:t>心肌细胞静息时对</a:t>
            </a:r>
            <a:r>
              <a:rPr lang="en-US" altLang="zh-CN" sz="2400" dirty="0">
                <a:solidFill>
                  <a:srgbClr val="0000CC"/>
                </a:solidFill>
                <a:latin typeface="+mj-ea"/>
                <a:ea typeface="+mj-ea"/>
                <a:sym typeface="+mn-ea"/>
              </a:rPr>
              <a:t>K</a:t>
            </a:r>
            <a:r>
              <a:rPr lang="zh-CN" altLang="en-US" sz="2400" baseline="30000" dirty="0">
                <a:solidFill>
                  <a:srgbClr val="0000CC"/>
                </a:solidFill>
                <a:latin typeface="+mj-ea"/>
                <a:ea typeface="+mj-ea"/>
                <a:sym typeface="+mn-ea"/>
              </a:rPr>
              <a:t>＋</a:t>
            </a:r>
            <a:r>
              <a:rPr lang="zh-CN" altLang="en-US" sz="2400" dirty="0">
                <a:latin typeface="+mj-ea"/>
                <a:ea typeface="+mj-ea"/>
                <a:sym typeface="+mn-ea"/>
              </a:rPr>
              <a:t>通透性较高</a:t>
            </a:r>
            <a:r>
              <a:rPr lang="en-US" altLang="zh-CN" sz="2400" dirty="0">
                <a:latin typeface="+mj-ea"/>
                <a:ea typeface="+mj-ea"/>
                <a:sym typeface="+mn-ea"/>
              </a:rPr>
              <a:t>,</a:t>
            </a:r>
            <a:r>
              <a:rPr lang="zh-CN" altLang="en-US" sz="2400" dirty="0">
                <a:latin typeface="+mj-ea"/>
                <a:ea typeface="+mj-ea"/>
                <a:sym typeface="+mn-ea"/>
              </a:rPr>
              <a:t>顺浓度梯度经</a:t>
            </a:r>
            <a:r>
              <a:rPr lang="en-US" altLang="zh-CN" sz="2400" dirty="0">
                <a:solidFill>
                  <a:srgbClr val="FF3300"/>
                </a:solidFill>
                <a:latin typeface="+mj-ea"/>
                <a:ea typeface="+mj-ea"/>
                <a:sym typeface="+mn-ea"/>
              </a:rPr>
              <a:t>I</a:t>
            </a:r>
            <a:r>
              <a:rPr lang="en-US" altLang="zh-CN" sz="2400" baseline="-25000" dirty="0">
                <a:solidFill>
                  <a:srgbClr val="FF3300"/>
                </a:solidFill>
                <a:latin typeface="+mj-ea"/>
                <a:ea typeface="+mj-ea"/>
                <a:sym typeface="+mn-ea"/>
              </a:rPr>
              <a:t>K1</a:t>
            </a:r>
            <a:r>
              <a:rPr lang="zh-CN" altLang="en-US" sz="2400" dirty="0">
                <a:latin typeface="+mj-ea"/>
                <a:ea typeface="+mj-ea"/>
                <a:sym typeface="+mn-ea"/>
              </a:rPr>
              <a:t>由膜内向膜外扩散所达到的平衡电位是静息电位的主要来源</a:t>
            </a:r>
            <a:r>
              <a:rPr lang="en-US" altLang="zh-CN" sz="2400" dirty="0">
                <a:latin typeface="+mj-ea"/>
                <a:ea typeface="+mj-ea"/>
                <a:sym typeface="+mn-ea"/>
              </a:rPr>
              <a:t>. </a:t>
            </a:r>
            <a:r>
              <a:rPr lang="zh-CN" altLang="en-US" sz="2400" dirty="0">
                <a:latin typeface="+mj-ea"/>
                <a:ea typeface="+mj-ea"/>
                <a:sym typeface="+mn-ea"/>
              </a:rPr>
              <a:t>为－</a:t>
            </a:r>
            <a:r>
              <a:rPr lang="en-US" altLang="zh-CN" sz="2400" dirty="0">
                <a:latin typeface="+mj-ea"/>
                <a:ea typeface="+mj-ea"/>
                <a:sym typeface="+mn-ea"/>
              </a:rPr>
              <a:t>90mv</a:t>
            </a:r>
            <a:endParaRPr lang="en-US" altLang="zh-CN" sz="2400" dirty="0">
              <a:latin typeface="+mj-ea"/>
              <a:ea typeface="+mj-ea"/>
            </a:endParaRPr>
          </a:p>
          <a:p>
            <a:pPr eaLnBrk="1" hangingPunct="1">
              <a:lnSpc>
                <a:spcPct val="135000"/>
              </a:lnSpc>
            </a:pPr>
            <a:r>
              <a:rPr lang="zh-CN" altLang="en-US" sz="2400" dirty="0">
                <a:latin typeface="+mj-ea"/>
                <a:ea typeface="+mj-ea"/>
              </a:rPr>
              <a:t>心肌细胞在静息状态下膜内电位为负</a:t>
            </a:r>
            <a:r>
              <a:rPr lang="en-US" altLang="zh-CN" sz="2400" dirty="0">
                <a:latin typeface="+mj-ea"/>
                <a:ea typeface="+mj-ea"/>
              </a:rPr>
              <a:t>,</a:t>
            </a:r>
            <a:r>
              <a:rPr lang="zh-CN" altLang="en-US" sz="2400" dirty="0">
                <a:latin typeface="+mj-ea"/>
                <a:ea typeface="+mj-ea"/>
              </a:rPr>
              <a:t>膜外为正</a:t>
            </a:r>
            <a:r>
              <a:rPr lang="en-US" altLang="zh-CN" sz="2400" dirty="0">
                <a:latin typeface="+mj-ea"/>
                <a:ea typeface="+mj-ea"/>
              </a:rPr>
              <a:t>,</a:t>
            </a:r>
            <a:r>
              <a:rPr lang="zh-CN" altLang="en-US" sz="2400" dirty="0">
                <a:latin typeface="+mj-ea"/>
                <a:ea typeface="+mj-ea"/>
              </a:rPr>
              <a:t>呈</a:t>
            </a:r>
            <a:r>
              <a:rPr lang="zh-CN" altLang="en-US" sz="2400" dirty="0">
                <a:solidFill>
                  <a:srgbClr val="FF3300"/>
                </a:solidFill>
                <a:latin typeface="+mj-ea"/>
                <a:ea typeface="+mj-ea"/>
              </a:rPr>
              <a:t>极化状态</a:t>
            </a:r>
            <a:r>
              <a:rPr lang="en-US" altLang="zh-CN" sz="2400" dirty="0">
                <a:latin typeface="+mj-ea"/>
                <a:ea typeface="+mj-ea"/>
              </a:rPr>
              <a:t>,</a:t>
            </a:r>
            <a:r>
              <a:rPr lang="zh-CN" altLang="en-US" sz="2400" dirty="0">
                <a:latin typeface="+mj-ea"/>
                <a:ea typeface="+mj-ea"/>
              </a:rPr>
              <a:t>这种静息状态下膜内外的电位差为</a:t>
            </a:r>
            <a:r>
              <a:rPr lang="zh-CN" altLang="en-US" sz="2400" dirty="0">
                <a:solidFill>
                  <a:srgbClr val="FF0000"/>
                </a:solidFill>
                <a:latin typeface="+mj-ea"/>
                <a:ea typeface="+mj-ea"/>
              </a:rPr>
              <a:t>静息电位</a:t>
            </a:r>
            <a:r>
              <a:rPr lang="en-US" altLang="zh-CN" sz="2400" dirty="0">
                <a:latin typeface="+mj-ea"/>
                <a:ea typeface="+mj-ea"/>
              </a:rPr>
              <a:t>.</a:t>
            </a:r>
          </a:p>
          <a:p>
            <a:pPr eaLnBrk="1" hangingPunct="1">
              <a:lnSpc>
                <a:spcPct val="135000"/>
              </a:lnSpc>
            </a:pPr>
            <a:r>
              <a:rPr lang="zh-CN" altLang="en-US" sz="2400" dirty="0">
                <a:latin typeface="+mj-ea"/>
                <a:ea typeface="+mj-ea"/>
              </a:rPr>
              <a:t>自律细胞如窦房结细胞</a:t>
            </a:r>
            <a:r>
              <a:rPr lang="en-US" altLang="zh-CN" sz="2400" dirty="0">
                <a:latin typeface="+mj-ea"/>
                <a:ea typeface="+mj-ea"/>
              </a:rPr>
              <a:t>(</a:t>
            </a:r>
            <a:r>
              <a:rPr lang="zh-CN" altLang="en-US" sz="2400" dirty="0">
                <a:solidFill>
                  <a:srgbClr val="0000CC"/>
                </a:solidFill>
                <a:latin typeface="+mj-ea"/>
                <a:ea typeface="+mj-ea"/>
              </a:rPr>
              <a:t>－</a:t>
            </a:r>
            <a:r>
              <a:rPr lang="en-US" altLang="zh-CN" sz="2400" dirty="0">
                <a:solidFill>
                  <a:srgbClr val="0000CC"/>
                </a:solidFill>
                <a:latin typeface="+mj-ea"/>
                <a:ea typeface="+mj-ea"/>
              </a:rPr>
              <a:t>70mv)</a:t>
            </a:r>
            <a:r>
              <a:rPr lang="zh-CN" altLang="en-US" sz="2400" dirty="0">
                <a:latin typeface="+mj-ea"/>
                <a:ea typeface="+mj-ea"/>
              </a:rPr>
              <a:t>和浦肯野细胞</a:t>
            </a:r>
            <a:r>
              <a:rPr lang="en-US" altLang="zh-CN" sz="2400" dirty="0">
                <a:latin typeface="+mj-ea"/>
                <a:ea typeface="+mj-ea"/>
              </a:rPr>
              <a:t>(</a:t>
            </a:r>
            <a:r>
              <a:rPr lang="zh-CN" altLang="en-US" sz="2400" dirty="0">
                <a:solidFill>
                  <a:srgbClr val="0000CC"/>
                </a:solidFill>
                <a:latin typeface="+mj-ea"/>
                <a:ea typeface="+mj-ea"/>
              </a:rPr>
              <a:t>－</a:t>
            </a:r>
            <a:r>
              <a:rPr lang="en-US" altLang="zh-CN" sz="2400" dirty="0">
                <a:solidFill>
                  <a:srgbClr val="0000CC"/>
                </a:solidFill>
                <a:latin typeface="+mj-ea"/>
                <a:ea typeface="+mj-ea"/>
              </a:rPr>
              <a:t>90mv)</a:t>
            </a:r>
            <a:r>
              <a:rPr lang="zh-CN" altLang="en-US" sz="2400" dirty="0">
                <a:latin typeface="+mj-ea"/>
                <a:ea typeface="+mj-ea"/>
              </a:rPr>
              <a:t>的静息电位不稳定，称为</a:t>
            </a:r>
            <a:r>
              <a:rPr lang="zh-CN" altLang="en-US" sz="2400" dirty="0">
                <a:solidFill>
                  <a:srgbClr val="FF0000"/>
                </a:solidFill>
                <a:latin typeface="+mj-ea"/>
                <a:ea typeface="+mj-ea"/>
              </a:rPr>
              <a:t>最大舒张电位</a:t>
            </a:r>
            <a:r>
              <a:rPr lang="zh-CN" altLang="en-US" sz="2400" dirty="0">
                <a:solidFill>
                  <a:srgbClr val="0000CC"/>
                </a:solidFill>
                <a:latin typeface="+mj-ea"/>
                <a:ea typeface="+mj-ea"/>
              </a:rPr>
              <a:t>  </a:t>
            </a:r>
          </a:p>
          <a:p>
            <a:pPr eaLnBrk="1" hangingPunct="1">
              <a:lnSpc>
                <a:spcPct val="135000"/>
              </a:lnSpc>
            </a:pPr>
            <a:endParaRPr lang="en-US" altLang="zh-CN" sz="2400" dirty="0">
              <a:latin typeface="+mj-ea"/>
              <a:ea typeface="+mj-ea"/>
            </a:endParaRPr>
          </a:p>
        </p:txBody>
      </p:sp>
      <p:sp>
        <p:nvSpPr>
          <p:cNvPr id="125956" name="矩形 1"/>
          <p:cNvSpPr/>
          <p:nvPr/>
        </p:nvSpPr>
        <p:spPr>
          <a:xfrm>
            <a:off x="895350" y="765175"/>
            <a:ext cx="7705725" cy="584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3200" dirty="0">
                <a:ea typeface="黑体" panose="02010609060101010101" pitchFamily="49" charset="-122"/>
              </a:rPr>
              <a:t>（一）工作细胞的跨膜电位及形成机制</a:t>
            </a:r>
          </a:p>
        </p:txBody>
      </p:sp>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p:nvPr/>
        </p:nvSpPr>
        <p:spPr>
          <a:xfrm>
            <a:off x="250825" y="476250"/>
            <a:ext cx="8893175" cy="647700"/>
          </a:xfrm>
          <a:prstGeom prst="rect">
            <a:avLst/>
          </a:prstGeom>
          <a:noFill/>
          <a:ln w="28575">
            <a:noFill/>
          </a:ln>
        </p:spPr>
        <p:txBody>
          <a:bodyPr lIns="90488" tIns="44450" rIns="90488" bIns="44450"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3400" dirty="0">
                <a:solidFill>
                  <a:srgbClr val="0000CC"/>
                </a:solidFill>
                <a:latin typeface="黑体" panose="02010609060101010101" pitchFamily="49" charset="-122"/>
                <a:ea typeface="黑体" panose="02010609060101010101" pitchFamily="49" charset="-122"/>
              </a:rPr>
              <a:t>2.</a:t>
            </a:r>
            <a:r>
              <a:rPr lang="zh-CN" altLang="en-US" sz="3400" dirty="0">
                <a:solidFill>
                  <a:srgbClr val="0000CC"/>
                </a:solidFill>
                <a:latin typeface="黑体" panose="02010609060101010101" pitchFamily="49" charset="-122"/>
                <a:ea typeface="黑体" panose="02010609060101010101" pitchFamily="49" charset="-122"/>
              </a:rPr>
              <a:t>心室肌细胞动作电位</a:t>
            </a:r>
            <a:r>
              <a:rPr lang="en-US" altLang="zh-CN" sz="3400" dirty="0">
                <a:solidFill>
                  <a:srgbClr val="0000CC"/>
                </a:solidFill>
                <a:latin typeface="Times New Roman" panose="02020603050405020304" pitchFamily="18" charset="0"/>
                <a:ea typeface="黑体" panose="02010609060101010101" pitchFamily="49" charset="-122"/>
              </a:rPr>
              <a:t>(AP, action potential)</a:t>
            </a:r>
            <a:endParaRPr lang="zh-CN" altLang="en-US" sz="3400" dirty="0">
              <a:solidFill>
                <a:srgbClr val="0000CC"/>
              </a:solidFill>
              <a:latin typeface="Times New Roman" panose="02020603050405020304" pitchFamily="18" charset="0"/>
              <a:ea typeface="黑体" panose="02010609060101010101" pitchFamily="49" charset="-122"/>
            </a:endParaRPr>
          </a:p>
        </p:txBody>
      </p:sp>
      <p:grpSp>
        <p:nvGrpSpPr>
          <p:cNvPr id="2" name="Group 3"/>
          <p:cNvGrpSpPr/>
          <p:nvPr/>
        </p:nvGrpSpPr>
        <p:grpSpPr>
          <a:xfrm>
            <a:off x="1524000" y="1524000"/>
            <a:ext cx="7061200" cy="4210050"/>
            <a:chOff x="600" y="696"/>
            <a:chExt cx="5004" cy="2652"/>
          </a:xfrm>
        </p:grpSpPr>
        <p:sp>
          <p:nvSpPr>
            <p:cNvPr id="128065" name="Freeform 4"/>
            <p:cNvSpPr/>
            <p:nvPr/>
          </p:nvSpPr>
          <p:spPr>
            <a:xfrm>
              <a:off x="600" y="696"/>
              <a:ext cx="676" cy="2640"/>
            </a:xfrm>
            <a:custGeom>
              <a:avLst/>
              <a:gdLst>
                <a:gd name="txL" fmla="*/ 0 w 676"/>
                <a:gd name="txT" fmla="*/ 0 h 2640"/>
                <a:gd name="txR" fmla="*/ 676 w 676"/>
                <a:gd name="txB" fmla="*/ 2640 h 2640"/>
              </a:gdLst>
              <a:ahLst/>
              <a:cxnLst>
                <a:cxn ang="0">
                  <a:pos x="0" y="2640"/>
                </a:cxn>
                <a:cxn ang="0">
                  <a:pos x="550" y="2640"/>
                </a:cxn>
                <a:cxn ang="0">
                  <a:pos x="676" y="2640"/>
                </a:cxn>
                <a:cxn ang="0">
                  <a:pos x="676" y="2495"/>
                </a:cxn>
                <a:cxn ang="0">
                  <a:pos x="672" y="0"/>
                </a:cxn>
              </a:cxnLst>
              <a:rect l="txL" t="txT" r="txR" b="txB"/>
              <a:pathLst>
                <a:path w="676" h="2640">
                  <a:moveTo>
                    <a:pt x="0" y="2640"/>
                  </a:moveTo>
                  <a:lnTo>
                    <a:pt x="550" y="2640"/>
                  </a:lnTo>
                  <a:lnTo>
                    <a:pt x="676" y="2640"/>
                  </a:lnTo>
                  <a:lnTo>
                    <a:pt x="676" y="2495"/>
                  </a:lnTo>
                  <a:lnTo>
                    <a:pt x="672" y="0"/>
                  </a:lnTo>
                </a:path>
              </a:pathLst>
            </a:custGeom>
            <a:noFill/>
            <a:ln w="762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128066" name="Freeform 5"/>
            <p:cNvSpPr/>
            <p:nvPr/>
          </p:nvSpPr>
          <p:spPr>
            <a:xfrm>
              <a:off x="1268" y="732"/>
              <a:ext cx="4336" cy="2616"/>
            </a:xfrm>
            <a:custGeom>
              <a:avLst/>
              <a:gdLst>
                <a:gd name="txL" fmla="*/ 0 w 4336"/>
                <a:gd name="txT" fmla="*/ 0 h 2616"/>
                <a:gd name="txR" fmla="*/ 4336 w 4336"/>
                <a:gd name="txB" fmla="*/ 2616 h 2616"/>
              </a:gdLst>
              <a:ahLst/>
              <a:cxnLst>
                <a:cxn ang="0">
                  <a:pos x="0" y="0"/>
                </a:cxn>
                <a:cxn ang="0">
                  <a:pos x="28" y="100"/>
                </a:cxn>
                <a:cxn ang="0">
                  <a:pos x="84" y="217"/>
                </a:cxn>
                <a:cxn ang="0">
                  <a:pos x="156" y="280"/>
                </a:cxn>
                <a:cxn ang="0">
                  <a:pos x="223" y="325"/>
                </a:cxn>
                <a:cxn ang="0">
                  <a:pos x="264" y="332"/>
                </a:cxn>
                <a:cxn ang="0">
                  <a:pos x="312" y="336"/>
                </a:cxn>
                <a:cxn ang="0">
                  <a:pos x="384" y="336"/>
                </a:cxn>
                <a:cxn ang="0">
                  <a:pos x="496" y="332"/>
                </a:cxn>
                <a:cxn ang="0">
                  <a:pos x="672" y="340"/>
                </a:cxn>
                <a:cxn ang="0">
                  <a:pos x="840" y="340"/>
                </a:cxn>
                <a:cxn ang="0">
                  <a:pos x="1045" y="358"/>
                </a:cxn>
                <a:cxn ang="0">
                  <a:pos x="1258" y="386"/>
                </a:cxn>
                <a:cxn ang="0">
                  <a:pos x="1416" y="424"/>
                </a:cxn>
                <a:cxn ang="0">
                  <a:pos x="1524" y="464"/>
                </a:cxn>
                <a:cxn ang="0">
                  <a:pos x="1632" y="508"/>
                </a:cxn>
                <a:cxn ang="0">
                  <a:pos x="1739" y="560"/>
                </a:cxn>
                <a:cxn ang="0">
                  <a:pos x="1880" y="644"/>
                </a:cxn>
                <a:cxn ang="0">
                  <a:pos x="1996" y="740"/>
                </a:cxn>
                <a:cxn ang="0">
                  <a:pos x="2087" y="845"/>
                </a:cxn>
                <a:cxn ang="0">
                  <a:pos x="2172" y="964"/>
                </a:cxn>
                <a:cxn ang="0">
                  <a:pos x="2232" y="1076"/>
                </a:cxn>
                <a:cxn ang="0">
                  <a:pos x="2324" y="1272"/>
                </a:cxn>
                <a:cxn ang="0">
                  <a:pos x="2434" y="1522"/>
                </a:cxn>
                <a:cxn ang="0">
                  <a:pos x="2567" y="1901"/>
                </a:cxn>
                <a:cxn ang="0">
                  <a:pos x="2648" y="2170"/>
                </a:cxn>
                <a:cxn ang="0">
                  <a:pos x="2723" y="2351"/>
                </a:cxn>
                <a:cxn ang="0">
                  <a:pos x="2812" y="2483"/>
                </a:cxn>
                <a:cxn ang="0">
                  <a:pos x="2913" y="2568"/>
                </a:cxn>
                <a:cxn ang="0">
                  <a:pos x="2948" y="2584"/>
                </a:cxn>
                <a:cxn ang="0">
                  <a:pos x="2976" y="2592"/>
                </a:cxn>
                <a:cxn ang="0">
                  <a:pos x="3000" y="2596"/>
                </a:cxn>
                <a:cxn ang="0">
                  <a:pos x="3028" y="2600"/>
                </a:cxn>
                <a:cxn ang="0">
                  <a:pos x="3068" y="2608"/>
                </a:cxn>
                <a:cxn ang="0">
                  <a:pos x="3108" y="2612"/>
                </a:cxn>
                <a:cxn ang="0">
                  <a:pos x="3132" y="2616"/>
                </a:cxn>
                <a:cxn ang="0">
                  <a:pos x="3165" y="2616"/>
                </a:cxn>
                <a:cxn ang="0">
                  <a:pos x="3431" y="2616"/>
                </a:cxn>
                <a:cxn ang="0">
                  <a:pos x="4336" y="2616"/>
                </a:cxn>
              </a:cxnLst>
              <a:rect l="txL" t="txT" r="txR" b="txB"/>
              <a:pathLst>
                <a:path w="4336" h="2616">
                  <a:moveTo>
                    <a:pt x="0" y="0"/>
                  </a:moveTo>
                  <a:lnTo>
                    <a:pt x="28" y="100"/>
                  </a:lnTo>
                  <a:lnTo>
                    <a:pt x="84" y="217"/>
                  </a:lnTo>
                  <a:lnTo>
                    <a:pt x="156" y="280"/>
                  </a:lnTo>
                  <a:lnTo>
                    <a:pt x="223" y="325"/>
                  </a:lnTo>
                  <a:lnTo>
                    <a:pt x="264" y="332"/>
                  </a:lnTo>
                  <a:lnTo>
                    <a:pt x="312" y="336"/>
                  </a:lnTo>
                  <a:lnTo>
                    <a:pt x="384" y="336"/>
                  </a:lnTo>
                  <a:lnTo>
                    <a:pt x="496" y="332"/>
                  </a:lnTo>
                  <a:lnTo>
                    <a:pt x="672" y="340"/>
                  </a:lnTo>
                  <a:lnTo>
                    <a:pt x="840" y="340"/>
                  </a:lnTo>
                  <a:lnTo>
                    <a:pt x="1045" y="358"/>
                  </a:lnTo>
                  <a:lnTo>
                    <a:pt x="1258" y="386"/>
                  </a:lnTo>
                  <a:lnTo>
                    <a:pt x="1416" y="424"/>
                  </a:lnTo>
                  <a:lnTo>
                    <a:pt x="1524" y="464"/>
                  </a:lnTo>
                  <a:lnTo>
                    <a:pt x="1632" y="508"/>
                  </a:lnTo>
                  <a:lnTo>
                    <a:pt x="1739" y="560"/>
                  </a:lnTo>
                  <a:lnTo>
                    <a:pt x="1880" y="644"/>
                  </a:lnTo>
                  <a:lnTo>
                    <a:pt x="1996" y="740"/>
                  </a:lnTo>
                  <a:lnTo>
                    <a:pt x="2087" y="845"/>
                  </a:lnTo>
                  <a:lnTo>
                    <a:pt x="2172" y="964"/>
                  </a:lnTo>
                  <a:lnTo>
                    <a:pt x="2232" y="1076"/>
                  </a:lnTo>
                  <a:lnTo>
                    <a:pt x="2324" y="1272"/>
                  </a:lnTo>
                  <a:lnTo>
                    <a:pt x="2434" y="1522"/>
                  </a:lnTo>
                  <a:lnTo>
                    <a:pt x="2567" y="1901"/>
                  </a:lnTo>
                  <a:lnTo>
                    <a:pt x="2648" y="2170"/>
                  </a:lnTo>
                  <a:lnTo>
                    <a:pt x="2723" y="2351"/>
                  </a:lnTo>
                  <a:lnTo>
                    <a:pt x="2812" y="2483"/>
                  </a:lnTo>
                  <a:lnTo>
                    <a:pt x="2913" y="2568"/>
                  </a:lnTo>
                  <a:lnTo>
                    <a:pt x="2948" y="2584"/>
                  </a:lnTo>
                  <a:lnTo>
                    <a:pt x="2976" y="2592"/>
                  </a:lnTo>
                  <a:lnTo>
                    <a:pt x="3000" y="2596"/>
                  </a:lnTo>
                  <a:lnTo>
                    <a:pt x="3028" y="2600"/>
                  </a:lnTo>
                  <a:lnTo>
                    <a:pt x="3068" y="2608"/>
                  </a:lnTo>
                  <a:lnTo>
                    <a:pt x="3108" y="2612"/>
                  </a:lnTo>
                  <a:lnTo>
                    <a:pt x="3132" y="2616"/>
                  </a:lnTo>
                  <a:lnTo>
                    <a:pt x="3165" y="2616"/>
                  </a:lnTo>
                  <a:lnTo>
                    <a:pt x="3431" y="2616"/>
                  </a:lnTo>
                  <a:lnTo>
                    <a:pt x="4336" y="2616"/>
                  </a:lnTo>
                </a:path>
              </a:pathLst>
            </a:custGeom>
            <a:noFill/>
            <a:ln w="76200" cap="flat" cmpd="sng">
              <a:solidFill>
                <a:srgbClr val="FF3300">
                  <a:alpha val="100000"/>
                </a:srgbClr>
              </a:solidFill>
              <a:prstDash val="solid"/>
              <a:round/>
              <a:headEnd type="none" w="med" len="med"/>
              <a:tailEnd type="none" w="med" len="med"/>
            </a:ln>
          </p:spPr>
          <p:txBody>
            <a:bodyPr/>
            <a:lstStyle/>
            <a:p>
              <a:endParaRPr lang="zh-CN" altLang="en-US"/>
            </a:p>
          </p:txBody>
        </p:sp>
      </p:grpSp>
      <p:grpSp>
        <p:nvGrpSpPr>
          <p:cNvPr id="3" name="Group 6"/>
          <p:cNvGrpSpPr/>
          <p:nvPr/>
        </p:nvGrpSpPr>
        <p:grpSpPr>
          <a:xfrm>
            <a:off x="827088" y="2717800"/>
            <a:ext cx="2085975" cy="4035425"/>
            <a:chOff x="521" y="1712"/>
            <a:chExt cx="1314" cy="2542"/>
          </a:xfrm>
        </p:grpSpPr>
        <p:grpSp>
          <p:nvGrpSpPr>
            <p:cNvPr id="128059" name="Group 7"/>
            <p:cNvGrpSpPr/>
            <p:nvPr/>
          </p:nvGrpSpPr>
          <p:grpSpPr>
            <a:xfrm>
              <a:off x="521" y="3392"/>
              <a:ext cx="1314" cy="862"/>
              <a:chOff x="798" y="3505"/>
              <a:chExt cx="1326" cy="1029"/>
            </a:xfrm>
          </p:grpSpPr>
          <p:sp>
            <p:nvSpPr>
              <p:cNvPr id="311304" name="AutoShape 8"/>
              <p:cNvSpPr>
                <a:spLocks noChangeArrowheads="1"/>
              </p:cNvSpPr>
              <p:nvPr/>
            </p:nvSpPr>
            <p:spPr bwMode="auto">
              <a:xfrm rot="16200000">
                <a:off x="1207" y="3642"/>
                <a:ext cx="474" cy="209"/>
              </a:xfrm>
              <a:prstGeom prst="rightArrow">
                <a:avLst>
                  <a:gd name="adj1" fmla="val 50000"/>
                  <a:gd name="adj2" fmla="val 113439"/>
                </a:avLst>
              </a:prstGeom>
              <a:gradFill rotWithShape="0">
                <a:gsLst>
                  <a:gs pos="0">
                    <a:schemeClr val="bg1"/>
                  </a:gs>
                  <a:gs pos="50000">
                    <a:schemeClr val="bg1">
                      <a:gamma/>
                      <a:shade val="46275"/>
                      <a:invGamma/>
                    </a:schemeClr>
                  </a:gs>
                  <a:gs pos="100000">
                    <a:schemeClr val="bg1"/>
                  </a:gs>
                </a:gsLst>
                <a:lin ang="0" scaled="1"/>
              </a:gradFill>
              <a:ln w="25400">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8064" name="Rectangle 9"/>
              <p:cNvSpPr/>
              <p:nvPr/>
            </p:nvSpPr>
            <p:spPr>
              <a:xfrm>
                <a:off x="798" y="3986"/>
                <a:ext cx="1326" cy="548"/>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1800" dirty="0">
                    <a:solidFill>
                      <a:schemeClr val="accent2"/>
                    </a:solidFill>
                    <a:latin typeface="Arial" panose="020B0604020202020204" pitchFamily="34" charset="0"/>
                    <a:ea typeface="宋体" panose="02010600030101010101" pitchFamily="2" charset="-122"/>
                  </a:rPr>
                  <a:t>Rapid inward </a:t>
                </a:r>
              </a:p>
              <a:p>
                <a:pPr marL="0" lvl="0" indent="0" algn="ctr">
                  <a:lnSpc>
                    <a:spcPct val="100000"/>
                  </a:lnSpc>
                  <a:spcBef>
                    <a:spcPct val="0"/>
                  </a:spcBef>
                  <a:buClrTx/>
                  <a:buSzTx/>
                  <a:buFontTx/>
                  <a:buNone/>
                </a:pPr>
                <a:r>
                  <a:rPr lang="en-US" altLang="zh-CN" sz="1800" dirty="0">
                    <a:solidFill>
                      <a:schemeClr val="accent2"/>
                    </a:solidFill>
                    <a:latin typeface="Arial" panose="020B0604020202020204" pitchFamily="34" charset="0"/>
                    <a:ea typeface="宋体" panose="02010600030101010101" pitchFamily="2" charset="-122"/>
                  </a:rPr>
                  <a:t>Na</a:t>
                </a:r>
                <a:r>
                  <a:rPr lang="en-US" altLang="zh-CN" sz="1800" baseline="30000" dirty="0">
                    <a:solidFill>
                      <a:schemeClr val="accent2"/>
                    </a:solidFill>
                    <a:latin typeface="Arial" panose="020B0604020202020204" pitchFamily="34" charset="0"/>
                    <a:ea typeface="宋体" panose="02010600030101010101" pitchFamily="2" charset="-122"/>
                  </a:rPr>
                  <a:t>+</a:t>
                </a:r>
                <a:r>
                  <a:rPr lang="en-US" altLang="zh-CN" sz="1800" dirty="0">
                    <a:solidFill>
                      <a:schemeClr val="accent2"/>
                    </a:solidFill>
                    <a:latin typeface="Arial" panose="020B0604020202020204" pitchFamily="34" charset="0"/>
                    <a:ea typeface="宋体" panose="02010600030101010101" pitchFamily="2" charset="-122"/>
                  </a:rPr>
                  <a:t> current ( </a:t>
                </a:r>
                <a:r>
                  <a:rPr lang="en-US" altLang="zh-CN" sz="2400" dirty="0">
                    <a:solidFill>
                      <a:schemeClr val="accent2"/>
                    </a:solidFill>
                    <a:latin typeface="Arial" panose="020B0604020202020204" pitchFamily="34" charset="0"/>
                    <a:ea typeface="宋体" panose="02010600030101010101" pitchFamily="2" charset="-122"/>
                  </a:rPr>
                  <a:t>I</a:t>
                </a:r>
                <a:r>
                  <a:rPr lang="en-US" altLang="zh-CN" sz="2000" baseline="-25000" dirty="0">
                    <a:solidFill>
                      <a:schemeClr val="accent2"/>
                    </a:solidFill>
                    <a:latin typeface="Arial" panose="020B0604020202020204" pitchFamily="34" charset="0"/>
                    <a:ea typeface="宋体" panose="02010600030101010101" pitchFamily="2" charset="-122"/>
                  </a:rPr>
                  <a:t>Na</a:t>
                </a:r>
                <a:r>
                  <a:rPr lang="en-US" altLang="zh-CN" sz="2000" dirty="0">
                    <a:solidFill>
                      <a:schemeClr val="accent2"/>
                    </a:solidFill>
                    <a:latin typeface="Arial" panose="020B0604020202020204" pitchFamily="34" charset="0"/>
                    <a:ea typeface="宋体" panose="02010600030101010101" pitchFamily="2" charset="-122"/>
                  </a:rPr>
                  <a:t>)</a:t>
                </a:r>
              </a:p>
            </p:txBody>
          </p:sp>
        </p:grpSp>
        <p:grpSp>
          <p:nvGrpSpPr>
            <p:cNvPr id="128060" name="Group 10"/>
            <p:cNvGrpSpPr/>
            <p:nvPr/>
          </p:nvGrpSpPr>
          <p:grpSpPr>
            <a:xfrm>
              <a:off x="1154" y="1712"/>
              <a:ext cx="383" cy="792"/>
              <a:chOff x="844" y="1717"/>
              <a:chExt cx="386" cy="792"/>
            </a:xfrm>
          </p:grpSpPr>
          <p:sp>
            <p:nvSpPr>
              <p:cNvPr id="128061" name="Rectangle 11"/>
              <p:cNvSpPr/>
              <p:nvPr/>
            </p:nvSpPr>
            <p:spPr>
              <a:xfrm rot="10800000" flipH="1" flipV="1">
                <a:off x="928" y="2223"/>
                <a:ext cx="276"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0000CC"/>
                    </a:solidFill>
                    <a:latin typeface="Arial" panose="020B0604020202020204" pitchFamily="34" charset="0"/>
                    <a:ea typeface="宋体" panose="02010600030101010101" pitchFamily="2" charset="-122"/>
                  </a:rPr>
                  <a:t> </a:t>
                </a:r>
                <a:r>
                  <a:rPr lang="en-US" altLang="zh-CN" sz="2400" dirty="0">
                    <a:solidFill>
                      <a:srgbClr val="FF0066"/>
                    </a:solidFill>
                    <a:latin typeface="Arial" panose="020B0604020202020204" pitchFamily="34" charset="0"/>
                    <a:ea typeface="宋体" panose="02010600030101010101" pitchFamily="2" charset="-122"/>
                  </a:rPr>
                  <a:t>0</a:t>
                </a:r>
              </a:p>
            </p:txBody>
          </p:sp>
          <p:sp>
            <p:nvSpPr>
              <p:cNvPr id="128062" name="Rectangle 12"/>
              <p:cNvSpPr/>
              <p:nvPr/>
            </p:nvSpPr>
            <p:spPr>
              <a:xfrm rot="10800000" flipH="1" flipV="1">
                <a:off x="844" y="1717"/>
                <a:ext cx="386"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chemeClr val="accent2"/>
                    </a:solidFill>
                    <a:latin typeface="Arial" panose="020B0604020202020204" pitchFamily="34" charset="0"/>
                    <a:ea typeface="宋体" panose="02010600030101010101" pitchFamily="2" charset="-122"/>
                  </a:rPr>
                  <a:t> I</a:t>
                </a:r>
                <a:r>
                  <a:rPr lang="en-US" altLang="zh-CN" sz="2400" baseline="-25000" dirty="0">
                    <a:solidFill>
                      <a:schemeClr val="accent2"/>
                    </a:solidFill>
                    <a:latin typeface="Arial" panose="020B0604020202020204" pitchFamily="34" charset="0"/>
                    <a:ea typeface="宋体" panose="02010600030101010101" pitchFamily="2" charset="-122"/>
                  </a:rPr>
                  <a:t>Na</a:t>
                </a:r>
                <a:endParaRPr lang="en-US" altLang="zh-CN" sz="2400" dirty="0">
                  <a:solidFill>
                    <a:schemeClr val="accent2"/>
                  </a:solidFill>
                  <a:latin typeface="Arial" panose="020B0604020202020204" pitchFamily="34" charset="0"/>
                  <a:ea typeface="宋体" panose="02010600030101010101" pitchFamily="2" charset="-122"/>
                </a:endParaRPr>
              </a:p>
            </p:txBody>
          </p:sp>
        </p:grpSp>
      </p:grpSp>
      <p:grpSp>
        <p:nvGrpSpPr>
          <p:cNvPr id="6" name="Group 13"/>
          <p:cNvGrpSpPr/>
          <p:nvPr/>
        </p:nvGrpSpPr>
        <p:grpSpPr>
          <a:xfrm>
            <a:off x="6726238" y="3933825"/>
            <a:ext cx="2011362" cy="2930525"/>
            <a:chOff x="4335" y="2210"/>
            <a:chExt cx="1425" cy="1846"/>
          </a:xfrm>
        </p:grpSpPr>
        <p:sp>
          <p:nvSpPr>
            <p:cNvPr id="128052" name="Text Box 14"/>
            <p:cNvSpPr txBox="1"/>
            <p:nvPr/>
          </p:nvSpPr>
          <p:spPr>
            <a:xfrm>
              <a:off x="4335" y="2210"/>
              <a:ext cx="1425" cy="634"/>
            </a:xfrm>
            <a:prstGeom prst="rect">
              <a:avLst/>
            </a:prstGeom>
            <a:noFill/>
            <a:ln w="25400">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000" dirty="0">
                  <a:solidFill>
                    <a:srgbClr val="FF00FF"/>
                  </a:solidFill>
                  <a:latin typeface="Arial" panose="020B0604020202020204" pitchFamily="34" charset="0"/>
                  <a:ea typeface="宋体" panose="02010600030101010101" pitchFamily="2" charset="-122"/>
                </a:rPr>
                <a:t>Membrane</a:t>
              </a:r>
            </a:p>
            <a:p>
              <a:pPr marL="0" lvl="0" indent="0" algn="ctr">
                <a:lnSpc>
                  <a:spcPct val="100000"/>
                </a:lnSpc>
                <a:spcBef>
                  <a:spcPct val="0"/>
                </a:spcBef>
                <a:buClrTx/>
                <a:buSzTx/>
                <a:buFontTx/>
                <a:buNone/>
              </a:pPr>
              <a:r>
                <a:rPr lang="en-US" altLang="zh-CN" sz="2000" dirty="0">
                  <a:solidFill>
                    <a:srgbClr val="FF00FF"/>
                  </a:solidFill>
                  <a:latin typeface="Arial" panose="020B0604020202020204" pitchFamily="34" charset="0"/>
                  <a:ea typeface="宋体" panose="02010600030101010101" pitchFamily="2" charset="-122"/>
                </a:rPr>
                <a:t>Na</a:t>
              </a:r>
              <a:r>
                <a:rPr lang="en-US" altLang="zh-CN" sz="2000" baseline="30000" dirty="0">
                  <a:solidFill>
                    <a:srgbClr val="FF00FF"/>
                  </a:solidFill>
                  <a:latin typeface="Arial" panose="020B0604020202020204" pitchFamily="34" charset="0"/>
                  <a:ea typeface="宋体" panose="02010600030101010101" pitchFamily="2" charset="-122"/>
                </a:rPr>
                <a:t>+</a:t>
              </a:r>
              <a:r>
                <a:rPr lang="en-US" altLang="zh-CN" sz="2000" dirty="0">
                  <a:solidFill>
                    <a:srgbClr val="FF00FF"/>
                  </a:solidFill>
                  <a:latin typeface="Arial" panose="020B0604020202020204" pitchFamily="34" charset="0"/>
                  <a:ea typeface="宋体" panose="02010600030101010101" pitchFamily="2" charset="-122"/>
                </a:rPr>
                <a:t> /K</a:t>
              </a:r>
              <a:r>
                <a:rPr lang="en-US" altLang="zh-CN" sz="2000" baseline="30000" dirty="0">
                  <a:solidFill>
                    <a:srgbClr val="FF00FF"/>
                  </a:solidFill>
                  <a:latin typeface="Arial" panose="020B0604020202020204" pitchFamily="34" charset="0"/>
                  <a:ea typeface="宋体" panose="02010600030101010101" pitchFamily="2" charset="-122"/>
                </a:rPr>
                <a:t>+</a:t>
              </a:r>
              <a:r>
                <a:rPr lang="en-US" altLang="zh-CN" sz="2000" dirty="0">
                  <a:solidFill>
                    <a:srgbClr val="FF00FF"/>
                  </a:solidFill>
                  <a:latin typeface="Arial" panose="020B0604020202020204" pitchFamily="34" charset="0"/>
                  <a:ea typeface="宋体" panose="02010600030101010101" pitchFamily="2" charset="-122"/>
                </a:rPr>
                <a:t> ATPase</a:t>
              </a:r>
            </a:p>
          </p:txBody>
        </p:sp>
        <p:grpSp>
          <p:nvGrpSpPr>
            <p:cNvPr id="128053" name="Group 15"/>
            <p:cNvGrpSpPr/>
            <p:nvPr/>
          </p:nvGrpSpPr>
          <p:grpSpPr>
            <a:xfrm>
              <a:off x="5004" y="2916"/>
              <a:ext cx="415" cy="828"/>
              <a:chOff x="5004" y="2916"/>
              <a:chExt cx="415" cy="828"/>
            </a:xfrm>
          </p:grpSpPr>
          <p:sp>
            <p:nvSpPr>
              <p:cNvPr id="128056" name="AutoShape 16"/>
              <p:cNvSpPr/>
              <p:nvPr/>
            </p:nvSpPr>
            <p:spPr>
              <a:xfrm rot="5495378">
                <a:off x="5005" y="3106"/>
                <a:ext cx="408" cy="408"/>
              </a:xfrm>
              <a:custGeom>
                <a:avLst/>
                <a:gdLst>
                  <a:gd name="txL" fmla="*/ 3176 w 21600"/>
                  <a:gd name="txT" fmla="*/ 3176 h 21600"/>
                  <a:gd name="txR" fmla="*/ 18424 w 21600"/>
                  <a:gd name="txB" fmla="*/ 18424 h 216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gradFill rotWithShape="0">
                <a:gsLst>
                  <a:gs pos="0">
                    <a:srgbClr val="552C73">
                      <a:alpha val="100000"/>
                    </a:srgbClr>
                  </a:gs>
                  <a:gs pos="100000">
                    <a:srgbClr val="B760F9">
                      <a:alpha val="100000"/>
                    </a:srgbClr>
                  </a:gs>
                </a:gsLst>
                <a:path path="rect">
                  <a:fillToRect l="50000" t="50000" r="50000" b="50000"/>
                </a:path>
                <a:tileRect/>
              </a:gradFill>
              <a:ln w="38100" cap="flat" cmpd="sng">
                <a:solidFill>
                  <a:srgbClr val="B760F9">
                    <a:alpha val="100000"/>
                  </a:srgbClr>
                </a:solidFill>
                <a:prstDash val="solid"/>
                <a:miter lim="800000"/>
                <a:headEnd type="none" w="med" len="med"/>
                <a:tailEnd type="none" w="med" len="med"/>
              </a:ln>
            </p:spPr>
            <p:txBody>
              <a:bodyPr/>
              <a:lstStyle/>
              <a:p>
                <a:endParaRPr lang="zh-CN" altLang="en-US"/>
              </a:p>
            </p:txBody>
          </p:sp>
          <p:sp>
            <p:nvSpPr>
              <p:cNvPr id="128057" name="AutoShape 17"/>
              <p:cNvSpPr/>
              <p:nvPr/>
            </p:nvSpPr>
            <p:spPr>
              <a:xfrm flipV="1">
                <a:off x="5004" y="3204"/>
                <a:ext cx="91" cy="540"/>
              </a:xfrm>
              <a:prstGeom prst="upArrow">
                <a:avLst>
                  <a:gd name="adj1" fmla="val 50000"/>
                  <a:gd name="adj2" fmla="val 148351"/>
                </a:avLst>
              </a:prstGeom>
              <a:gradFill rotWithShape="0">
                <a:gsLst>
                  <a:gs pos="0">
                    <a:srgbClr val="552C73"/>
                  </a:gs>
                  <a:gs pos="100000">
                    <a:srgbClr val="B760F9"/>
                  </a:gs>
                </a:gsLst>
                <a:path path="rect">
                  <a:fillToRect l="50000" t="50000" r="50000" b="50000"/>
                </a:path>
                <a:tileRect/>
              </a:gradFill>
              <a:ln w="38100" cap="flat" cmpd="sng">
                <a:solidFill>
                  <a:srgbClr val="B760F9"/>
                </a:solidFill>
                <a:prstDash val="solid"/>
                <a:miter/>
                <a:headEnd type="none" w="med" len="med"/>
                <a:tailEnd type="none" w="med" len="med"/>
              </a:ln>
            </p:spPr>
            <p:txBody>
              <a:bodyPr lIns="90488" tIns="44450" rIns="90488" bIns="44450" anchor="ct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58" name="AutoShape 18"/>
              <p:cNvSpPr/>
              <p:nvPr/>
            </p:nvSpPr>
            <p:spPr>
              <a:xfrm flipH="1">
                <a:off x="5328" y="2916"/>
                <a:ext cx="91" cy="528"/>
              </a:xfrm>
              <a:prstGeom prst="upArrow">
                <a:avLst>
                  <a:gd name="adj1" fmla="val 50000"/>
                  <a:gd name="adj2" fmla="val 145054"/>
                </a:avLst>
              </a:prstGeom>
              <a:gradFill rotWithShape="0">
                <a:gsLst>
                  <a:gs pos="0">
                    <a:srgbClr val="552C73"/>
                  </a:gs>
                  <a:gs pos="100000">
                    <a:srgbClr val="B760F9"/>
                  </a:gs>
                </a:gsLst>
                <a:path path="rect">
                  <a:fillToRect l="50000" t="50000" r="50000" b="50000"/>
                </a:path>
                <a:tileRect/>
              </a:gradFill>
              <a:ln w="38100" cap="flat" cmpd="sng">
                <a:solidFill>
                  <a:srgbClr val="B760F9"/>
                </a:solidFill>
                <a:prstDash val="solid"/>
                <a:miter/>
                <a:headEnd type="none" w="med" len="med"/>
                <a:tailEnd type="none" w="med" len="med"/>
              </a:ln>
            </p:spPr>
            <p:txBody>
              <a:bodyPr lIns="90488" tIns="44450" rIns="90488" bIns="44450" anchor="ct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grpSp>
        <p:sp>
          <p:nvSpPr>
            <p:cNvPr id="128054" name="Text Box 19"/>
            <p:cNvSpPr txBox="1"/>
            <p:nvPr/>
          </p:nvSpPr>
          <p:spPr>
            <a:xfrm>
              <a:off x="5148" y="2654"/>
              <a:ext cx="477" cy="250"/>
            </a:xfrm>
            <a:prstGeom prst="rect">
              <a:avLst/>
            </a:prstGeom>
            <a:noFill/>
            <a:ln w="25400">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000" dirty="0">
                  <a:solidFill>
                    <a:srgbClr val="B760F9"/>
                  </a:solidFill>
                  <a:latin typeface="Arial" panose="020B0604020202020204" pitchFamily="34" charset="0"/>
                  <a:ea typeface="宋体" panose="02010600030101010101" pitchFamily="2" charset="-122"/>
                </a:rPr>
                <a:t>Na</a:t>
              </a:r>
              <a:r>
                <a:rPr lang="en-US" altLang="zh-CN" sz="2000" baseline="30000" dirty="0">
                  <a:solidFill>
                    <a:srgbClr val="B760F9"/>
                  </a:solidFill>
                  <a:latin typeface="Arial" panose="020B0604020202020204" pitchFamily="34" charset="0"/>
                  <a:ea typeface="宋体" panose="02010600030101010101" pitchFamily="2" charset="-122"/>
                </a:rPr>
                <a:t>+</a:t>
              </a:r>
              <a:r>
                <a:rPr lang="en-US" altLang="zh-CN" sz="2000" dirty="0">
                  <a:solidFill>
                    <a:srgbClr val="B760F9"/>
                  </a:solidFill>
                  <a:latin typeface="Arial" panose="020B0604020202020204" pitchFamily="34" charset="0"/>
                  <a:ea typeface="宋体" panose="02010600030101010101" pitchFamily="2" charset="-122"/>
                </a:rPr>
                <a:t> </a:t>
              </a:r>
            </a:p>
          </p:txBody>
        </p:sp>
        <p:sp>
          <p:nvSpPr>
            <p:cNvPr id="128055" name="Text Box 20"/>
            <p:cNvSpPr txBox="1"/>
            <p:nvPr/>
          </p:nvSpPr>
          <p:spPr>
            <a:xfrm>
              <a:off x="4767" y="3806"/>
              <a:ext cx="525" cy="250"/>
            </a:xfrm>
            <a:prstGeom prst="rect">
              <a:avLst/>
            </a:prstGeom>
            <a:noFill/>
            <a:ln w="25400">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000" dirty="0">
                  <a:solidFill>
                    <a:srgbClr val="B760F9"/>
                  </a:solidFill>
                  <a:latin typeface="Arial" panose="020B0604020202020204" pitchFamily="34" charset="0"/>
                  <a:ea typeface="宋体" panose="02010600030101010101" pitchFamily="2" charset="-122"/>
                </a:rPr>
                <a:t>K</a:t>
              </a:r>
              <a:r>
                <a:rPr lang="en-US" altLang="zh-CN" sz="2000" baseline="30000" dirty="0">
                  <a:solidFill>
                    <a:srgbClr val="B760F9"/>
                  </a:solidFill>
                  <a:latin typeface="Arial" panose="020B0604020202020204" pitchFamily="34" charset="0"/>
                  <a:ea typeface="宋体" panose="02010600030101010101" pitchFamily="2" charset="-122"/>
                </a:rPr>
                <a:t>+</a:t>
              </a:r>
              <a:endParaRPr lang="en-US" altLang="zh-CN" sz="2000" dirty="0">
                <a:solidFill>
                  <a:srgbClr val="B760F9"/>
                </a:solidFill>
                <a:latin typeface="Arial" panose="020B0604020202020204" pitchFamily="34" charset="0"/>
                <a:ea typeface="宋体" panose="02010600030101010101" pitchFamily="2" charset="-122"/>
              </a:endParaRPr>
            </a:p>
          </p:txBody>
        </p:sp>
      </p:grpSp>
      <p:grpSp>
        <p:nvGrpSpPr>
          <p:cNvPr id="8" name="Group 21"/>
          <p:cNvGrpSpPr/>
          <p:nvPr/>
        </p:nvGrpSpPr>
        <p:grpSpPr>
          <a:xfrm>
            <a:off x="2486025" y="1444625"/>
            <a:ext cx="2932113" cy="2271713"/>
            <a:chOff x="1762" y="721"/>
            <a:chExt cx="2078" cy="1431"/>
          </a:xfrm>
        </p:grpSpPr>
        <p:grpSp>
          <p:nvGrpSpPr>
            <p:cNvPr id="128040" name="Group 22"/>
            <p:cNvGrpSpPr/>
            <p:nvPr/>
          </p:nvGrpSpPr>
          <p:grpSpPr>
            <a:xfrm>
              <a:off x="1803" y="721"/>
              <a:ext cx="1761" cy="966"/>
              <a:chOff x="1803" y="721"/>
              <a:chExt cx="1761" cy="966"/>
            </a:xfrm>
          </p:grpSpPr>
          <p:grpSp>
            <p:nvGrpSpPr>
              <p:cNvPr id="128042" name="Group 23"/>
              <p:cNvGrpSpPr/>
              <p:nvPr/>
            </p:nvGrpSpPr>
            <p:grpSpPr>
              <a:xfrm>
                <a:off x="2520" y="721"/>
                <a:ext cx="653" cy="298"/>
                <a:chOff x="2112" y="726"/>
                <a:chExt cx="653" cy="298"/>
              </a:xfrm>
            </p:grpSpPr>
            <p:sp>
              <p:nvSpPr>
                <p:cNvPr id="128050" name="Rectangle 24"/>
                <p:cNvSpPr/>
                <p:nvPr/>
              </p:nvSpPr>
              <p:spPr>
                <a:xfrm>
                  <a:off x="2112" y="738"/>
                  <a:ext cx="248"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400" dirty="0">
                      <a:solidFill>
                        <a:srgbClr val="FF0066"/>
                      </a:solidFill>
                      <a:latin typeface="Arial" panose="020B0604020202020204" pitchFamily="34" charset="0"/>
                      <a:ea typeface="宋体" panose="02010600030101010101" pitchFamily="2" charset="-122"/>
                    </a:rPr>
                    <a:t>2</a:t>
                  </a:r>
                </a:p>
              </p:txBody>
            </p:sp>
            <p:sp>
              <p:nvSpPr>
                <p:cNvPr id="128051" name="Rectangle 25"/>
                <p:cNvSpPr/>
                <p:nvPr/>
              </p:nvSpPr>
              <p:spPr>
                <a:xfrm rot="10800000" flipH="1" flipV="1">
                  <a:off x="2335" y="726"/>
                  <a:ext cx="430"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FFFF00"/>
                      </a:solidFill>
                      <a:latin typeface="Arial" panose="020B0604020202020204" pitchFamily="34" charset="0"/>
                      <a:ea typeface="宋体" panose="02010600030101010101" pitchFamily="2" charset="-122"/>
                    </a:rPr>
                    <a:t> </a:t>
                  </a:r>
                  <a:r>
                    <a:rPr lang="en-US" altLang="zh-CN" sz="2400" dirty="0">
                      <a:solidFill>
                        <a:srgbClr val="0000CC"/>
                      </a:solidFill>
                      <a:latin typeface="Arial" panose="020B0604020202020204" pitchFamily="34" charset="0"/>
                      <a:ea typeface="宋体" panose="02010600030101010101" pitchFamily="2" charset="-122"/>
                    </a:rPr>
                    <a:t>I</a:t>
                  </a:r>
                  <a:r>
                    <a:rPr lang="en-US" altLang="zh-CN" sz="2400" baseline="-25000" dirty="0">
                      <a:solidFill>
                        <a:srgbClr val="0000CC"/>
                      </a:solidFill>
                      <a:latin typeface="Arial" panose="020B0604020202020204" pitchFamily="34" charset="0"/>
                      <a:ea typeface="宋体" panose="02010600030101010101" pitchFamily="2" charset="-122"/>
                    </a:rPr>
                    <a:t>Ca</a:t>
                  </a:r>
                  <a:endParaRPr lang="en-US" altLang="zh-CN" sz="2400" dirty="0">
                    <a:solidFill>
                      <a:srgbClr val="0000CC"/>
                    </a:solidFill>
                    <a:latin typeface="Arial" panose="020B0604020202020204" pitchFamily="34" charset="0"/>
                    <a:ea typeface="宋体" panose="02010600030101010101" pitchFamily="2" charset="-122"/>
                  </a:endParaRPr>
                </a:p>
              </p:txBody>
            </p:sp>
          </p:grpSp>
          <p:grpSp>
            <p:nvGrpSpPr>
              <p:cNvPr id="128043" name="Group 26"/>
              <p:cNvGrpSpPr/>
              <p:nvPr/>
            </p:nvGrpSpPr>
            <p:grpSpPr>
              <a:xfrm>
                <a:off x="1803" y="1303"/>
                <a:ext cx="1761" cy="384"/>
                <a:chOff x="1611" y="3264"/>
                <a:chExt cx="1761" cy="384"/>
              </a:xfrm>
            </p:grpSpPr>
            <p:sp>
              <p:nvSpPr>
                <p:cNvPr id="128044" name="AutoShape 27"/>
                <p:cNvSpPr/>
                <p:nvPr/>
              </p:nvSpPr>
              <p:spPr>
                <a:xfrm rot="-5400000">
                  <a:off x="1527"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5" name="AutoShape 28"/>
                <p:cNvSpPr/>
                <p:nvPr/>
              </p:nvSpPr>
              <p:spPr>
                <a:xfrm rot="-5400000">
                  <a:off x="1836"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6" name="AutoShape 29"/>
                <p:cNvSpPr/>
                <p:nvPr/>
              </p:nvSpPr>
              <p:spPr>
                <a:xfrm rot="-5400000">
                  <a:off x="2145"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7" name="AutoShape 30"/>
                <p:cNvSpPr/>
                <p:nvPr/>
              </p:nvSpPr>
              <p:spPr>
                <a:xfrm rot="-5400000">
                  <a:off x="2454"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8" name="AutoShape 31"/>
                <p:cNvSpPr/>
                <p:nvPr/>
              </p:nvSpPr>
              <p:spPr>
                <a:xfrm rot="-5400000">
                  <a:off x="3072"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49" name="AutoShape 32"/>
                <p:cNvSpPr/>
                <p:nvPr/>
              </p:nvSpPr>
              <p:spPr>
                <a:xfrm rot="-5400000">
                  <a:off x="2763" y="3348"/>
                  <a:ext cx="384" cy="216"/>
                </a:xfrm>
                <a:prstGeom prst="rightArrow">
                  <a:avLst>
                    <a:gd name="adj1" fmla="val 50000"/>
                    <a:gd name="adj2" fmla="val 88921"/>
                  </a:avLst>
                </a:prstGeom>
                <a:gradFill rotWithShape="0">
                  <a:gsLst>
                    <a:gs pos="0">
                      <a:srgbClr val="FFFF00"/>
                    </a:gs>
                    <a:gs pos="50000">
                      <a:srgbClr val="767600"/>
                    </a:gs>
                    <a:gs pos="100000">
                      <a:srgbClr val="FFFF00"/>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grpSp>
        </p:grpSp>
        <p:sp>
          <p:nvSpPr>
            <p:cNvPr id="128041" name="Rectangle 33"/>
            <p:cNvSpPr/>
            <p:nvPr/>
          </p:nvSpPr>
          <p:spPr>
            <a:xfrm>
              <a:off x="1762" y="1653"/>
              <a:ext cx="2078" cy="499"/>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10000"/>
                </a:lnSpc>
                <a:spcBef>
                  <a:spcPct val="0"/>
                </a:spcBef>
                <a:buClrTx/>
                <a:buSzTx/>
                <a:buFontTx/>
                <a:buNone/>
              </a:pPr>
              <a:r>
                <a:rPr lang="en-US" altLang="zh-CN" sz="1800" dirty="0">
                  <a:solidFill>
                    <a:srgbClr val="0000CC"/>
                  </a:solidFill>
                  <a:latin typeface="Arial" panose="020B0604020202020204" pitchFamily="34" charset="0"/>
                  <a:ea typeface="宋体" panose="02010600030101010101" pitchFamily="2" charset="-122"/>
                </a:rPr>
                <a:t>Slow inward Ca</a:t>
              </a:r>
              <a:r>
                <a:rPr lang="en-US" altLang="zh-CN" sz="1800" baseline="30000" dirty="0">
                  <a:solidFill>
                    <a:srgbClr val="0000CC"/>
                  </a:solidFill>
                  <a:latin typeface="Arial" panose="020B0604020202020204" pitchFamily="34" charset="0"/>
                  <a:ea typeface="宋体" panose="02010600030101010101" pitchFamily="2" charset="-122"/>
                </a:rPr>
                <a:t>++</a:t>
              </a:r>
              <a:r>
                <a:rPr lang="en-US" altLang="zh-CN" sz="1800" dirty="0">
                  <a:solidFill>
                    <a:srgbClr val="0000CC"/>
                  </a:solidFill>
                  <a:latin typeface="Arial" panose="020B0604020202020204" pitchFamily="34" charset="0"/>
                  <a:ea typeface="宋体" panose="02010600030101010101" pitchFamily="2" charset="-122"/>
                </a:rPr>
                <a:t> current </a:t>
              </a:r>
              <a:r>
                <a:rPr lang="en-US" altLang="zh-CN" sz="2400" dirty="0">
                  <a:solidFill>
                    <a:srgbClr val="0000CC"/>
                  </a:solidFill>
                  <a:latin typeface="Arial" panose="020B0604020202020204" pitchFamily="34" charset="0"/>
                  <a:ea typeface="宋体" panose="02010600030101010101" pitchFamily="2" charset="-122"/>
                </a:rPr>
                <a:t>I</a:t>
              </a:r>
              <a:r>
                <a:rPr lang="en-US" altLang="zh-CN" sz="2000" baseline="-25000" dirty="0">
                  <a:solidFill>
                    <a:srgbClr val="0000CC"/>
                  </a:solidFill>
                  <a:latin typeface="Arial" panose="020B0604020202020204" pitchFamily="34" charset="0"/>
                  <a:ea typeface="宋体" panose="02010600030101010101" pitchFamily="2" charset="-122"/>
                </a:rPr>
                <a:t>Ca</a:t>
              </a:r>
            </a:p>
          </p:txBody>
        </p:sp>
      </p:grpSp>
      <p:grpSp>
        <p:nvGrpSpPr>
          <p:cNvPr id="12" name="Group 34"/>
          <p:cNvGrpSpPr/>
          <p:nvPr/>
        </p:nvGrpSpPr>
        <p:grpSpPr>
          <a:xfrm>
            <a:off x="2544763" y="1433513"/>
            <a:ext cx="5221287" cy="4875212"/>
            <a:chOff x="1603" y="673"/>
            <a:chExt cx="3289" cy="3071"/>
          </a:xfrm>
        </p:grpSpPr>
        <p:sp>
          <p:nvSpPr>
            <p:cNvPr id="128008" name="Rectangle 35"/>
            <p:cNvSpPr/>
            <p:nvPr/>
          </p:nvSpPr>
          <p:spPr>
            <a:xfrm>
              <a:off x="1603" y="673"/>
              <a:ext cx="221"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FF0066"/>
                  </a:solidFill>
                  <a:latin typeface="Arial" panose="020B0604020202020204" pitchFamily="34" charset="0"/>
                  <a:ea typeface="宋体" panose="02010600030101010101" pitchFamily="2" charset="-122"/>
                </a:rPr>
                <a:t>1</a:t>
              </a:r>
            </a:p>
          </p:txBody>
        </p:sp>
        <p:grpSp>
          <p:nvGrpSpPr>
            <p:cNvPr id="128009" name="Group 36"/>
            <p:cNvGrpSpPr/>
            <p:nvPr/>
          </p:nvGrpSpPr>
          <p:grpSpPr>
            <a:xfrm>
              <a:off x="1617" y="691"/>
              <a:ext cx="3275" cy="3053"/>
              <a:chOff x="1617" y="691"/>
              <a:chExt cx="3275" cy="3053"/>
            </a:xfrm>
          </p:grpSpPr>
          <p:grpSp>
            <p:nvGrpSpPr>
              <p:cNvPr id="128010" name="Group 37"/>
              <p:cNvGrpSpPr/>
              <p:nvPr/>
            </p:nvGrpSpPr>
            <p:grpSpPr>
              <a:xfrm>
                <a:off x="1742" y="691"/>
                <a:ext cx="3150" cy="2628"/>
                <a:chOff x="1960" y="691"/>
                <a:chExt cx="3544" cy="2628"/>
              </a:xfrm>
            </p:grpSpPr>
            <p:sp>
              <p:nvSpPr>
                <p:cNvPr id="128031" name="Rectangle 38"/>
                <p:cNvSpPr/>
                <p:nvPr/>
              </p:nvSpPr>
              <p:spPr>
                <a:xfrm rot="10800000" flipH="1" flipV="1">
                  <a:off x="1960" y="691"/>
                  <a:ext cx="423"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T</a:t>
                  </a:r>
                  <a:r>
                    <a:rPr lang="fr-FR" altLang="zh-CN" sz="2400" baseline="-25000" dirty="0">
                      <a:solidFill>
                        <a:srgbClr val="660033"/>
                      </a:solidFill>
                      <a:latin typeface="Arial" panose="020B0604020202020204" pitchFamily="34" charset="0"/>
                      <a:ea typeface="宋体" panose="02010600030101010101" pitchFamily="2" charset="-122"/>
                    </a:rPr>
                    <a:t>o</a:t>
                  </a:r>
                  <a:endParaRPr lang="en-US" altLang="zh-CN" sz="2400" dirty="0">
                    <a:solidFill>
                      <a:srgbClr val="660033"/>
                    </a:solidFill>
                    <a:latin typeface="Arial" panose="020B0604020202020204" pitchFamily="34" charset="0"/>
                    <a:ea typeface="宋体" panose="02010600030101010101" pitchFamily="2" charset="-122"/>
                  </a:endParaRPr>
                </a:p>
              </p:txBody>
            </p:sp>
            <p:sp>
              <p:nvSpPr>
                <p:cNvPr id="128032" name="Rectangle 39"/>
                <p:cNvSpPr/>
                <p:nvPr/>
              </p:nvSpPr>
              <p:spPr>
                <a:xfrm>
                  <a:off x="4115" y="1925"/>
                  <a:ext cx="421" cy="240"/>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80000"/>
                    </a:lnSpc>
                    <a:spcBef>
                      <a:spcPct val="0"/>
                    </a:spcBef>
                    <a:buClrTx/>
                    <a:buSzTx/>
                    <a:buFontTx/>
                    <a:buNone/>
                  </a:pPr>
                  <a:r>
                    <a:rPr lang="en-US" altLang="zh-CN" sz="2400" dirty="0">
                      <a:solidFill>
                        <a:srgbClr val="FF0066"/>
                      </a:solidFill>
                      <a:latin typeface="Arial" panose="020B0604020202020204" pitchFamily="34" charset="0"/>
                      <a:ea typeface="宋体" panose="02010600030101010101" pitchFamily="2" charset="-122"/>
                    </a:rPr>
                    <a:t>3</a:t>
                  </a:r>
                </a:p>
              </p:txBody>
            </p:sp>
            <p:sp>
              <p:nvSpPr>
                <p:cNvPr id="128033" name="Rectangle 40"/>
                <p:cNvSpPr/>
                <p:nvPr/>
              </p:nvSpPr>
              <p:spPr>
                <a:xfrm rot="10800000" flipH="1" flipV="1">
                  <a:off x="4018" y="1477"/>
                  <a:ext cx="407"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FF"/>
                      </a:solidFill>
                      <a:latin typeface="Arial" panose="020B0604020202020204" pitchFamily="34" charset="0"/>
                      <a:ea typeface="宋体" panose="02010600030101010101" pitchFamily="2" charset="-122"/>
                    </a:rPr>
                    <a:t>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Kr</a:t>
                  </a:r>
                  <a:endParaRPr lang="en-US" altLang="zh-CN" sz="2400" dirty="0">
                    <a:solidFill>
                      <a:srgbClr val="660033"/>
                    </a:solidFill>
                    <a:latin typeface="Arial" panose="020B0604020202020204" pitchFamily="34" charset="0"/>
                    <a:ea typeface="宋体" panose="02010600030101010101" pitchFamily="2" charset="-122"/>
                  </a:endParaRPr>
                </a:p>
              </p:txBody>
            </p:sp>
            <p:sp>
              <p:nvSpPr>
                <p:cNvPr id="128034" name="Rectangle 41"/>
                <p:cNvSpPr/>
                <p:nvPr/>
              </p:nvSpPr>
              <p:spPr>
                <a:xfrm rot="10800000" flipH="1" flipV="1">
                  <a:off x="4336" y="2310"/>
                  <a:ext cx="431"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FF"/>
                      </a:solidFill>
                      <a:latin typeface="Arial" panose="020B0604020202020204" pitchFamily="34" charset="0"/>
                      <a:ea typeface="宋体" panose="02010600030101010101" pitchFamily="2" charset="-122"/>
                    </a:rPr>
                    <a:t>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Ks</a:t>
                  </a:r>
                  <a:endParaRPr lang="en-US" altLang="zh-CN" sz="2400" dirty="0">
                    <a:solidFill>
                      <a:srgbClr val="660033"/>
                    </a:solidFill>
                    <a:latin typeface="Arial" panose="020B0604020202020204" pitchFamily="34" charset="0"/>
                    <a:ea typeface="宋体" panose="02010600030101010101" pitchFamily="2" charset="-122"/>
                  </a:endParaRPr>
                </a:p>
              </p:txBody>
            </p:sp>
            <p:sp>
              <p:nvSpPr>
                <p:cNvPr id="128035" name="Rectangle 42"/>
                <p:cNvSpPr/>
                <p:nvPr/>
              </p:nvSpPr>
              <p:spPr>
                <a:xfrm rot="10800000" flipH="1" flipV="1">
                  <a:off x="3628" y="1039"/>
                  <a:ext cx="496"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FF"/>
                      </a:solidFill>
                      <a:latin typeface="Arial" panose="020B0604020202020204" pitchFamily="34" charset="0"/>
                      <a:ea typeface="宋体" panose="02010600030101010101" pitchFamily="2" charset="-122"/>
                    </a:rPr>
                    <a:t>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Kur</a:t>
                  </a:r>
                  <a:endParaRPr lang="en-US" altLang="zh-CN" sz="2400" dirty="0">
                    <a:solidFill>
                      <a:srgbClr val="660033"/>
                    </a:solidFill>
                    <a:latin typeface="Arial" panose="020B0604020202020204" pitchFamily="34" charset="0"/>
                    <a:ea typeface="宋体" panose="02010600030101010101" pitchFamily="2" charset="-122"/>
                  </a:endParaRPr>
                </a:p>
              </p:txBody>
            </p:sp>
            <p:sp>
              <p:nvSpPr>
                <p:cNvPr id="128036" name="Rectangle 43"/>
                <p:cNvSpPr/>
                <p:nvPr/>
              </p:nvSpPr>
              <p:spPr>
                <a:xfrm rot="10800000" flipH="1" flipV="1">
                  <a:off x="4484" y="2734"/>
                  <a:ext cx="430"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FF"/>
                      </a:solidFill>
                      <a:latin typeface="Arial" panose="020B0604020202020204" pitchFamily="34" charset="0"/>
                      <a:ea typeface="宋体" panose="02010600030101010101" pitchFamily="2" charset="-122"/>
                    </a:rPr>
                    <a:t>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K1</a:t>
                  </a:r>
                  <a:endParaRPr lang="en-US" altLang="zh-CN" sz="2400" dirty="0">
                    <a:solidFill>
                      <a:srgbClr val="660033"/>
                    </a:solidFill>
                    <a:latin typeface="Arial" panose="020B0604020202020204" pitchFamily="34" charset="0"/>
                    <a:ea typeface="宋体" panose="02010600030101010101" pitchFamily="2" charset="-122"/>
                  </a:endParaRPr>
                </a:p>
              </p:txBody>
            </p:sp>
            <p:grpSp>
              <p:nvGrpSpPr>
                <p:cNvPr id="128037" name="Group 44"/>
                <p:cNvGrpSpPr/>
                <p:nvPr/>
              </p:nvGrpSpPr>
              <p:grpSpPr>
                <a:xfrm>
                  <a:off x="4760" y="2962"/>
                  <a:ext cx="744" cy="357"/>
                  <a:chOff x="4256" y="2967"/>
                  <a:chExt cx="744" cy="357"/>
                </a:xfrm>
              </p:grpSpPr>
              <p:sp>
                <p:nvSpPr>
                  <p:cNvPr id="128038" name="Rectangle 45"/>
                  <p:cNvSpPr/>
                  <p:nvPr/>
                </p:nvSpPr>
                <p:spPr>
                  <a:xfrm>
                    <a:off x="4503" y="3038"/>
                    <a:ext cx="497" cy="286"/>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00000"/>
                      </a:lnSpc>
                      <a:spcBef>
                        <a:spcPct val="0"/>
                      </a:spcBef>
                      <a:buClrTx/>
                      <a:buSzTx/>
                      <a:buFontTx/>
                      <a:buNone/>
                    </a:pPr>
                    <a:r>
                      <a:rPr lang="en-US" altLang="zh-CN" sz="2400" dirty="0">
                        <a:solidFill>
                          <a:srgbClr val="FF0066"/>
                        </a:solidFill>
                        <a:latin typeface="Arial" panose="020B0604020202020204" pitchFamily="34" charset="0"/>
                        <a:ea typeface="宋体" panose="02010600030101010101" pitchFamily="2" charset="-122"/>
                      </a:rPr>
                      <a:t>4</a:t>
                    </a:r>
                  </a:p>
                </p:txBody>
              </p:sp>
              <p:sp>
                <p:nvSpPr>
                  <p:cNvPr id="128039" name="Rectangle 46"/>
                  <p:cNvSpPr/>
                  <p:nvPr/>
                </p:nvSpPr>
                <p:spPr>
                  <a:xfrm rot="10800000" flipH="1" flipV="1">
                    <a:off x="4256" y="2967"/>
                    <a:ext cx="431"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K1</a:t>
                    </a:r>
                    <a:endParaRPr lang="en-US" altLang="zh-CN" sz="2400" dirty="0">
                      <a:solidFill>
                        <a:srgbClr val="660033"/>
                      </a:solidFill>
                      <a:latin typeface="Arial" panose="020B0604020202020204" pitchFamily="34" charset="0"/>
                      <a:ea typeface="宋体" panose="02010600030101010101" pitchFamily="2" charset="-122"/>
                    </a:endParaRPr>
                  </a:p>
                </p:txBody>
              </p:sp>
            </p:grpSp>
          </p:grpSp>
          <p:grpSp>
            <p:nvGrpSpPr>
              <p:cNvPr id="128011" name="Group 47"/>
              <p:cNvGrpSpPr/>
              <p:nvPr/>
            </p:nvGrpSpPr>
            <p:grpSpPr>
              <a:xfrm>
                <a:off x="1617" y="768"/>
                <a:ext cx="2581" cy="2976"/>
                <a:chOff x="1617" y="768"/>
                <a:chExt cx="2581" cy="2976"/>
              </a:xfrm>
            </p:grpSpPr>
            <p:grpSp>
              <p:nvGrpSpPr>
                <p:cNvPr id="128012" name="Group 48"/>
                <p:cNvGrpSpPr/>
                <p:nvPr/>
              </p:nvGrpSpPr>
              <p:grpSpPr>
                <a:xfrm>
                  <a:off x="1617" y="2805"/>
                  <a:ext cx="2581" cy="939"/>
                  <a:chOff x="1617" y="2805"/>
                  <a:chExt cx="2581" cy="939"/>
                </a:xfrm>
              </p:grpSpPr>
              <p:sp>
                <p:nvSpPr>
                  <p:cNvPr id="128022" name="AutoShape 49"/>
                  <p:cNvSpPr/>
                  <p:nvPr/>
                </p:nvSpPr>
                <p:spPr>
                  <a:xfrm rot="5400000">
                    <a:off x="1471" y="3404"/>
                    <a:ext cx="485" cy="194"/>
                  </a:xfrm>
                  <a:prstGeom prst="rightArrow">
                    <a:avLst>
                      <a:gd name="adj1" fmla="val 50000"/>
                      <a:gd name="adj2" fmla="val 125046"/>
                    </a:avLst>
                  </a:prstGeom>
                  <a:gradFill rotWithShape="0">
                    <a:gsLst>
                      <a:gs pos="0">
                        <a:srgbClr val="66FFFF"/>
                      </a:gs>
                      <a:gs pos="50000">
                        <a:srgbClr val="51CACA"/>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3" name="AutoShape 50"/>
                  <p:cNvSpPr/>
                  <p:nvPr/>
                </p:nvSpPr>
                <p:spPr>
                  <a:xfrm rot="5400000">
                    <a:off x="1812" y="3404"/>
                    <a:ext cx="485" cy="194"/>
                  </a:xfrm>
                  <a:prstGeom prst="rightArrow">
                    <a:avLst>
                      <a:gd name="adj1" fmla="val 50000"/>
                      <a:gd name="adj2" fmla="val 125046"/>
                    </a:avLst>
                  </a:prstGeom>
                  <a:gradFill rotWithShape="0">
                    <a:gsLst>
                      <a:gs pos="0">
                        <a:srgbClr val="66FFFF"/>
                      </a:gs>
                      <a:gs pos="50000">
                        <a:srgbClr val="51CACA"/>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4" name="AutoShape 51"/>
                  <p:cNvSpPr/>
                  <p:nvPr/>
                </p:nvSpPr>
                <p:spPr>
                  <a:xfrm rot="5400000">
                    <a:off x="2154" y="3405"/>
                    <a:ext cx="485" cy="193"/>
                  </a:xfrm>
                  <a:prstGeom prst="rightArrow">
                    <a:avLst>
                      <a:gd name="adj1" fmla="val 50000"/>
                      <a:gd name="adj2" fmla="val 125694"/>
                    </a:avLst>
                  </a:prstGeom>
                  <a:gradFill rotWithShape="0">
                    <a:gsLst>
                      <a:gs pos="0">
                        <a:srgbClr val="66FFFF"/>
                      </a:gs>
                      <a:gs pos="50000">
                        <a:srgbClr val="5BE3E3"/>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5" name="AutoShape 52"/>
                  <p:cNvSpPr/>
                  <p:nvPr/>
                </p:nvSpPr>
                <p:spPr>
                  <a:xfrm rot="5400000">
                    <a:off x="2495" y="3404"/>
                    <a:ext cx="485" cy="194"/>
                  </a:xfrm>
                  <a:prstGeom prst="rightArrow">
                    <a:avLst>
                      <a:gd name="adj1" fmla="val 50000"/>
                      <a:gd name="adj2" fmla="val 125046"/>
                    </a:avLst>
                  </a:prstGeom>
                  <a:gradFill rotWithShape="0">
                    <a:gsLst>
                      <a:gs pos="0">
                        <a:srgbClr val="66FFFF"/>
                      </a:gs>
                      <a:gs pos="50000">
                        <a:srgbClr val="51CACA"/>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6" name="AutoShape 53"/>
                  <p:cNvSpPr/>
                  <p:nvPr/>
                </p:nvSpPr>
                <p:spPr>
                  <a:xfrm rot="5400000">
                    <a:off x="2822" y="3404"/>
                    <a:ext cx="485" cy="194"/>
                  </a:xfrm>
                  <a:prstGeom prst="rightArrow">
                    <a:avLst>
                      <a:gd name="adj1" fmla="val 50000"/>
                      <a:gd name="adj2" fmla="val 125046"/>
                    </a:avLst>
                  </a:prstGeom>
                  <a:gradFill rotWithShape="0">
                    <a:gsLst>
                      <a:gs pos="0">
                        <a:srgbClr val="66FFFF"/>
                      </a:gs>
                      <a:gs pos="50000">
                        <a:srgbClr val="58DBDB"/>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7" name="AutoShape 54"/>
                  <p:cNvSpPr/>
                  <p:nvPr/>
                </p:nvSpPr>
                <p:spPr>
                  <a:xfrm rot="5400000">
                    <a:off x="3164" y="3405"/>
                    <a:ext cx="485" cy="193"/>
                  </a:xfrm>
                  <a:prstGeom prst="rightArrow">
                    <a:avLst>
                      <a:gd name="adj1" fmla="val 50000"/>
                      <a:gd name="adj2" fmla="val 125694"/>
                    </a:avLst>
                  </a:prstGeom>
                  <a:gradFill rotWithShape="0">
                    <a:gsLst>
                      <a:gs pos="0">
                        <a:srgbClr val="66FFFF"/>
                      </a:gs>
                      <a:gs pos="50000">
                        <a:srgbClr val="58DBDB"/>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8" name="AutoShape 55"/>
                  <p:cNvSpPr/>
                  <p:nvPr/>
                </p:nvSpPr>
                <p:spPr>
                  <a:xfrm rot="5400000">
                    <a:off x="3505" y="3404"/>
                    <a:ext cx="485" cy="194"/>
                  </a:xfrm>
                  <a:prstGeom prst="rightArrow">
                    <a:avLst>
                      <a:gd name="adj1" fmla="val 50000"/>
                      <a:gd name="adj2" fmla="val 125046"/>
                    </a:avLst>
                  </a:prstGeom>
                  <a:gradFill rotWithShape="0">
                    <a:gsLst>
                      <a:gs pos="0">
                        <a:srgbClr val="66FFFF"/>
                      </a:gs>
                      <a:gs pos="50000">
                        <a:srgbClr val="54D2D2"/>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9" name="AutoShape 56"/>
                  <p:cNvSpPr/>
                  <p:nvPr/>
                </p:nvSpPr>
                <p:spPr>
                  <a:xfrm rot="5400000">
                    <a:off x="3858" y="3404"/>
                    <a:ext cx="485" cy="194"/>
                  </a:xfrm>
                  <a:prstGeom prst="rightArrow">
                    <a:avLst>
                      <a:gd name="adj1" fmla="val 50000"/>
                      <a:gd name="adj2" fmla="val 125046"/>
                    </a:avLst>
                  </a:prstGeom>
                  <a:gradFill rotWithShape="0">
                    <a:gsLst>
                      <a:gs pos="0">
                        <a:srgbClr val="66FFFF"/>
                      </a:gs>
                      <a:gs pos="50000">
                        <a:srgbClr val="5BE3E3"/>
                      </a:gs>
                      <a:gs pos="100000">
                        <a:srgbClr val="66FFFF"/>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30" name="Rectangle 57"/>
                  <p:cNvSpPr/>
                  <p:nvPr/>
                </p:nvSpPr>
                <p:spPr>
                  <a:xfrm>
                    <a:off x="1929" y="2805"/>
                    <a:ext cx="1860" cy="592"/>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90000"/>
                      </a:lnSpc>
                      <a:spcBef>
                        <a:spcPct val="0"/>
                      </a:spcBef>
                      <a:buClrTx/>
                      <a:buSzTx/>
                      <a:buFontTx/>
                      <a:buNone/>
                    </a:pPr>
                    <a:r>
                      <a:rPr lang="en-US" altLang="zh-CN" sz="1800" dirty="0">
                        <a:solidFill>
                          <a:srgbClr val="660033"/>
                        </a:solidFill>
                        <a:latin typeface="Arial" panose="020B0604020202020204" pitchFamily="34" charset="0"/>
                        <a:ea typeface="宋体" panose="02010600030101010101" pitchFamily="2" charset="-122"/>
                      </a:rPr>
                      <a:t>Outward K</a:t>
                    </a:r>
                    <a:r>
                      <a:rPr lang="en-US" altLang="zh-CN" sz="1800" baseline="30000" dirty="0">
                        <a:solidFill>
                          <a:srgbClr val="660033"/>
                        </a:solidFill>
                        <a:latin typeface="Arial" panose="020B0604020202020204" pitchFamily="34" charset="0"/>
                        <a:ea typeface="宋体" panose="02010600030101010101" pitchFamily="2" charset="-122"/>
                      </a:rPr>
                      <a:t>+</a:t>
                    </a:r>
                    <a:r>
                      <a:rPr lang="en-US" altLang="zh-CN" sz="1800" dirty="0">
                        <a:solidFill>
                          <a:srgbClr val="660033"/>
                        </a:solidFill>
                        <a:latin typeface="Arial" panose="020B0604020202020204" pitchFamily="34" charset="0"/>
                        <a:ea typeface="宋体" panose="02010600030101010101" pitchFamily="2" charset="-122"/>
                      </a:rPr>
                      <a:t> currents (</a:t>
                    </a:r>
                    <a:r>
                      <a:rPr lang="en-US" altLang="zh-CN" sz="2400" dirty="0">
                        <a:solidFill>
                          <a:srgbClr val="660033"/>
                        </a:solidFill>
                        <a:latin typeface="Arial" panose="020B0604020202020204" pitchFamily="34" charset="0"/>
                        <a:ea typeface="宋体" panose="02010600030101010101" pitchFamily="2" charset="-122"/>
                      </a:rPr>
                      <a:t>I</a:t>
                    </a:r>
                    <a:r>
                      <a:rPr lang="en-US" altLang="zh-CN" sz="2400" baseline="-25000" dirty="0">
                        <a:solidFill>
                          <a:srgbClr val="660033"/>
                        </a:solidFill>
                        <a:latin typeface="Arial" panose="020B0604020202020204" pitchFamily="34" charset="0"/>
                        <a:ea typeface="宋体" panose="02010600030101010101" pitchFamily="2" charset="-122"/>
                      </a:rPr>
                      <a:t>To</a:t>
                    </a: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Kur</a:t>
                    </a: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Kr</a:t>
                    </a: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Ks</a:t>
                    </a:r>
                    <a:r>
                      <a:rPr lang="en-US" altLang="zh-CN" sz="2400" dirty="0">
                        <a:solidFill>
                          <a:srgbClr val="660033"/>
                        </a:solidFill>
                        <a:latin typeface="Arial" panose="020B0604020202020204" pitchFamily="34" charset="0"/>
                        <a:ea typeface="宋体" panose="02010600030101010101" pitchFamily="2" charset="-122"/>
                      </a:rPr>
                      <a:t>; I</a:t>
                    </a:r>
                    <a:r>
                      <a:rPr lang="en-US" altLang="zh-CN" sz="2400" baseline="-25000" dirty="0">
                        <a:solidFill>
                          <a:srgbClr val="660033"/>
                        </a:solidFill>
                        <a:latin typeface="Arial" panose="020B0604020202020204" pitchFamily="34" charset="0"/>
                        <a:ea typeface="宋体" panose="02010600030101010101" pitchFamily="2" charset="-122"/>
                      </a:rPr>
                      <a:t>K1</a:t>
                    </a:r>
                    <a:r>
                      <a:rPr lang="en-US" altLang="zh-CN" sz="1800" dirty="0">
                        <a:solidFill>
                          <a:srgbClr val="660033"/>
                        </a:solidFill>
                        <a:latin typeface="Arial" panose="020B0604020202020204" pitchFamily="34" charset="0"/>
                        <a:ea typeface="宋体" panose="02010600030101010101" pitchFamily="2" charset="-122"/>
                      </a:rPr>
                      <a:t>)</a:t>
                    </a:r>
                  </a:p>
                  <a:p>
                    <a:pPr marL="0" lvl="0" indent="0" algn="ctr">
                      <a:lnSpc>
                        <a:spcPct val="100000"/>
                      </a:lnSpc>
                      <a:spcBef>
                        <a:spcPct val="0"/>
                      </a:spcBef>
                      <a:buClrTx/>
                      <a:buSzTx/>
                      <a:buFontTx/>
                      <a:buNone/>
                    </a:pPr>
                    <a:r>
                      <a:rPr lang="en-US" altLang="zh-CN" sz="1800" dirty="0">
                        <a:solidFill>
                          <a:srgbClr val="660033"/>
                        </a:solidFill>
                        <a:latin typeface="Arial" panose="020B0604020202020204" pitchFamily="34" charset="0"/>
                        <a:ea typeface="宋体" panose="02010600030101010101" pitchFamily="2" charset="-122"/>
                      </a:rPr>
                      <a:t> </a:t>
                    </a:r>
                    <a:endParaRPr lang="en-US" altLang="zh-CN" baseline="-25000" dirty="0">
                      <a:solidFill>
                        <a:srgbClr val="660033"/>
                      </a:solidFill>
                      <a:latin typeface="Arial" panose="020B0604020202020204" pitchFamily="34" charset="0"/>
                      <a:ea typeface="宋体" panose="02010600030101010101" pitchFamily="2" charset="-122"/>
                    </a:endParaRPr>
                  </a:p>
                </p:txBody>
              </p:sp>
            </p:grpSp>
            <p:grpSp>
              <p:nvGrpSpPr>
                <p:cNvPr id="128013" name="Group 58"/>
                <p:cNvGrpSpPr/>
                <p:nvPr/>
              </p:nvGrpSpPr>
              <p:grpSpPr>
                <a:xfrm>
                  <a:off x="1790" y="768"/>
                  <a:ext cx="1847" cy="1915"/>
                  <a:chOff x="2026" y="744"/>
                  <a:chExt cx="2078" cy="1915"/>
                </a:xfrm>
              </p:grpSpPr>
              <p:sp>
                <p:nvSpPr>
                  <p:cNvPr id="128014" name="Rectangle 59"/>
                  <p:cNvSpPr/>
                  <p:nvPr/>
                </p:nvSpPr>
                <p:spPr>
                  <a:xfrm rot="10800000" flipH="1" flipV="1">
                    <a:off x="3187" y="744"/>
                    <a:ext cx="188" cy="286"/>
                  </a:xfrm>
                  <a:prstGeom prst="rect">
                    <a:avLst/>
                  </a:prstGeom>
                  <a:noFill/>
                  <a:ln w="12700">
                    <a:noFill/>
                  </a:ln>
                </p:spPr>
                <p:txBody>
                  <a:bodyPr wrap="none"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00000"/>
                      </a:lnSpc>
                      <a:spcBef>
                        <a:spcPct val="0"/>
                      </a:spcBef>
                      <a:buClrTx/>
                      <a:buSzTx/>
                      <a:buFontTx/>
                      <a:buNone/>
                    </a:pPr>
                    <a:r>
                      <a:rPr lang="en-US" altLang="zh-CN" sz="2400" dirty="0">
                        <a:solidFill>
                          <a:srgbClr val="66FF33"/>
                        </a:solidFill>
                        <a:latin typeface="Arial" panose="020B0604020202020204" pitchFamily="34" charset="0"/>
                        <a:ea typeface="宋体" panose="02010600030101010101" pitchFamily="2" charset="-122"/>
                      </a:rPr>
                      <a:t> </a:t>
                    </a:r>
                    <a:endParaRPr lang="en-US" altLang="zh-CN" sz="2400" dirty="0">
                      <a:solidFill>
                        <a:srgbClr val="336600"/>
                      </a:solidFill>
                      <a:latin typeface="Arial" panose="020B0604020202020204" pitchFamily="34" charset="0"/>
                      <a:ea typeface="宋体" panose="02010600030101010101" pitchFamily="2" charset="-122"/>
                    </a:endParaRPr>
                  </a:p>
                </p:txBody>
              </p:sp>
              <p:grpSp>
                <p:nvGrpSpPr>
                  <p:cNvPr id="128015" name="Group 60"/>
                  <p:cNvGrpSpPr/>
                  <p:nvPr/>
                </p:nvGrpSpPr>
                <p:grpSpPr>
                  <a:xfrm>
                    <a:off x="2026" y="1941"/>
                    <a:ext cx="2078" cy="718"/>
                    <a:chOff x="4210" y="1029"/>
                    <a:chExt cx="2078" cy="718"/>
                  </a:xfrm>
                </p:grpSpPr>
                <p:sp>
                  <p:nvSpPr>
                    <p:cNvPr id="128016" name="Rectangle 61"/>
                    <p:cNvSpPr/>
                    <p:nvPr/>
                  </p:nvSpPr>
                  <p:spPr>
                    <a:xfrm>
                      <a:off x="4210" y="1029"/>
                      <a:ext cx="2078" cy="309"/>
                    </a:xfrm>
                    <a:prstGeom prst="rect">
                      <a:avLst/>
                    </a:prstGeom>
                    <a:noFill/>
                    <a:ln w="12700">
                      <a:noFill/>
                    </a:ln>
                  </p:spPr>
                  <p:txBody>
                    <a:bodyPr lIns="90488" tIns="44450" rIns="90488" bIns="44450">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a:lnSpc>
                          <a:spcPct val="110000"/>
                        </a:lnSpc>
                        <a:spcBef>
                          <a:spcPct val="0"/>
                        </a:spcBef>
                        <a:buClrTx/>
                        <a:buSzTx/>
                        <a:buFontTx/>
                        <a:buNone/>
                      </a:pPr>
                      <a:r>
                        <a:rPr lang="fr-FR" altLang="zh-CN" sz="1800" dirty="0">
                          <a:solidFill>
                            <a:srgbClr val="336600"/>
                          </a:solidFill>
                          <a:latin typeface="Arial" panose="020B0604020202020204" pitchFamily="34" charset="0"/>
                          <a:ea typeface="宋体" panose="02010600030101010101" pitchFamily="2" charset="-122"/>
                        </a:rPr>
                        <a:t>Outward</a:t>
                      </a:r>
                      <a:r>
                        <a:rPr lang="en-US" altLang="zh-CN" sz="1800" dirty="0">
                          <a:solidFill>
                            <a:srgbClr val="336600"/>
                          </a:solidFill>
                          <a:latin typeface="Arial" panose="020B0604020202020204" pitchFamily="34" charset="0"/>
                          <a:ea typeface="宋体" panose="02010600030101010101" pitchFamily="2" charset="-122"/>
                        </a:rPr>
                        <a:t> </a:t>
                      </a:r>
                      <a:r>
                        <a:rPr lang="fr-FR" altLang="zh-CN" sz="1800" dirty="0">
                          <a:solidFill>
                            <a:srgbClr val="336600"/>
                          </a:solidFill>
                          <a:latin typeface="Arial" panose="020B0604020202020204" pitchFamily="34" charset="0"/>
                          <a:ea typeface="宋体" panose="02010600030101010101" pitchFamily="2" charset="-122"/>
                        </a:rPr>
                        <a:t>Cl</a:t>
                      </a:r>
                      <a:r>
                        <a:rPr lang="fr-FR" altLang="zh-CN" sz="1800" baseline="30000" dirty="0">
                          <a:solidFill>
                            <a:srgbClr val="336600"/>
                          </a:solidFill>
                          <a:latin typeface="Arial" panose="020B0604020202020204" pitchFamily="34" charset="0"/>
                          <a:ea typeface="宋体" panose="02010600030101010101" pitchFamily="2" charset="-122"/>
                        </a:rPr>
                        <a:t>-</a:t>
                      </a:r>
                      <a:r>
                        <a:rPr lang="en-US" altLang="zh-CN" sz="1800" dirty="0">
                          <a:solidFill>
                            <a:srgbClr val="336600"/>
                          </a:solidFill>
                          <a:latin typeface="Arial" panose="020B0604020202020204" pitchFamily="34" charset="0"/>
                          <a:ea typeface="宋体" panose="02010600030101010101" pitchFamily="2" charset="-122"/>
                        </a:rPr>
                        <a:t> current </a:t>
                      </a:r>
                      <a:r>
                        <a:rPr lang="en-US" altLang="zh-CN" sz="2400" dirty="0">
                          <a:solidFill>
                            <a:srgbClr val="336600"/>
                          </a:solidFill>
                          <a:latin typeface="Arial" panose="020B0604020202020204" pitchFamily="34" charset="0"/>
                          <a:ea typeface="宋体" panose="02010600030101010101" pitchFamily="2" charset="-122"/>
                        </a:rPr>
                        <a:t>I</a:t>
                      </a:r>
                      <a:r>
                        <a:rPr lang="en-US" altLang="zh-CN" sz="2000" baseline="-25000" dirty="0">
                          <a:solidFill>
                            <a:srgbClr val="336600"/>
                          </a:solidFill>
                          <a:latin typeface="Arial" panose="020B0604020202020204" pitchFamily="34" charset="0"/>
                          <a:ea typeface="宋体" panose="02010600030101010101" pitchFamily="2" charset="-122"/>
                        </a:rPr>
                        <a:t>C</a:t>
                      </a:r>
                      <a:r>
                        <a:rPr lang="fr-FR" altLang="zh-CN" sz="2000" baseline="-25000" dirty="0">
                          <a:solidFill>
                            <a:srgbClr val="336600"/>
                          </a:solidFill>
                          <a:latin typeface="Arial" panose="020B0604020202020204" pitchFamily="34" charset="0"/>
                          <a:ea typeface="宋体" panose="02010600030101010101" pitchFamily="2" charset="-122"/>
                        </a:rPr>
                        <a:t>l</a:t>
                      </a:r>
                      <a:endParaRPr lang="en-US" altLang="zh-CN" sz="2000" baseline="-25000" dirty="0">
                        <a:solidFill>
                          <a:srgbClr val="336600"/>
                        </a:solidFill>
                        <a:latin typeface="Arial" panose="020B0604020202020204" pitchFamily="34" charset="0"/>
                        <a:ea typeface="宋体" panose="02010600030101010101" pitchFamily="2" charset="-122"/>
                      </a:endParaRPr>
                    </a:p>
                  </p:txBody>
                </p:sp>
                <p:grpSp>
                  <p:nvGrpSpPr>
                    <p:cNvPr id="128017" name="Group 62"/>
                    <p:cNvGrpSpPr/>
                    <p:nvPr/>
                  </p:nvGrpSpPr>
                  <p:grpSpPr>
                    <a:xfrm>
                      <a:off x="4678" y="1363"/>
                      <a:ext cx="1143" cy="384"/>
                      <a:chOff x="4683" y="1423"/>
                      <a:chExt cx="1143" cy="384"/>
                    </a:xfrm>
                  </p:grpSpPr>
                  <p:sp>
                    <p:nvSpPr>
                      <p:cNvPr id="128018" name="AutoShape 63"/>
                      <p:cNvSpPr/>
                      <p:nvPr/>
                    </p:nvSpPr>
                    <p:spPr>
                      <a:xfrm rot="5400000" flipV="1">
                        <a:off x="4599" y="1507"/>
                        <a:ext cx="384" cy="216"/>
                      </a:xfrm>
                      <a:prstGeom prst="rightArrow">
                        <a:avLst>
                          <a:gd name="adj1" fmla="val 50000"/>
                          <a:gd name="adj2" fmla="val 88921"/>
                        </a:avLst>
                      </a:prstGeom>
                      <a:gradFill rotWithShape="0">
                        <a:gsLst>
                          <a:gs pos="0">
                            <a:srgbClr val="66FF33"/>
                          </a:gs>
                          <a:gs pos="50000">
                            <a:srgbClr val="41A220"/>
                          </a:gs>
                          <a:gs pos="100000">
                            <a:srgbClr val="66FF33"/>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19" name="AutoShape 64"/>
                      <p:cNvSpPr/>
                      <p:nvPr/>
                    </p:nvSpPr>
                    <p:spPr>
                      <a:xfrm rot="5400000" flipV="1">
                        <a:off x="4908" y="1507"/>
                        <a:ext cx="384" cy="216"/>
                      </a:xfrm>
                      <a:prstGeom prst="rightArrow">
                        <a:avLst>
                          <a:gd name="adj1" fmla="val 50000"/>
                          <a:gd name="adj2" fmla="val 88921"/>
                        </a:avLst>
                      </a:prstGeom>
                      <a:gradFill rotWithShape="0">
                        <a:gsLst>
                          <a:gs pos="0">
                            <a:srgbClr val="66FF33"/>
                          </a:gs>
                          <a:gs pos="50000">
                            <a:srgbClr val="3E9A1F"/>
                          </a:gs>
                          <a:gs pos="100000">
                            <a:srgbClr val="66FF33"/>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0" name="AutoShape 65"/>
                      <p:cNvSpPr/>
                      <p:nvPr/>
                    </p:nvSpPr>
                    <p:spPr>
                      <a:xfrm rot="5400000" flipV="1">
                        <a:off x="5526" y="1507"/>
                        <a:ext cx="384" cy="216"/>
                      </a:xfrm>
                      <a:prstGeom prst="rightArrow">
                        <a:avLst>
                          <a:gd name="adj1" fmla="val 50000"/>
                          <a:gd name="adj2" fmla="val 88921"/>
                        </a:avLst>
                      </a:prstGeom>
                      <a:gradFill rotWithShape="0">
                        <a:gsLst>
                          <a:gs pos="0">
                            <a:srgbClr val="66FF33"/>
                          </a:gs>
                          <a:gs pos="50000">
                            <a:srgbClr val="4EC227"/>
                          </a:gs>
                          <a:gs pos="100000">
                            <a:srgbClr val="66FF33"/>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sp>
                    <p:nvSpPr>
                      <p:cNvPr id="128021" name="AutoShape 66"/>
                      <p:cNvSpPr/>
                      <p:nvPr/>
                    </p:nvSpPr>
                    <p:spPr>
                      <a:xfrm rot="5400000" flipV="1">
                        <a:off x="5217" y="1507"/>
                        <a:ext cx="384" cy="216"/>
                      </a:xfrm>
                      <a:prstGeom prst="rightArrow">
                        <a:avLst>
                          <a:gd name="adj1" fmla="val 50000"/>
                          <a:gd name="adj2" fmla="val 88921"/>
                        </a:avLst>
                      </a:prstGeom>
                      <a:gradFill rotWithShape="0">
                        <a:gsLst>
                          <a:gs pos="0">
                            <a:srgbClr val="66FF33"/>
                          </a:gs>
                          <a:gs pos="50000">
                            <a:srgbClr val="4EC227"/>
                          </a:gs>
                          <a:gs pos="100000">
                            <a:srgbClr val="66FF33"/>
                          </a:gs>
                        </a:gsLst>
                        <a:lin ang="0" scaled="1"/>
                        <a:tileRect/>
                      </a:gradFill>
                      <a:ln w="25400">
                        <a:noFill/>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800" b="0" dirty="0">
                          <a:latin typeface="Arial" panose="020B0604020202020204" pitchFamily="34" charset="0"/>
                          <a:ea typeface="宋体" panose="02010600030101010101" pitchFamily="2" charset="-122"/>
                        </a:endParaRPr>
                      </a:p>
                    </p:txBody>
                  </p:sp>
                </p:grpSp>
              </p:grpSp>
            </p:grpSp>
          </p:grpSp>
        </p:gr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3"/>
          <p:cNvSpPr txBox="1"/>
          <p:nvPr/>
        </p:nvSpPr>
        <p:spPr>
          <a:xfrm>
            <a:off x="304800" y="914400"/>
            <a:ext cx="2819400" cy="5508625"/>
          </a:xfrm>
          <a:prstGeom prst="rect">
            <a:avLst/>
          </a:prstGeom>
          <a:noFill/>
          <a:ln w="9525" cap="flat" cmpd="sng">
            <a:solidFill>
              <a:srgbClr val="00FF00"/>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None/>
            </a:pPr>
            <a:r>
              <a:rPr lang="en-US" altLang="zh-CN" sz="3200" dirty="0">
                <a:latin typeface="+mj-ea"/>
                <a:ea typeface="+mj-ea"/>
              </a:rPr>
              <a:t>   </a:t>
            </a:r>
            <a:r>
              <a:rPr lang="zh-CN" altLang="en-US" sz="2400" dirty="0">
                <a:solidFill>
                  <a:srgbClr val="FF3300"/>
                </a:solidFill>
                <a:latin typeface="+mj-ea"/>
                <a:ea typeface="+mj-ea"/>
              </a:rPr>
              <a:t>(</a:t>
            </a:r>
            <a:r>
              <a:rPr lang="en-US" altLang="zh-CN" sz="2400" dirty="0">
                <a:solidFill>
                  <a:srgbClr val="FF3300"/>
                </a:solidFill>
                <a:latin typeface="+mj-ea"/>
                <a:ea typeface="+mj-ea"/>
              </a:rPr>
              <a:t>1</a:t>
            </a:r>
            <a:r>
              <a:rPr lang="zh-CN" altLang="en-US" sz="2400" dirty="0">
                <a:solidFill>
                  <a:srgbClr val="FF3300"/>
                </a:solidFill>
                <a:latin typeface="+mj-ea"/>
                <a:ea typeface="+mj-ea"/>
              </a:rPr>
              <a:t>)去极化过程</a:t>
            </a:r>
          </a:p>
          <a:p>
            <a:pPr marL="0" lvl="0" indent="0" eaLnBrk="1" hangingPunct="1">
              <a:lnSpc>
                <a:spcPct val="100000"/>
              </a:lnSpc>
              <a:spcBef>
                <a:spcPct val="0"/>
              </a:spcBef>
              <a:buClrTx/>
              <a:buSzTx/>
              <a:buFontTx/>
              <a:buNone/>
            </a:pPr>
            <a:r>
              <a:rPr lang="en-US" altLang="zh-CN" sz="3200" dirty="0">
                <a:latin typeface="+mj-ea"/>
                <a:ea typeface="+mj-ea"/>
              </a:rPr>
              <a:t>     </a:t>
            </a:r>
            <a:r>
              <a:rPr lang="en-US" altLang="zh-CN" sz="2400" dirty="0">
                <a:latin typeface="+mj-ea"/>
                <a:ea typeface="+mj-ea"/>
              </a:rPr>
              <a:t>0</a:t>
            </a:r>
            <a:r>
              <a:rPr lang="zh-CN" altLang="en-US" sz="2400" dirty="0">
                <a:latin typeface="+mj-ea"/>
                <a:ea typeface="+mj-ea"/>
              </a:rPr>
              <a:t>期</a:t>
            </a:r>
          </a:p>
          <a:p>
            <a:pPr marL="0" lvl="0" indent="0" algn="ctr" eaLnBrk="1" hangingPunct="1">
              <a:lnSpc>
                <a:spcPct val="100000"/>
              </a:lnSpc>
              <a:spcBef>
                <a:spcPct val="0"/>
              </a:spcBef>
              <a:buClrTx/>
              <a:buSzTx/>
              <a:buFontTx/>
              <a:buNone/>
            </a:pPr>
            <a:r>
              <a:rPr lang="zh-CN" altLang="en-US" sz="2400" dirty="0">
                <a:latin typeface="+mj-ea"/>
                <a:ea typeface="+mj-ea"/>
              </a:rPr>
              <a:t>刺激</a:t>
            </a:r>
          </a:p>
          <a:p>
            <a:pPr marL="0" lvl="0" indent="0" algn="ctr" eaLnBrk="1" hangingPunct="1">
              <a:lnSpc>
                <a:spcPct val="100000"/>
              </a:lnSpc>
              <a:spcBef>
                <a:spcPct val="0"/>
              </a:spcBef>
              <a:buClrTx/>
              <a:buSzTx/>
              <a:buFontTx/>
              <a:buNone/>
            </a:pPr>
            <a:r>
              <a:rPr lang="zh-CN" altLang="en-US" sz="2400" dirty="0">
                <a:latin typeface="+mj-ea"/>
                <a:ea typeface="+mj-ea"/>
              </a:rPr>
              <a:t>↓</a:t>
            </a:r>
          </a:p>
          <a:p>
            <a:pPr marL="0" lvl="0" indent="0" algn="ctr" eaLnBrk="1" hangingPunct="1">
              <a:lnSpc>
                <a:spcPct val="100000"/>
              </a:lnSpc>
              <a:spcBef>
                <a:spcPct val="0"/>
              </a:spcBef>
              <a:buClrTx/>
              <a:buSzTx/>
              <a:buFontTx/>
              <a:buNone/>
            </a:pPr>
            <a:r>
              <a:rPr lang="en-US" altLang="zh-CN" sz="2400" dirty="0">
                <a:latin typeface="+mj-ea"/>
                <a:ea typeface="+mj-ea"/>
              </a:rPr>
              <a:t>RP↓</a:t>
            </a:r>
          </a:p>
          <a:p>
            <a:pPr marL="0" lvl="0" indent="0" algn="ctr" eaLnBrk="1" hangingPunct="1">
              <a:lnSpc>
                <a:spcPct val="100000"/>
              </a:lnSpc>
              <a:spcBef>
                <a:spcPct val="0"/>
              </a:spcBef>
              <a:buClrTx/>
              <a:buSzTx/>
              <a:buFontTx/>
              <a:buNone/>
            </a:pPr>
            <a:r>
              <a:rPr lang="en-US" altLang="zh-CN" sz="2400" dirty="0">
                <a:latin typeface="+mj-ea"/>
                <a:ea typeface="+mj-ea"/>
              </a:rPr>
              <a:t>↓</a:t>
            </a:r>
          </a:p>
          <a:p>
            <a:pPr marL="0" lvl="0" indent="0" algn="ctr" eaLnBrk="1" hangingPunct="1">
              <a:lnSpc>
                <a:spcPct val="100000"/>
              </a:lnSpc>
              <a:spcBef>
                <a:spcPct val="0"/>
              </a:spcBef>
              <a:buClrTx/>
              <a:buSzTx/>
              <a:buFontTx/>
              <a:buNone/>
            </a:pPr>
            <a:r>
              <a:rPr lang="zh-CN" altLang="en-US" sz="2400" dirty="0">
                <a:latin typeface="+mj-ea"/>
                <a:ea typeface="+mj-ea"/>
              </a:rPr>
              <a:t>阈电位</a:t>
            </a:r>
          </a:p>
          <a:p>
            <a:pPr marL="0" lvl="0" indent="0" algn="ctr" eaLnBrk="1" hangingPunct="1">
              <a:lnSpc>
                <a:spcPct val="100000"/>
              </a:lnSpc>
              <a:spcBef>
                <a:spcPct val="0"/>
              </a:spcBef>
              <a:buClrTx/>
              <a:buSzTx/>
              <a:buFontTx/>
              <a:buNone/>
            </a:pPr>
            <a:r>
              <a:rPr lang="zh-CN" altLang="en-US" sz="2400" dirty="0">
                <a:latin typeface="+mj-ea"/>
                <a:ea typeface="+mj-ea"/>
              </a:rPr>
              <a:t>↓</a:t>
            </a:r>
          </a:p>
          <a:p>
            <a:pPr marL="0" lvl="0" indent="0" algn="ctr" eaLnBrk="1" hangingPunct="1">
              <a:lnSpc>
                <a:spcPct val="100000"/>
              </a:lnSpc>
              <a:spcBef>
                <a:spcPct val="0"/>
              </a:spcBef>
              <a:buClrTx/>
              <a:buSzTx/>
              <a:buFontTx/>
              <a:buNone/>
            </a:pPr>
            <a:r>
              <a:rPr lang="zh-CN" altLang="en-US" sz="2400" dirty="0">
                <a:latin typeface="+mj-ea"/>
                <a:ea typeface="+mj-ea"/>
              </a:rPr>
              <a:t>激活快</a:t>
            </a:r>
            <a:r>
              <a:rPr lang="en-US" altLang="zh-CN" sz="2400" dirty="0">
                <a:latin typeface="+mj-ea"/>
                <a:ea typeface="+mj-ea"/>
              </a:rPr>
              <a:t>Na</a:t>
            </a:r>
            <a:r>
              <a:rPr lang="en-US" altLang="zh-CN" sz="2400" baseline="30000" dirty="0">
                <a:latin typeface="+mj-ea"/>
                <a:ea typeface="+mj-ea"/>
              </a:rPr>
              <a:t>+</a:t>
            </a:r>
            <a:r>
              <a:rPr lang="zh-CN" altLang="en-US" sz="2400" dirty="0">
                <a:latin typeface="+mj-ea"/>
                <a:ea typeface="+mj-ea"/>
              </a:rPr>
              <a:t>通道</a:t>
            </a:r>
          </a:p>
          <a:p>
            <a:pPr marL="0" lvl="0" indent="0" algn="ctr" eaLnBrk="1" hangingPunct="1">
              <a:lnSpc>
                <a:spcPct val="100000"/>
              </a:lnSpc>
              <a:spcBef>
                <a:spcPct val="0"/>
              </a:spcBef>
              <a:buClrTx/>
              <a:buSzTx/>
              <a:buFontTx/>
              <a:buNone/>
            </a:pPr>
            <a:r>
              <a:rPr lang="zh-CN" altLang="en-US" sz="2400" dirty="0">
                <a:latin typeface="+mj-ea"/>
                <a:ea typeface="+mj-ea"/>
              </a:rPr>
              <a:t>↓</a:t>
            </a:r>
          </a:p>
          <a:p>
            <a:pPr marL="0" lvl="0" indent="0" algn="ctr" eaLnBrk="1" hangingPunct="1">
              <a:lnSpc>
                <a:spcPct val="100000"/>
              </a:lnSpc>
              <a:spcBef>
                <a:spcPct val="0"/>
              </a:spcBef>
              <a:buClrTx/>
              <a:buSzTx/>
              <a:buFontTx/>
              <a:buNone/>
            </a:pPr>
            <a:r>
              <a:rPr lang="en-US" altLang="zh-CN" sz="2400" dirty="0">
                <a:latin typeface="+mj-ea"/>
                <a:ea typeface="+mj-ea"/>
              </a:rPr>
              <a:t>Na</a:t>
            </a:r>
            <a:r>
              <a:rPr lang="en-US" altLang="zh-CN" sz="2400" baseline="30000" dirty="0">
                <a:latin typeface="+mj-ea"/>
                <a:ea typeface="+mj-ea"/>
              </a:rPr>
              <a:t>+</a:t>
            </a:r>
            <a:r>
              <a:rPr lang="zh-CN" altLang="en-US" sz="2400" dirty="0">
                <a:latin typeface="+mj-ea"/>
                <a:ea typeface="+mj-ea"/>
              </a:rPr>
              <a:t>再生式内流</a:t>
            </a:r>
          </a:p>
          <a:p>
            <a:pPr marL="0" lvl="0" indent="0" algn="ctr" eaLnBrk="1" hangingPunct="1">
              <a:lnSpc>
                <a:spcPct val="100000"/>
              </a:lnSpc>
              <a:spcBef>
                <a:spcPct val="0"/>
              </a:spcBef>
              <a:buClrTx/>
              <a:buSzTx/>
              <a:buFontTx/>
              <a:buNone/>
            </a:pPr>
            <a:r>
              <a:rPr lang="zh-CN" altLang="en-US" sz="2400" dirty="0">
                <a:latin typeface="+mj-ea"/>
                <a:ea typeface="+mj-ea"/>
              </a:rPr>
              <a:t>↓</a:t>
            </a:r>
          </a:p>
          <a:p>
            <a:pPr marL="0" lvl="0" indent="0" algn="ctr" eaLnBrk="1" hangingPunct="1">
              <a:lnSpc>
                <a:spcPct val="100000"/>
              </a:lnSpc>
              <a:spcBef>
                <a:spcPct val="0"/>
              </a:spcBef>
              <a:buClrTx/>
              <a:buSzTx/>
              <a:buFontTx/>
              <a:buNone/>
            </a:pPr>
            <a:r>
              <a:rPr lang="en-US" altLang="zh-CN" sz="2400" dirty="0">
                <a:latin typeface="+mj-ea"/>
                <a:ea typeface="+mj-ea"/>
              </a:rPr>
              <a:t>Na</a:t>
            </a:r>
            <a:r>
              <a:rPr lang="en-US" altLang="zh-CN" sz="2400" baseline="30000" dirty="0">
                <a:latin typeface="+mj-ea"/>
                <a:ea typeface="+mj-ea"/>
              </a:rPr>
              <a:t>+</a:t>
            </a:r>
            <a:r>
              <a:rPr lang="zh-CN" altLang="en-US" sz="2400" dirty="0">
                <a:latin typeface="+mj-ea"/>
                <a:ea typeface="+mj-ea"/>
              </a:rPr>
              <a:t>平衡电位</a:t>
            </a:r>
          </a:p>
          <a:p>
            <a:pPr marL="0" lvl="0" indent="0" algn="ctr" eaLnBrk="1" hangingPunct="1">
              <a:lnSpc>
                <a:spcPct val="100000"/>
              </a:lnSpc>
              <a:spcBef>
                <a:spcPct val="0"/>
              </a:spcBef>
              <a:buClrTx/>
              <a:buSzTx/>
              <a:buFontTx/>
              <a:buNone/>
            </a:pPr>
            <a:r>
              <a:rPr lang="zh-CN" altLang="en-US" sz="2400" dirty="0">
                <a:latin typeface="+mj-ea"/>
                <a:ea typeface="+mj-ea"/>
              </a:rPr>
              <a:t>（</a:t>
            </a:r>
            <a:r>
              <a:rPr lang="en-US" altLang="zh-CN" sz="2400" dirty="0">
                <a:latin typeface="+mj-ea"/>
                <a:ea typeface="+mj-ea"/>
              </a:rPr>
              <a:t>0</a:t>
            </a:r>
            <a:r>
              <a:rPr lang="zh-CN" altLang="en-US" sz="2400" dirty="0">
                <a:latin typeface="+mj-ea"/>
                <a:ea typeface="+mj-ea"/>
              </a:rPr>
              <a:t>期）</a:t>
            </a:r>
          </a:p>
        </p:txBody>
      </p:sp>
      <p:sp>
        <p:nvSpPr>
          <p:cNvPr id="321540" name="Text Box 4"/>
          <p:cNvSpPr txBox="1"/>
          <p:nvPr/>
        </p:nvSpPr>
        <p:spPr>
          <a:xfrm>
            <a:off x="3352800" y="4652963"/>
            <a:ext cx="5791200" cy="1877437"/>
          </a:xfrm>
          <a:prstGeom prst="rect">
            <a:avLst/>
          </a:prstGeom>
          <a:noFill/>
          <a:ln w="952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u="sng" dirty="0">
                <a:solidFill>
                  <a:srgbClr val="0000CC"/>
                </a:solidFill>
                <a:latin typeface="+mj-ea"/>
                <a:ea typeface="+mj-ea"/>
              </a:rPr>
              <a:t>快</a:t>
            </a:r>
            <a:r>
              <a:rPr lang="en-US" altLang="zh-CN" u="sng" dirty="0">
                <a:solidFill>
                  <a:srgbClr val="0000CC"/>
                </a:solidFill>
                <a:latin typeface="+mj-ea"/>
                <a:ea typeface="+mj-ea"/>
              </a:rPr>
              <a:t>Na</a:t>
            </a:r>
            <a:r>
              <a:rPr lang="en-US" altLang="zh-CN" u="sng" baseline="30000" dirty="0">
                <a:solidFill>
                  <a:srgbClr val="0000CC"/>
                </a:solidFill>
                <a:latin typeface="+mj-ea"/>
                <a:ea typeface="+mj-ea"/>
              </a:rPr>
              <a:t>+</a:t>
            </a:r>
            <a:r>
              <a:rPr lang="zh-CN" altLang="en-US" u="sng" dirty="0">
                <a:solidFill>
                  <a:srgbClr val="0000CC"/>
                </a:solidFill>
                <a:latin typeface="+mj-ea"/>
                <a:ea typeface="+mj-ea"/>
              </a:rPr>
              <a:t>通道</a:t>
            </a:r>
            <a:r>
              <a:rPr lang="en-US" altLang="zh-CN" u="sng" dirty="0">
                <a:solidFill>
                  <a:srgbClr val="0000CC"/>
                </a:solidFill>
                <a:latin typeface="+mj-ea"/>
                <a:ea typeface="+mj-ea"/>
              </a:rPr>
              <a:t>(I</a:t>
            </a:r>
            <a:r>
              <a:rPr lang="en-US" altLang="zh-CN" u="sng" baseline="-25000" dirty="0">
                <a:solidFill>
                  <a:srgbClr val="0000CC"/>
                </a:solidFill>
                <a:latin typeface="+mj-ea"/>
                <a:ea typeface="+mj-ea"/>
              </a:rPr>
              <a:t>Na</a:t>
            </a:r>
            <a:r>
              <a:rPr lang="en-US" altLang="zh-CN" u="sng" dirty="0">
                <a:solidFill>
                  <a:srgbClr val="0000CC"/>
                </a:solidFill>
                <a:latin typeface="+mj-ea"/>
                <a:ea typeface="+mj-ea"/>
              </a:rPr>
              <a:t>)</a:t>
            </a:r>
            <a:r>
              <a:rPr lang="zh-CN" altLang="en-US" dirty="0">
                <a:latin typeface="+mj-ea"/>
                <a:ea typeface="+mj-ea"/>
              </a:rPr>
              <a:t>：</a:t>
            </a:r>
            <a:r>
              <a:rPr lang="en-US" altLang="zh-CN" dirty="0">
                <a:latin typeface="+mj-ea"/>
                <a:ea typeface="+mj-ea"/>
              </a:rPr>
              <a:t>-70mV</a:t>
            </a:r>
            <a:r>
              <a:rPr lang="zh-CN" altLang="en-US" dirty="0">
                <a:latin typeface="+mj-ea"/>
                <a:ea typeface="+mj-ea"/>
              </a:rPr>
              <a:t>激活，</a:t>
            </a:r>
            <a:r>
              <a:rPr lang="en-US" altLang="zh-CN" dirty="0">
                <a:latin typeface="+mj-ea"/>
                <a:ea typeface="+mj-ea"/>
              </a:rPr>
              <a:t>-55mV</a:t>
            </a:r>
            <a:r>
              <a:rPr lang="zh-CN" altLang="en-US" dirty="0">
                <a:latin typeface="+mj-ea"/>
                <a:ea typeface="+mj-ea"/>
              </a:rPr>
              <a:t>失活，持续</a:t>
            </a:r>
            <a:r>
              <a:rPr lang="en-US" altLang="zh-CN" dirty="0">
                <a:latin typeface="+mj-ea"/>
                <a:ea typeface="+mj-ea"/>
              </a:rPr>
              <a:t>1-</a:t>
            </a:r>
            <a:r>
              <a:rPr lang="zh-CN" altLang="en-US" dirty="0">
                <a:latin typeface="+mj-ea"/>
                <a:ea typeface="+mj-ea"/>
              </a:rPr>
              <a:t>２</a:t>
            </a:r>
            <a:r>
              <a:rPr lang="en-US" altLang="zh-CN" dirty="0">
                <a:latin typeface="+mj-ea"/>
                <a:ea typeface="+mj-ea"/>
              </a:rPr>
              <a:t>ms</a:t>
            </a:r>
            <a:r>
              <a:rPr lang="zh-CN" altLang="en-US" dirty="0">
                <a:latin typeface="+mj-ea"/>
                <a:ea typeface="+mj-ea"/>
              </a:rPr>
              <a:t>，特异性强</a:t>
            </a:r>
            <a:r>
              <a:rPr lang="en-US" altLang="zh-CN" dirty="0">
                <a:latin typeface="+mj-ea"/>
                <a:ea typeface="+mj-ea"/>
              </a:rPr>
              <a:t>(</a:t>
            </a:r>
            <a:r>
              <a:rPr lang="zh-CN" altLang="en-US" dirty="0">
                <a:latin typeface="+mj-ea"/>
                <a:ea typeface="+mj-ea"/>
              </a:rPr>
              <a:t>只对</a:t>
            </a:r>
            <a:r>
              <a:rPr lang="en-US" altLang="zh-CN" dirty="0">
                <a:latin typeface="+mj-ea"/>
                <a:ea typeface="+mj-ea"/>
              </a:rPr>
              <a:t>Na</a:t>
            </a:r>
            <a:r>
              <a:rPr lang="en-US" altLang="zh-CN" baseline="30000" dirty="0">
                <a:latin typeface="+mj-ea"/>
                <a:ea typeface="+mj-ea"/>
              </a:rPr>
              <a:t>+</a:t>
            </a:r>
            <a:r>
              <a:rPr lang="zh-CN" altLang="en-US" sz="3200" dirty="0">
                <a:latin typeface="+mj-ea"/>
                <a:ea typeface="+mj-ea"/>
              </a:rPr>
              <a:t>通透</a:t>
            </a:r>
            <a:r>
              <a:rPr lang="en-US" altLang="zh-CN" sz="3200" dirty="0">
                <a:latin typeface="+mj-ea"/>
                <a:ea typeface="+mj-ea"/>
              </a:rPr>
              <a:t>)</a:t>
            </a:r>
            <a:r>
              <a:rPr lang="zh-CN" altLang="en-US" sz="3200" dirty="0">
                <a:latin typeface="+mj-ea"/>
                <a:ea typeface="+mj-ea"/>
              </a:rPr>
              <a:t>。</a:t>
            </a:r>
            <a:r>
              <a:rPr lang="zh-CN" altLang="en-US" sz="2400" dirty="0">
                <a:latin typeface="+mj-ea"/>
                <a:ea typeface="+mj-ea"/>
              </a:rPr>
              <a:t>可被</a:t>
            </a:r>
            <a:r>
              <a:rPr lang="en-US" altLang="zh-CN" sz="2400" dirty="0">
                <a:latin typeface="+mj-ea"/>
                <a:ea typeface="+mj-ea"/>
              </a:rPr>
              <a:t>TTX</a:t>
            </a:r>
            <a:r>
              <a:rPr lang="zh-CN" altLang="en-US" sz="2400" dirty="0">
                <a:latin typeface="+mj-ea"/>
                <a:ea typeface="+mj-ea"/>
              </a:rPr>
              <a:t>阻断，但敏感性不及神经及骨骼肌（</a:t>
            </a:r>
            <a:r>
              <a:rPr lang="en-US" altLang="zh-CN" sz="2400" dirty="0">
                <a:latin typeface="+mj-ea"/>
                <a:ea typeface="+mj-ea"/>
              </a:rPr>
              <a:t>1/100-1/1000</a:t>
            </a:r>
            <a:r>
              <a:rPr lang="zh-CN" altLang="en-US" sz="2400" dirty="0">
                <a:latin typeface="+mj-ea"/>
                <a:ea typeface="+mj-ea"/>
              </a:rPr>
              <a:t>）</a:t>
            </a:r>
            <a:r>
              <a:rPr lang="zh-CN" altLang="en-US" dirty="0">
                <a:latin typeface="+mj-ea"/>
                <a:ea typeface="+mj-ea"/>
              </a:rPr>
              <a:t>。</a:t>
            </a:r>
            <a:r>
              <a:rPr lang="zh-CN" altLang="en-US" sz="2400" dirty="0">
                <a:latin typeface="+mj-ea"/>
                <a:ea typeface="+mj-ea"/>
              </a:rPr>
              <a:t>                     </a:t>
            </a:r>
          </a:p>
        </p:txBody>
      </p:sp>
      <p:sp>
        <p:nvSpPr>
          <p:cNvPr id="130052" name="Line 5"/>
          <p:cNvSpPr/>
          <p:nvPr/>
        </p:nvSpPr>
        <p:spPr>
          <a:xfrm>
            <a:off x="2438400" y="4419600"/>
            <a:ext cx="990600" cy="381000"/>
          </a:xfrm>
          <a:prstGeom prst="line">
            <a:avLst/>
          </a:prstGeom>
          <a:ln w="38100" cap="flat" cmpd="sng">
            <a:solidFill>
              <a:srgbClr val="FF00FF"/>
            </a:solidFill>
            <a:prstDash val="solid"/>
            <a:headEnd type="none" w="med" len="med"/>
            <a:tailEnd type="triangle" w="med" len="med"/>
          </a:ln>
        </p:spPr>
        <p:txBody>
          <a:bodyPr/>
          <a:lstStyle/>
          <a:p>
            <a:endParaRPr lang="zh-CN" altLang="en-US"/>
          </a:p>
        </p:txBody>
      </p:sp>
      <p:sp>
        <p:nvSpPr>
          <p:cNvPr id="130053" name="Rectangle 6"/>
          <p:cNvSpPr/>
          <p:nvPr/>
        </p:nvSpPr>
        <p:spPr>
          <a:xfrm>
            <a:off x="8229600" y="1219200"/>
            <a:ext cx="6445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400" dirty="0">
                <a:latin typeface="+mj-ea"/>
                <a:ea typeface="+mj-ea"/>
              </a:rPr>
              <a:t>0</a:t>
            </a:r>
            <a:r>
              <a:rPr lang="zh-CN" altLang="en-US" sz="2400" dirty="0">
                <a:latin typeface="+mj-ea"/>
                <a:ea typeface="+mj-ea"/>
              </a:rPr>
              <a:t>期</a:t>
            </a:r>
          </a:p>
        </p:txBody>
      </p:sp>
      <p:sp>
        <p:nvSpPr>
          <p:cNvPr id="130054" name="Text Box 7"/>
          <p:cNvSpPr txBox="1"/>
          <p:nvPr/>
        </p:nvSpPr>
        <p:spPr>
          <a:xfrm>
            <a:off x="4419600" y="33528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2</a:t>
            </a:r>
          </a:p>
        </p:txBody>
      </p:sp>
      <p:pic>
        <p:nvPicPr>
          <p:cNvPr id="130055" name="Picture 8" descr="027"/>
          <p:cNvPicPr>
            <a:picLocks noChangeAspect="1"/>
          </p:cNvPicPr>
          <p:nvPr/>
        </p:nvPicPr>
        <p:blipFill>
          <a:blip r:embed="rId2"/>
          <a:stretch>
            <a:fillRect/>
          </a:stretch>
        </p:blipFill>
        <p:spPr>
          <a:xfrm>
            <a:off x="3630613" y="914400"/>
            <a:ext cx="4724400" cy="2147888"/>
          </a:xfrm>
          <a:prstGeom prst="rect">
            <a:avLst/>
          </a:prstGeom>
          <a:noFill/>
          <a:ln w="9525">
            <a:noFill/>
          </a:ln>
        </p:spPr>
      </p:pic>
      <p:pic>
        <p:nvPicPr>
          <p:cNvPr id="130056" name="Picture 9" descr="1"/>
          <p:cNvPicPr>
            <a:picLocks noChangeAspect="1"/>
          </p:cNvPicPr>
          <p:nvPr/>
        </p:nvPicPr>
        <p:blipFill>
          <a:blip r:embed="rId3"/>
          <a:stretch>
            <a:fillRect/>
          </a:stretch>
        </p:blipFill>
        <p:spPr>
          <a:xfrm>
            <a:off x="3657600" y="2895600"/>
            <a:ext cx="4495800" cy="1692275"/>
          </a:xfrm>
          <a:prstGeom prst="rect">
            <a:avLst/>
          </a:prstGeom>
          <a:noFill/>
          <a:ln w="9525">
            <a:noFill/>
          </a:ln>
        </p:spPr>
      </p:pic>
      <p:sp>
        <p:nvSpPr>
          <p:cNvPr id="130057" name="Text Box 2"/>
          <p:cNvSpPr txBox="1"/>
          <p:nvPr/>
        </p:nvSpPr>
        <p:spPr>
          <a:xfrm>
            <a:off x="1619250" y="61913"/>
            <a:ext cx="6288088" cy="4826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80000"/>
              </a:lnSpc>
              <a:spcBef>
                <a:spcPct val="0"/>
              </a:spcBef>
              <a:buClrTx/>
              <a:buSzTx/>
              <a:buFontTx/>
              <a:buNone/>
            </a:pPr>
            <a:r>
              <a:rPr lang="en-US" altLang="zh-CN" sz="2400" b="0" dirty="0">
                <a:latin typeface="+mj-ea"/>
                <a:ea typeface="+mj-ea"/>
              </a:rPr>
              <a:t> </a:t>
            </a:r>
            <a:r>
              <a:rPr lang="en-US" altLang="zh-CN" sz="3200" dirty="0">
                <a:latin typeface="+mj-ea"/>
                <a:ea typeface="+mj-ea"/>
              </a:rPr>
              <a:t>2.</a:t>
            </a:r>
            <a:r>
              <a:rPr lang="zh-CN" altLang="en-US" sz="3200" dirty="0">
                <a:latin typeface="+mj-ea"/>
                <a:ea typeface="+mj-ea"/>
              </a:rPr>
              <a:t>心室肌细胞</a:t>
            </a:r>
            <a:r>
              <a:rPr lang="en-US" altLang="zh-CN" sz="3200" dirty="0">
                <a:latin typeface="+mj-ea"/>
                <a:ea typeface="+mj-ea"/>
              </a:rPr>
              <a:t>AP</a:t>
            </a:r>
            <a:r>
              <a:rPr lang="zh-CN" altLang="en-US" sz="3200" dirty="0">
                <a:latin typeface="+mj-ea"/>
                <a:ea typeface="+mj-ea"/>
              </a:rPr>
              <a:t>的形成机制：  </a:t>
            </a:r>
            <a:r>
              <a:rPr lang="zh-CN" altLang="en-US" sz="2400" dirty="0">
                <a:latin typeface="+mj-ea"/>
                <a:ea typeface="+mj-ea"/>
              </a:rPr>
              <a:t>                              </a:t>
            </a:r>
            <a:endParaRPr lang="zh-CN" altLang="en-US" dirty="0">
              <a:latin typeface="+mj-ea"/>
              <a:ea typeface="+mj-ea"/>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1540"/>
                                        </p:tgtEl>
                                        <p:attrNameLst>
                                          <p:attrName>style.visibility</p:attrName>
                                        </p:attrNameLst>
                                      </p:cBhvr>
                                      <p:to>
                                        <p:strVal val="visible"/>
                                      </p:to>
                                    </p:set>
                                    <p:anim calcmode="lin" valueType="num">
                                      <p:cBhvr additive="base">
                                        <p:cTn id="7" dur="500" fill="hold"/>
                                        <p:tgtEl>
                                          <p:spTgt spid="321540"/>
                                        </p:tgtEl>
                                        <p:attrNameLst>
                                          <p:attrName>ppt_x</p:attrName>
                                        </p:attrNameLst>
                                      </p:cBhvr>
                                      <p:tavLst>
                                        <p:tav tm="0">
                                          <p:val>
                                            <p:strVal val="0-#ppt_w/2"/>
                                          </p:val>
                                        </p:tav>
                                        <p:tav tm="100000">
                                          <p:val>
                                            <p:strVal val="#ppt_x"/>
                                          </p:val>
                                        </p:tav>
                                      </p:tavLst>
                                    </p:anim>
                                    <p:anim calcmode="lin" valueType="num">
                                      <p:cBhvr additive="base">
                                        <p:cTn id="8" dur="500" fill="hold"/>
                                        <p:tgtEl>
                                          <p:spTgt spid="3215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p:nvPr/>
        </p:nvSpPr>
        <p:spPr>
          <a:xfrm>
            <a:off x="685800" y="260350"/>
            <a:ext cx="2457450" cy="3095625"/>
          </a:xfrm>
          <a:prstGeom prst="rect">
            <a:avLst/>
          </a:prstGeom>
          <a:noFill/>
          <a:ln w="9525" cap="flat" cmpd="sng">
            <a:solidFill>
              <a:srgbClr val="00FF00"/>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3200" dirty="0">
                <a:solidFill>
                  <a:srgbClr val="FF0000"/>
                </a:solidFill>
                <a:latin typeface="+mj-ea"/>
                <a:ea typeface="+mj-ea"/>
              </a:rPr>
              <a:t>1</a:t>
            </a:r>
            <a:r>
              <a:rPr lang="zh-CN" altLang="en-US" sz="3200" dirty="0">
                <a:solidFill>
                  <a:srgbClr val="FF0000"/>
                </a:solidFill>
                <a:latin typeface="+mj-ea"/>
                <a:ea typeface="+mj-ea"/>
              </a:rPr>
              <a:t>期：</a:t>
            </a:r>
            <a:endParaRPr lang="zh-CN" altLang="en-US" sz="2400" dirty="0">
              <a:solidFill>
                <a:srgbClr val="FF0000"/>
              </a:solidFill>
              <a:latin typeface="+mj-ea"/>
              <a:ea typeface="+mj-ea"/>
            </a:endParaRPr>
          </a:p>
          <a:p>
            <a:pPr marL="0" lvl="0" indent="0" algn="ctr" eaLnBrk="1" hangingPunct="1">
              <a:lnSpc>
                <a:spcPct val="85000"/>
              </a:lnSpc>
              <a:spcBef>
                <a:spcPct val="0"/>
              </a:spcBef>
              <a:buClrTx/>
              <a:buSzTx/>
              <a:buFontTx/>
              <a:buNone/>
            </a:pPr>
            <a:r>
              <a:rPr lang="zh-CN" altLang="en-US" sz="2400" dirty="0">
                <a:latin typeface="+mj-ea"/>
                <a:ea typeface="+mj-ea"/>
              </a:rPr>
              <a:t>快</a:t>
            </a:r>
            <a:r>
              <a:rPr lang="en-US" altLang="zh-CN" sz="2400" dirty="0">
                <a:latin typeface="+mj-ea"/>
                <a:ea typeface="+mj-ea"/>
              </a:rPr>
              <a:t>Na</a:t>
            </a:r>
            <a:r>
              <a:rPr lang="en-US" altLang="zh-CN" sz="2400" baseline="30000" dirty="0">
                <a:latin typeface="+mj-ea"/>
                <a:ea typeface="+mj-ea"/>
              </a:rPr>
              <a:t>+</a:t>
            </a:r>
            <a:r>
              <a:rPr lang="zh-CN" altLang="en-US" sz="2400" dirty="0">
                <a:latin typeface="+mj-ea"/>
                <a:ea typeface="+mj-ea"/>
              </a:rPr>
              <a:t>通道失活</a:t>
            </a:r>
          </a:p>
          <a:p>
            <a:pPr marL="0" lvl="0" indent="0" algn="ctr" eaLnBrk="1" hangingPunct="1">
              <a:lnSpc>
                <a:spcPct val="85000"/>
              </a:lnSpc>
              <a:spcBef>
                <a:spcPct val="0"/>
              </a:spcBef>
              <a:buClrTx/>
              <a:buSzTx/>
              <a:buFontTx/>
              <a:buNone/>
            </a:pPr>
            <a:r>
              <a:rPr lang="en-US" altLang="zh-CN" sz="2400" dirty="0">
                <a:latin typeface="+mj-ea"/>
                <a:ea typeface="+mj-ea"/>
              </a:rPr>
              <a:t>+</a:t>
            </a:r>
          </a:p>
          <a:p>
            <a:pPr marL="0" lvl="0" indent="0" algn="ctr" eaLnBrk="1" hangingPunct="1">
              <a:lnSpc>
                <a:spcPct val="85000"/>
              </a:lnSpc>
              <a:spcBef>
                <a:spcPct val="0"/>
              </a:spcBef>
              <a:buClrTx/>
              <a:buSzTx/>
              <a:buFontTx/>
              <a:buNone/>
            </a:pPr>
            <a:r>
              <a:rPr lang="zh-CN" altLang="en-US" sz="2400" dirty="0">
                <a:latin typeface="+mj-ea"/>
                <a:ea typeface="+mj-ea"/>
              </a:rPr>
              <a:t>激活</a:t>
            </a:r>
            <a:r>
              <a:rPr lang="en-US" altLang="zh-CN" sz="2400" dirty="0">
                <a:latin typeface="+mj-ea"/>
                <a:ea typeface="+mj-ea"/>
              </a:rPr>
              <a:t>I</a:t>
            </a:r>
            <a:r>
              <a:rPr lang="en-US" altLang="zh-CN" sz="2400" baseline="-25000" dirty="0">
                <a:latin typeface="+mj-ea"/>
                <a:ea typeface="+mj-ea"/>
              </a:rPr>
              <a:t>to</a:t>
            </a:r>
            <a:r>
              <a:rPr lang="zh-CN" altLang="en-US" sz="2400" dirty="0">
                <a:latin typeface="+mj-ea"/>
                <a:ea typeface="+mj-ea"/>
              </a:rPr>
              <a:t>通道</a:t>
            </a:r>
          </a:p>
          <a:p>
            <a:pPr marL="0" lvl="0" indent="0" algn="ctr" eaLnBrk="1" hangingPunct="1">
              <a:lnSpc>
                <a:spcPct val="85000"/>
              </a:lnSpc>
              <a:spcBef>
                <a:spcPct val="0"/>
              </a:spcBef>
              <a:buClrTx/>
              <a:buSzTx/>
              <a:buFontTx/>
              <a:buNone/>
            </a:pPr>
            <a:r>
              <a:rPr lang="zh-CN" altLang="en-US" sz="2400" dirty="0">
                <a:latin typeface="+mj-ea"/>
                <a:ea typeface="+mj-ea"/>
              </a:rPr>
              <a:t>↓</a:t>
            </a:r>
          </a:p>
          <a:p>
            <a:pPr marL="0" lvl="0" indent="0" algn="ctr" eaLnBrk="1" hangingPunct="1">
              <a:lnSpc>
                <a:spcPct val="85000"/>
              </a:lnSpc>
              <a:spcBef>
                <a:spcPct val="0"/>
              </a:spcBef>
              <a:buClrTx/>
              <a:buSzTx/>
              <a:buFontTx/>
              <a:buNone/>
            </a:pPr>
            <a:r>
              <a:rPr lang="en-US" altLang="zh-CN" sz="2400" dirty="0">
                <a:latin typeface="+mj-ea"/>
                <a:ea typeface="+mj-ea"/>
              </a:rPr>
              <a:t>K</a:t>
            </a:r>
            <a:r>
              <a:rPr lang="en-US" altLang="zh-CN" sz="2400" baseline="30000" dirty="0">
                <a:latin typeface="+mj-ea"/>
                <a:ea typeface="+mj-ea"/>
              </a:rPr>
              <a:t>+</a:t>
            </a:r>
            <a:r>
              <a:rPr lang="zh-CN" altLang="en-US" sz="2400" dirty="0">
                <a:latin typeface="+mj-ea"/>
                <a:ea typeface="+mj-ea"/>
              </a:rPr>
              <a:t>一过性外流</a:t>
            </a:r>
          </a:p>
          <a:p>
            <a:pPr marL="0" lvl="0" indent="0" algn="ctr" eaLnBrk="1" hangingPunct="1">
              <a:lnSpc>
                <a:spcPct val="85000"/>
              </a:lnSpc>
              <a:spcBef>
                <a:spcPct val="0"/>
              </a:spcBef>
              <a:buClrTx/>
              <a:buSzTx/>
              <a:buFontTx/>
              <a:buNone/>
            </a:pPr>
            <a:r>
              <a:rPr lang="zh-CN" altLang="en-US" sz="2400" dirty="0">
                <a:latin typeface="+mj-ea"/>
                <a:ea typeface="+mj-ea"/>
              </a:rPr>
              <a:t> ↓</a:t>
            </a:r>
          </a:p>
          <a:p>
            <a:pPr marL="0" lvl="0" indent="0" algn="ctr" eaLnBrk="1" hangingPunct="1">
              <a:lnSpc>
                <a:spcPct val="85000"/>
              </a:lnSpc>
              <a:spcBef>
                <a:spcPct val="0"/>
              </a:spcBef>
              <a:buClrTx/>
              <a:buSzTx/>
              <a:buFontTx/>
              <a:buNone/>
            </a:pPr>
            <a:r>
              <a:rPr lang="zh-CN" altLang="en-US" sz="2400" dirty="0">
                <a:latin typeface="+mj-ea"/>
                <a:ea typeface="+mj-ea"/>
              </a:rPr>
              <a:t>快速复极化</a:t>
            </a:r>
          </a:p>
          <a:p>
            <a:pPr marL="0" lvl="0" indent="0" algn="ctr" eaLnBrk="1" hangingPunct="1">
              <a:lnSpc>
                <a:spcPct val="85000"/>
              </a:lnSpc>
              <a:spcBef>
                <a:spcPct val="0"/>
              </a:spcBef>
              <a:buClrTx/>
              <a:buSzTx/>
              <a:buFontTx/>
              <a:buNone/>
            </a:pPr>
            <a:r>
              <a:rPr lang="zh-CN" altLang="en-US" sz="2400" dirty="0">
                <a:latin typeface="+mj-ea"/>
                <a:ea typeface="+mj-ea"/>
              </a:rPr>
              <a:t>（</a:t>
            </a:r>
            <a:r>
              <a:rPr lang="en-US" altLang="zh-CN" sz="2400" dirty="0">
                <a:latin typeface="+mj-ea"/>
                <a:ea typeface="+mj-ea"/>
              </a:rPr>
              <a:t>1</a:t>
            </a:r>
            <a:r>
              <a:rPr lang="zh-CN" altLang="en-US" sz="2400" dirty="0">
                <a:latin typeface="+mj-ea"/>
                <a:ea typeface="+mj-ea"/>
              </a:rPr>
              <a:t>期）</a:t>
            </a:r>
          </a:p>
        </p:txBody>
      </p:sp>
      <p:sp>
        <p:nvSpPr>
          <p:cNvPr id="322563" name="Text Box 3"/>
          <p:cNvSpPr txBox="1"/>
          <p:nvPr/>
        </p:nvSpPr>
        <p:spPr>
          <a:xfrm>
            <a:off x="3276600" y="4343400"/>
            <a:ext cx="5410200" cy="19208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00000"/>
              </a:lnSpc>
              <a:spcBef>
                <a:spcPct val="50000"/>
              </a:spcBef>
              <a:buClrTx/>
              <a:buSzTx/>
              <a:buFontTx/>
              <a:buNone/>
            </a:pPr>
            <a:r>
              <a:rPr lang="en-US" altLang="zh-CN" sz="3200" dirty="0">
                <a:solidFill>
                  <a:srgbClr val="0000CC"/>
                </a:solidFill>
                <a:latin typeface="+mj-ea"/>
                <a:ea typeface="+mj-ea"/>
              </a:rPr>
              <a:t>I</a:t>
            </a:r>
            <a:r>
              <a:rPr lang="en-US" altLang="zh-CN" baseline="-25000" dirty="0">
                <a:solidFill>
                  <a:srgbClr val="0000CC"/>
                </a:solidFill>
                <a:latin typeface="+mj-ea"/>
                <a:ea typeface="+mj-ea"/>
              </a:rPr>
              <a:t>to</a:t>
            </a:r>
            <a:r>
              <a:rPr lang="zh-CN" altLang="en-US" dirty="0">
                <a:solidFill>
                  <a:srgbClr val="0000CC"/>
                </a:solidFill>
                <a:latin typeface="+mj-ea"/>
                <a:ea typeface="+mj-ea"/>
              </a:rPr>
              <a:t>通道</a:t>
            </a:r>
            <a:r>
              <a:rPr lang="zh-CN" altLang="en-US" dirty="0">
                <a:latin typeface="+mj-ea"/>
                <a:ea typeface="+mj-ea"/>
              </a:rPr>
              <a:t>：</a:t>
            </a:r>
            <a:r>
              <a:rPr lang="en-US" altLang="zh-CN" dirty="0">
                <a:latin typeface="+mj-ea"/>
                <a:ea typeface="+mj-ea"/>
              </a:rPr>
              <a:t>70</a:t>
            </a:r>
            <a:r>
              <a:rPr lang="zh-CN" altLang="en-US" dirty="0">
                <a:latin typeface="+mj-ea"/>
                <a:ea typeface="+mj-ea"/>
              </a:rPr>
              <a:t>年代认为</a:t>
            </a:r>
            <a:r>
              <a:rPr lang="en-US" altLang="zh-CN" dirty="0">
                <a:latin typeface="+mj-ea"/>
                <a:ea typeface="+mj-ea"/>
              </a:rPr>
              <a:t>I</a:t>
            </a:r>
            <a:r>
              <a:rPr lang="en-US" altLang="zh-CN" baseline="-25000" dirty="0">
                <a:latin typeface="+mj-ea"/>
                <a:ea typeface="+mj-ea"/>
              </a:rPr>
              <a:t>to</a:t>
            </a:r>
            <a:r>
              <a:rPr lang="zh-CN" altLang="en-US" dirty="0">
                <a:latin typeface="+mj-ea"/>
                <a:ea typeface="+mj-ea"/>
              </a:rPr>
              <a:t>的离子成分为</a:t>
            </a:r>
            <a:r>
              <a:rPr lang="en-US" altLang="zh-CN" dirty="0">
                <a:latin typeface="+mj-ea"/>
                <a:ea typeface="+mj-ea"/>
              </a:rPr>
              <a:t>Cl</a:t>
            </a:r>
            <a:r>
              <a:rPr lang="en-US" altLang="zh-CN" baseline="30000" dirty="0">
                <a:latin typeface="+mj-ea"/>
                <a:ea typeface="+mj-ea"/>
              </a:rPr>
              <a:t>-</a:t>
            </a:r>
            <a:r>
              <a:rPr lang="zh-CN" altLang="en-US" dirty="0">
                <a:latin typeface="+mj-ea"/>
                <a:ea typeface="+mj-ea"/>
              </a:rPr>
              <a:t>，现在认为</a:t>
            </a:r>
            <a:r>
              <a:rPr lang="en-US" altLang="zh-CN" dirty="0">
                <a:latin typeface="+mj-ea"/>
                <a:ea typeface="+mj-ea"/>
              </a:rPr>
              <a:t>I</a:t>
            </a:r>
            <a:r>
              <a:rPr lang="en-US" altLang="zh-CN" baseline="-25000" dirty="0">
                <a:latin typeface="+mj-ea"/>
                <a:ea typeface="+mj-ea"/>
              </a:rPr>
              <a:t>to</a:t>
            </a:r>
            <a:r>
              <a:rPr lang="zh-CN" altLang="en-US" dirty="0">
                <a:latin typeface="+mj-ea"/>
                <a:ea typeface="+mj-ea"/>
              </a:rPr>
              <a:t>可被</a:t>
            </a:r>
            <a:r>
              <a:rPr lang="en-US" altLang="zh-CN" dirty="0">
                <a:latin typeface="+mj-ea"/>
                <a:ea typeface="+mj-ea"/>
              </a:rPr>
              <a:t>K</a:t>
            </a:r>
            <a:r>
              <a:rPr lang="en-US" altLang="zh-CN" baseline="30000" dirty="0">
                <a:latin typeface="+mj-ea"/>
                <a:ea typeface="+mj-ea"/>
              </a:rPr>
              <a:t>+</a:t>
            </a:r>
            <a:r>
              <a:rPr lang="zh-CN" altLang="en-US" dirty="0">
                <a:latin typeface="+mj-ea"/>
                <a:ea typeface="+mj-ea"/>
              </a:rPr>
              <a:t>通道阻断剂</a:t>
            </a:r>
            <a:r>
              <a:rPr lang="zh-CN" altLang="en-US" dirty="0">
                <a:latin typeface="+mj-ea"/>
                <a:ea typeface="+mj-ea"/>
                <a:sym typeface="Wingdings" panose="05000000000000000000" pitchFamily="2" charset="2"/>
              </a:rPr>
              <a:t>（</a:t>
            </a:r>
            <a:r>
              <a:rPr lang="zh-CN" altLang="en-US" dirty="0">
                <a:latin typeface="+mj-ea"/>
                <a:ea typeface="+mj-ea"/>
              </a:rPr>
              <a:t>四乙基胺、</a:t>
            </a:r>
            <a:r>
              <a:rPr lang="en-US" altLang="zh-CN" dirty="0">
                <a:latin typeface="+mj-ea"/>
                <a:ea typeface="+mj-ea"/>
              </a:rPr>
              <a:t>4-</a:t>
            </a:r>
            <a:r>
              <a:rPr lang="zh-CN" altLang="en-US" dirty="0">
                <a:latin typeface="+mj-ea"/>
                <a:ea typeface="+mj-ea"/>
              </a:rPr>
              <a:t>氨基吡啶）阻断，</a:t>
            </a:r>
            <a:r>
              <a:rPr lang="en-US" altLang="zh-CN" dirty="0">
                <a:latin typeface="+mj-ea"/>
                <a:ea typeface="+mj-ea"/>
              </a:rPr>
              <a:t>I</a:t>
            </a:r>
            <a:r>
              <a:rPr lang="en-US" altLang="zh-CN" baseline="-25000" dirty="0">
                <a:latin typeface="+mj-ea"/>
                <a:ea typeface="+mj-ea"/>
              </a:rPr>
              <a:t>to</a:t>
            </a:r>
            <a:r>
              <a:rPr lang="zh-CN" altLang="en-US" dirty="0">
                <a:latin typeface="+mj-ea"/>
                <a:ea typeface="+mj-ea"/>
              </a:rPr>
              <a:t>的离子成分为</a:t>
            </a:r>
            <a:r>
              <a:rPr lang="en-US" altLang="zh-CN" sz="3200" dirty="0">
                <a:latin typeface="+mj-ea"/>
                <a:ea typeface="+mj-ea"/>
              </a:rPr>
              <a:t>K</a:t>
            </a:r>
            <a:r>
              <a:rPr lang="en-US" altLang="zh-CN" sz="3600" baseline="30000" dirty="0">
                <a:latin typeface="+mj-ea"/>
                <a:ea typeface="+mj-ea"/>
              </a:rPr>
              <a:t>+</a:t>
            </a:r>
            <a:r>
              <a:rPr lang="zh-CN" altLang="en-US" sz="3200" baseline="30000" dirty="0">
                <a:latin typeface="+mj-ea"/>
                <a:ea typeface="+mj-ea"/>
              </a:rPr>
              <a:t>。</a:t>
            </a:r>
            <a:endParaRPr lang="zh-CN" altLang="en-US" sz="3600" dirty="0">
              <a:latin typeface="+mj-ea"/>
              <a:ea typeface="+mj-ea"/>
            </a:endParaRPr>
          </a:p>
        </p:txBody>
      </p:sp>
      <p:sp>
        <p:nvSpPr>
          <p:cNvPr id="134148" name="Line 4"/>
          <p:cNvSpPr/>
          <p:nvPr/>
        </p:nvSpPr>
        <p:spPr>
          <a:xfrm>
            <a:off x="2590800" y="2057400"/>
            <a:ext cx="990600" cy="2362200"/>
          </a:xfrm>
          <a:prstGeom prst="line">
            <a:avLst/>
          </a:prstGeom>
          <a:ln w="38100" cap="flat" cmpd="sng">
            <a:solidFill>
              <a:srgbClr val="FF00FF"/>
            </a:solidFill>
            <a:prstDash val="solid"/>
            <a:headEnd type="none" w="med" len="med"/>
            <a:tailEnd type="triangle" w="med" len="med"/>
          </a:ln>
        </p:spPr>
        <p:txBody>
          <a:bodyPr/>
          <a:lstStyle/>
          <a:p>
            <a:endParaRPr lang="zh-CN" altLang="en-US"/>
          </a:p>
        </p:txBody>
      </p:sp>
      <p:sp>
        <p:nvSpPr>
          <p:cNvPr id="134149" name="Rectangle 5"/>
          <p:cNvSpPr/>
          <p:nvPr/>
        </p:nvSpPr>
        <p:spPr>
          <a:xfrm>
            <a:off x="8077200" y="990600"/>
            <a:ext cx="796925"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FF0000"/>
                </a:solidFill>
                <a:latin typeface="+mj-ea"/>
                <a:ea typeface="+mj-ea"/>
              </a:rPr>
              <a:t>1</a:t>
            </a:r>
            <a:r>
              <a:rPr lang="zh-CN" altLang="en-US" sz="3200" dirty="0">
                <a:solidFill>
                  <a:srgbClr val="FF0000"/>
                </a:solidFill>
                <a:latin typeface="+mj-ea"/>
                <a:ea typeface="+mj-ea"/>
              </a:rPr>
              <a:t>期</a:t>
            </a:r>
          </a:p>
        </p:txBody>
      </p:sp>
      <p:pic>
        <p:nvPicPr>
          <p:cNvPr id="134150" name="Picture 6" descr="04021"/>
          <p:cNvPicPr>
            <a:picLocks noChangeAspect="1"/>
          </p:cNvPicPr>
          <p:nvPr/>
        </p:nvPicPr>
        <p:blipFill>
          <a:blip r:embed="rId2">
            <a:lum bright="-17999" contrast="48000"/>
          </a:blip>
          <a:srcRect l="57344" t="3488" r="10980" b="21729"/>
          <a:stretch>
            <a:fillRect/>
          </a:stretch>
        </p:blipFill>
        <p:spPr>
          <a:xfrm>
            <a:off x="0" y="3962400"/>
            <a:ext cx="3200400" cy="1905000"/>
          </a:xfrm>
          <a:prstGeom prst="rect">
            <a:avLst/>
          </a:prstGeom>
          <a:noFill/>
          <a:ln w="9525" cap="flat" cmpd="sng">
            <a:solidFill>
              <a:srgbClr val="FF00FF"/>
            </a:solidFill>
            <a:prstDash val="solid"/>
            <a:miter/>
            <a:headEnd type="none" w="med" len="med"/>
            <a:tailEnd type="none" w="med" len="med"/>
          </a:ln>
        </p:spPr>
      </p:pic>
      <p:sp>
        <p:nvSpPr>
          <p:cNvPr id="134151" name="Line 7"/>
          <p:cNvSpPr/>
          <p:nvPr/>
        </p:nvSpPr>
        <p:spPr>
          <a:xfrm flipV="1">
            <a:off x="685800" y="5715000"/>
            <a:ext cx="0" cy="5334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34152" name="Rectangle 8"/>
          <p:cNvSpPr/>
          <p:nvPr/>
        </p:nvSpPr>
        <p:spPr>
          <a:xfrm>
            <a:off x="381000" y="6096000"/>
            <a:ext cx="665163"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j-ea"/>
                <a:ea typeface="+mj-ea"/>
              </a:rPr>
              <a:t>Na</a:t>
            </a:r>
            <a:r>
              <a:rPr lang="en-US" altLang="zh-CN" baseline="30000" dirty="0">
                <a:latin typeface="+mj-ea"/>
                <a:ea typeface="+mj-ea"/>
              </a:rPr>
              <a:t>+</a:t>
            </a:r>
          </a:p>
        </p:txBody>
      </p:sp>
      <p:sp>
        <p:nvSpPr>
          <p:cNvPr id="134153" name="Line 9"/>
          <p:cNvSpPr/>
          <p:nvPr/>
        </p:nvSpPr>
        <p:spPr>
          <a:xfrm>
            <a:off x="914400" y="5562600"/>
            <a:ext cx="0" cy="609600"/>
          </a:xfrm>
          <a:prstGeom prst="line">
            <a:avLst/>
          </a:prstGeom>
          <a:ln w="28575" cap="flat" cmpd="sng">
            <a:solidFill>
              <a:srgbClr val="000066"/>
            </a:solidFill>
            <a:prstDash val="solid"/>
            <a:headEnd type="none" w="med" len="med"/>
            <a:tailEnd type="triangle" w="med" len="med"/>
          </a:ln>
        </p:spPr>
        <p:txBody>
          <a:bodyPr/>
          <a:lstStyle/>
          <a:p>
            <a:endParaRPr lang="zh-CN" altLang="en-US"/>
          </a:p>
        </p:txBody>
      </p:sp>
      <p:sp>
        <p:nvSpPr>
          <p:cNvPr id="134154" name="Rectangle 10"/>
          <p:cNvSpPr/>
          <p:nvPr/>
        </p:nvSpPr>
        <p:spPr>
          <a:xfrm>
            <a:off x="762000" y="51054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j-ea"/>
                <a:ea typeface="+mj-ea"/>
              </a:rPr>
              <a:t>K</a:t>
            </a:r>
            <a:r>
              <a:rPr lang="en-US" altLang="zh-CN" baseline="30000" dirty="0">
                <a:latin typeface="+mj-ea"/>
                <a:ea typeface="+mj-ea"/>
              </a:rPr>
              <a:t>+</a:t>
            </a:r>
          </a:p>
        </p:txBody>
      </p:sp>
      <p:sp>
        <p:nvSpPr>
          <p:cNvPr id="134155" name="Text Box 11"/>
          <p:cNvSpPr txBox="1"/>
          <p:nvPr/>
        </p:nvSpPr>
        <p:spPr>
          <a:xfrm>
            <a:off x="4343400" y="28194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2</a:t>
            </a:r>
          </a:p>
        </p:txBody>
      </p:sp>
      <p:pic>
        <p:nvPicPr>
          <p:cNvPr id="322572" name="Picture 12" descr="025"/>
          <p:cNvPicPr>
            <a:picLocks noChangeAspect="1"/>
          </p:cNvPicPr>
          <p:nvPr/>
        </p:nvPicPr>
        <p:blipFill>
          <a:blip r:embed="rId3"/>
          <a:stretch>
            <a:fillRect/>
          </a:stretch>
        </p:blipFill>
        <p:spPr>
          <a:xfrm>
            <a:off x="3733800" y="2057400"/>
            <a:ext cx="4343400" cy="2160588"/>
          </a:xfrm>
          <a:prstGeom prst="rect">
            <a:avLst/>
          </a:prstGeom>
          <a:noFill/>
          <a:ln w="9525">
            <a:noFill/>
          </a:ln>
        </p:spPr>
      </p:pic>
      <p:pic>
        <p:nvPicPr>
          <p:cNvPr id="134157" name="Picture 13" descr="023"/>
          <p:cNvPicPr>
            <a:picLocks noChangeAspect="1"/>
          </p:cNvPicPr>
          <p:nvPr/>
        </p:nvPicPr>
        <p:blipFill>
          <a:blip r:embed="rId4"/>
          <a:stretch>
            <a:fillRect/>
          </a:stretch>
        </p:blipFill>
        <p:spPr>
          <a:xfrm>
            <a:off x="3657600" y="228600"/>
            <a:ext cx="4572000" cy="2274888"/>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2572"/>
                                        </p:tgtEl>
                                        <p:attrNameLst>
                                          <p:attrName>style.visibility</p:attrName>
                                        </p:attrNameLst>
                                      </p:cBhvr>
                                      <p:to>
                                        <p:strVal val="visible"/>
                                      </p:to>
                                    </p:set>
                                    <p:anim calcmode="lin" valueType="num">
                                      <p:cBhvr additive="base">
                                        <p:cTn id="7" dur="500" fill="hold"/>
                                        <p:tgtEl>
                                          <p:spTgt spid="322572"/>
                                        </p:tgtEl>
                                        <p:attrNameLst>
                                          <p:attrName>ppt_x</p:attrName>
                                        </p:attrNameLst>
                                      </p:cBhvr>
                                      <p:tavLst>
                                        <p:tav tm="0">
                                          <p:val>
                                            <p:strVal val="0-#ppt_w/2"/>
                                          </p:val>
                                        </p:tav>
                                        <p:tav tm="100000">
                                          <p:val>
                                            <p:strVal val="#ppt_x"/>
                                          </p:val>
                                        </p:tav>
                                      </p:tavLst>
                                    </p:anim>
                                    <p:anim calcmode="lin" valueType="num">
                                      <p:cBhvr additive="base">
                                        <p:cTn id="8" dur="500" fill="hold"/>
                                        <p:tgtEl>
                                          <p:spTgt spid="3225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2563"/>
                                        </p:tgtEl>
                                        <p:attrNameLst>
                                          <p:attrName>style.visibility</p:attrName>
                                        </p:attrNameLst>
                                      </p:cBhvr>
                                      <p:to>
                                        <p:strVal val="visible"/>
                                      </p:to>
                                    </p:set>
                                    <p:anim calcmode="lin" valueType="num">
                                      <p:cBhvr additive="base">
                                        <p:cTn id="13" dur="500" fill="hold"/>
                                        <p:tgtEl>
                                          <p:spTgt spid="322563"/>
                                        </p:tgtEl>
                                        <p:attrNameLst>
                                          <p:attrName>ppt_x</p:attrName>
                                        </p:attrNameLst>
                                      </p:cBhvr>
                                      <p:tavLst>
                                        <p:tav tm="0">
                                          <p:val>
                                            <p:strVal val="0-#ppt_w/2"/>
                                          </p:val>
                                        </p:tav>
                                        <p:tav tm="100000">
                                          <p:val>
                                            <p:strVal val="#ppt_x"/>
                                          </p:val>
                                        </p:tav>
                                      </p:tavLst>
                                    </p:anim>
                                    <p:anim calcmode="lin" valueType="num">
                                      <p:cBhvr additive="base">
                                        <p:cTn id="14" dur="500" fill="hold"/>
                                        <p:tgtEl>
                                          <p:spTgt spid="3225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p:nvPr/>
        </p:nvSpPr>
        <p:spPr>
          <a:xfrm>
            <a:off x="304800" y="228600"/>
            <a:ext cx="3124200" cy="3938258"/>
          </a:xfrm>
          <a:prstGeom prst="rect">
            <a:avLst/>
          </a:prstGeom>
          <a:noFill/>
          <a:ln w="9525" cap="flat" cmpd="sng">
            <a:solidFill>
              <a:srgbClr val="00FF00"/>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85000"/>
              </a:lnSpc>
              <a:spcBef>
                <a:spcPct val="0"/>
              </a:spcBef>
              <a:buClrTx/>
              <a:buSzTx/>
              <a:buFontTx/>
              <a:buNone/>
            </a:pPr>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期：</a:t>
            </a:r>
            <a:endParaRPr lang="zh-CN" altLang="en-US" sz="2400" dirty="0">
              <a:solidFill>
                <a:srgbClr val="FF0000"/>
              </a:solidFill>
              <a:latin typeface="微软雅黑" panose="020B0503020204020204" pitchFamily="34" charset="-122"/>
              <a:ea typeface="微软雅黑" panose="020B0503020204020204" pitchFamily="34" charset="-122"/>
            </a:endParaRPr>
          </a:p>
          <a:p>
            <a:pPr marL="0" lvl="0" indent="0" algn="ctr" eaLnBrk="1" hangingPunct="1">
              <a:lnSpc>
                <a:spcPts val="3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期去极达</a:t>
            </a:r>
            <a:r>
              <a:rPr lang="en-US" altLang="zh-CN" sz="2000" dirty="0">
                <a:latin typeface="微软雅黑" panose="020B0503020204020204" pitchFamily="34" charset="-122"/>
                <a:ea typeface="微软雅黑" panose="020B0503020204020204" pitchFamily="34" charset="-122"/>
              </a:rPr>
              <a:t>-40mV</a:t>
            </a:r>
            <a:r>
              <a:rPr lang="zh-CN" altLang="en-US" sz="2000" dirty="0">
                <a:latin typeface="微软雅黑" panose="020B0503020204020204" pitchFamily="34" charset="-122"/>
                <a:ea typeface="微软雅黑" panose="020B0503020204020204" pitchFamily="34" charset="-122"/>
              </a:rPr>
              <a:t>时</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已激活慢</a:t>
            </a:r>
            <a:r>
              <a:rPr lang="en-US" altLang="zh-CN" sz="2000" dirty="0">
                <a:latin typeface="微软雅黑" panose="020B0503020204020204" pitchFamily="34" charset="-122"/>
                <a:ea typeface="微软雅黑" panose="020B0503020204020204" pitchFamily="34" charset="-122"/>
              </a:rPr>
              <a:t>Ca</a:t>
            </a:r>
            <a:r>
              <a:rPr lang="en-US" altLang="zh-CN" sz="2000" baseline="30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通道</a:t>
            </a:r>
          </a:p>
          <a:p>
            <a:pPr marL="0" lvl="0" indent="0" algn="ctr" eaLnBrk="1" hangingPunct="1">
              <a:lnSpc>
                <a:spcPts val="3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激活</a:t>
            </a:r>
            <a:r>
              <a:rPr lang="en-US" altLang="zh-CN" sz="2000" dirty="0">
                <a:latin typeface="微软雅黑" panose="020B0503020204020204" pitchFamily="34" charset="-122"/>
                <a:ea typeface="微软雅黑" panose="020B0503020204020204" pitchFamily="34" charset="-122"/>
              </a:rPr>
              <a:t>I</a:t>
            </a:r>
            <a:r>
              <a:rPr lang="en-US" altLang="zh-CN" sz="2000" baseline="-25000" dirty="0">
                <a:latin typeface="微软雅黑" panose="020B0503020204020204" pitchFamily="34" charset="-122"/>
                <a:ea typeface="微软雅黑" panose="020B0503020204020204" pitchFamily="34" charset="-122"/>
              </a:rPr>
              <a:t>K </a:t>
            </a:r>
            <a:r>
              <a:rPr lang="zh-CN" altLang="en-US" sz="2000" dirty="0">
                <a:latin typeface="微软雅黑" panose="020B0503020204020204" pitchFamily="34" charset="-122"/>
                <a:ea typeface="微软雅黑" panose="020B0503020204020204" pitchFamily="34" charset="-122"/>
              </a:rPr>
              <a:t>通道</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a:t>
            </a:r>
          </a:p>
          <a:p>
            <a:pPr marL="0" lvl="0" indent="0" algn="ctr" eaLnBrk="1" hangingPunct="1">
              <a:lnSpc>
                <a:spcPts val="3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Ca</a:t>
            </a:r>
            <a:r>
              <a:rPr lang="en-US" altLang="zh-CN" sz="2000" baseline="30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缓慢内流 与</a:t>
            </a:r>
            <a:r>
              <a:rPr lang="en-US" altLang="zh-CN" sz="2000" dirty="0">
                <a:latin typeface="微软雅黑" panose="020B0503020204020204" pitchFamily="34" charset="-122"/>
                <a:ea typeface="微软雅黑" panose="020B0503020204020204" pitchFamily="34" charset="-122"/>
              </a:rPr>
              <a:t>K</a:t>
            </a:r>
            <a:r>
              <a:rPr lang="en-US" altLang="zh-CN" sz="2000" baseline="30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外流处于平衡状态 ↓</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缓慢复极化</a:t>
            </a:r>
          </a:p>
          <a:p>
            <a:pPr marL="0" lvl="0" indent="0" algn="ctr" eaLnBrk="1" hangingPunct="1">
              <a:lnSpc>
                <a:spcPts val="3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平台期）</a:t>
            </a:r>
          </a:p>
        </p:txBody>
      </p:sp>
      <p:sp>
        <p:nvSpPr>
          <p:cNvPr id="323587" name="Text Box 3"/>
          <p:cNvSpPr txBox="1"/>
          <p:nvPr/>
        </p:nvSpPr>
        <p:spPr>
          <a:xfrm>
            <a:off x="3733800" y="4392247"/>
            <a:ext cx="5105400" cy="1323439"/>
          </a:xfrm>
          <a:prstGeom prst="rect">
            <a:avLst/>
          </a:prstGeom>
          <a:noFill/>
          <a:ln w="952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00000"/>
              </a:lnSpc>
              <a:spcBef>
                <a:spcPct val="50000"/>
              </a:spcBef>
              <a:buClrTx/>
              <a:buSzTx/>
              <a:buFontTx/>
              <a:buNone/>
            </a:pPr>
            <a:r>
              <a:rPr lang="zh-CN" altLang="en-US" sz="2000" u="sng" dirty="0">
                <a:solidFill>
                  <a:srgbClr val="0033CC"/>
                </a:solidFill>
                <a:latin typeface="+mj-ea"/>
                <a:ea typeface="+mj-ea"/>
              </a:rPr>
              <a:t>慢</a:t>
            </a:r>
            <a:r>
              <a:rPr lang="en-US" altLang="zh-CN" sz="2000" u="sng" dirty="0">
                <a:solidFill>
                  <a:srgbClr val="0033CC"/>
                </a:solidFill>
                <a:latin typeface="+mj-ea"/>
                <a:ea typeface="+mj-ea"/>
              </a:rPr>
              <a:t>Ca</a:t>
            </a:r>
            <a:r>
              <a:rPr lang="en-US" altLang="zh-CN" sz="2000" u="sng" baseline="30000" dirty="0">
                <a:solidFill>
                  <a:srgbClr val="0033CC"/>
                </a:solidFill>
                <a:latin typeface="+mj-ea"/>
                <a:ea typeface="+mj-ea"/>
              </a:rPr>
              <a:t>2+</a:t>
            </a:r>
            <a:r>
              <a:rPr lang="zh-CN" altLang="en-US" sz="2000" u="sng" dirty="0">
                <a:solidFill>
                  <a:srgbClr val="0033CC"/>
                </a:solidFill>
                <a:latin typeface="+mj-ea"/>
                <a:ea typeface="+mj-ea"/>
              </a:rPr>
              <a:t>通道</a:t>
            </a:r>
            <a:r>
              <a:rPr lang="zh-CN" altLang="en-US" sz="2000" dirty="0">
                <a:latin typeface="+mj-ea"/>
                <a:ea typeface="+mj-ea"/>
              </a:rPr>
              <a:t>：</a:t>
            </a:r>
            <a:r>
              <a:rPr lang="zh-CN" altLang="en-US" sz="2000" dirty="0">
                <a:latin typeface="微软雅黑" panose="020B0503020204020204" pitchFamily="34" charset="-122"/>
                <a:ea typeface="微软雅黑" panose="020B0503020204020204" pitchFamily="34" charset="-122"/>
              </a:rPr>
              <a:t>激活与失活比</a:t>
            </a:r>
            <a:r>
              <a:rPr lang="en-US" altLang="zh-CN" sz="2000" dirty="0">
                <a:latin typeface="微软雅黑" panose="020B0503020204020204" pitchFamily="34" charset="-122"/>
                <a:ea typeface="微软雅黑" panose="020B0503020204020204" pitchFamily="34" charset="-122"/>
              </a:rPr>
              <a:t>Na</a:t>
            </a:r>
            <a:r>
              <a:rPr lang="en-US" altLang="zh-CN" sz="2000" baseline="30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通道慢，特异性不高：</a:t>
            </a:r>
            <a:r>
              <a:rPr lang="en-US" altLang="zh-CN" sz="2000" dirty="0">
                <a:latin typeface="微软雅黑" panose="020B0503020204020204" pitchFamily="34" charset="-122"/>
                <a:ea typeface="微软雅黑" panose="020B0503020204020204" pitchFamily="34" charset="-122"/>
              </a:rPr>
              <a:t>Ca</a:t>
            </a:r>
            <a:r>
              <a:rPr lang="en-US" altLang="zh-CN" sz="2000" baseline="30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Na</a:t>
            </a:r>
            <a:r>
              <a:rPr lang="en-US" altLang="zh-CN" sz="2000" baseline="30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K</a:t>
            </a:r>
            <a:r>
              <a:rPr lang="en-US" altLang="zh-CN" sz="2000" baseline="30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）都通透，阻断剂：</a:t>
            </a:r>
            <a:r>
              <a:rPr lang="en-US" altLang="zh-CN" sz="2000" dirty="0">
                <a:latin typeface="微软雅黑" panose="020B0503020204020204" pitchFamily="34" charset="-122"/>
                <a:ea typeface="微软雅黑" panose="020B0503020204020204" pitchFamily="34" charset="-122"/>
              </a:rPr>
              <a:t>Mn</a:t>
            </a:r>
            <a:r>
              <a:rPr lang="en-US" altLang="zh-CN" sz="2000" baseline="30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和多种</a:t>
            </a:r>
            <a:r>
              <a:rPr lang="en-US" altLang="zh-CN" sz="2000" dirty="0">
                <a:latin typeface="微软雅黑" panose="020B0503020204020204" pitchFamily="34" charset="-122"/>
                <a:ea typeface="微软雅黑" panose="020B0503020204020204" pitchFamily="34" charset="-122"/>
              </a:rPr>
              <a:t>Ca</a:t>
            </a:r>
            <a:r>
              <a:rPr lang="en-US" altLang="zh-CN" sz="2000" baseline="30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阻断剂（维拉帕米）</a:t>
            </a:r>
            <a:r>
              <a:rPr lang="zh-CN" altLang="en-US" sz="2000" dirty="0">
                <a:latin typeface="+mj-ea"/>
                <a:ea typeface="+mj-ea"/>
              </a:rPr>
              <a:t>。</a:t>
            </a:r>
          </a:p>
        </p:txBody>
      </p:sp>
      <p:sp>
        <p:nvSpPr>
          <p:cNvPr id="136196" name="Text Box 4"/>
          <p:cNvSpPr txBox="1"/>
          <p:nvPr/>
        </p:nvSpPr>
        <p:spPr>
          <a:xfrm>
            <a:off x="5791200" y="3657600"/>
            <a:ext cx="3810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endParaRPr lang="zh-CN" altLang="en-US" sz="2400" b="0" dirty="0">
              <a:latin typeface="+mj-ea"/>
              <a:ea typeface="+mj-ea"/>
            </a:endParaRPr>
          </a:p>
        </p:txBody>
      </p:sp>
      <p:sp>
        <p:nvSpPr>
          <p:cNvPr id="136197" name="Rectangle 5"/>
          <p:cNvSpPr/>
          <p:nvPr/>
        </p:nvSpPr>
        <p:spPr>
          <a:xfrm>
            <a:off x="8153400" y="685800"/>
            <a:ext cx="796925"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FF0000"/>
                </a:solidFill>
                <a:latin typeface="+mj-ea"/>
                <a:ea typeface="+mj-ea"/>
              </a:rPr>
              <a:t>2</a:t>
            </a:r>
            <a:r>
              <a:rPr lang="zh-CN" altLang="en-US" sz="3200" dirty="0">
                <a:solidFill>
                  <a:srgbClr val="FF0000"/>
                </a:solidFill>
                <a:latin typeface="+mj-ea"/>
                <a:ea typeface="+mj-ea"/>
              </a:rPr>
              <a:t>期</a:t>
            </a:r>
          </a:p>
        </p:txBody>
      </p:sp>
      <p:pic>
        <p:nvPicPr>
          <p:cNvPr id="136198" name="Picture 6" descr="04021"/>
          <p:cNvPicPr>
            <a:picLocks noChangeAspect="1"/>
          </p:cNvPicPr>
          <p:nvPr/>
        </p:nvPicPr>
        <p:blipFill>
          <a:blip r:embed="rId2">
            <a:lum bright="-17999" contrast="48000"/>
          </a:blip>
          <a:srcRect l="57344" t="3488" r="10980" b="21729"/>
          <a:stretch>
            <a:fillRect/>
          </a:stretch>
        </p:blipFill>
        <p:spPr>
          <a:xfrm>
            <a:off x="0" y="4343400"/>
            <a:ext cx="3505200" cy="1905000"/>
          </a:xfrm>
          <a:prstGeom prst="rect">
            <a:avLst/>
          </a:prstGeom>
          <a:noFill/>
          <a:ln w="9525" cap="flat" cmpd="sng">
            <a:solidFill>
              <a:srgbClr val="FF00FF"/>
            </a:solidFill>
            <a:prstDash val="solid"/>
            <a:miter/>
            <a:headEnd type="none" w="med" len="med"/>
            <a:tailEnd type="none" w="med" len="med"/>
          </a:ln>
        </p:spPr>
      </p:pic>
      <p:sp>
        <p:nvSpPr>
          <p:cNvPr id="136199" name="Line 7"/>
          <p:cNvSpPr/>
          <p:nvPr/>
        </p:nvSpPr>
        <p:spPr>
          <a:xfrm flipV="1">
            <a:off x="838200" y="5867400"/>
            <a:ext cx="0" cy="5334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36200" name="Line 8"/>
          <p:cNvSpPr/>
          <p:nvPr/>
        </p:nvSpPr>
        <p:spPr>
          <a:xfrm>
            <a:off x="990600" y="5791200"/>
            <a:ext cx="0" cy="609600"/>
          </a:xfrm>
          <a:prstGeom prst="line">
            <a:avLst/>
          </a:prstGeom>
          <a:ln w="28575" cap="flat" cmpd="sng">
            <a:solidFill>
              <a:srgbClr val="000066"/>
            </a:solidFill>
            <a:prstDash val="solid"/>
            <a:headEnd type="none" w="med" len="med"/>
            <a:tailEnd type="triangle" w="med" len="med"/>
          </a:ln>
        </p:spPr>
        <p:txBody>
          <a:bodyPr/>
          <a:lstStyle/>
          <a:p>
            <a:endParaRPr lang="zh-CN" altLang="en-US"/>
          </a:p>
        </p:txBody>
      </p:sp>
      <p:sp>
        <p:nvSpPr>
          <p:cNvPr id="136201" name="Rectangle 9"/>
          <p:cNvSpPr/>
          <p:nvPr/>
        </p:nvSpPr>
        <p:spPr>
          <a:xfrm>
            <a:off x="533400" y="6424613"/>
            <a:ext cx="685800" cy="43338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80000"/>
              </a:lnSpc>
              <a:spcBef>
                <a:spcPct val="0"/>
              </a:spcBef>
              <a:buClrTx/>
              <a:buSzTx/>
              <a:buFontTx/>
              <a:buNone/>
            </a:pPr>
            <a:r>
              <a:rPr lang="en-US" altLang="zh-CN" dirty="0">
                <a:latin typeface="+mj-ea"/>
                <a:ea typeface="+mj-ea"/>
              </a:rPr>
              <a:t>Na</a:t>
            </a:r>
            <a:r>
              <a:rPr lang="en-US" altLang="zh-CN" baseline="30000" dirty="0">
                <a:latin typeface="+mj-ea"/>
                <a:ea typeface="+mj-ea"/>
              </a:rPr>
              <a:t>+</a:t>
            </a:r>
          </a:p>
        </p:txBody>
      </p:sp>
      <p:sp>
        <p:nvSpPr>
          <p:cNvPr id="136202" name="Rectangle 10"/>
          <p:cNvSpPr/>
          <p:nvPr/>
        </p:nvSpPr>
        <p:spPr>
          <a:xfrm>
            <a:off x="838200" y="54102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j-ea"/>
                <a:ea typeface="+mj-ea"/>
              </a:rPr>
              <a:t>K</a:t>
            </a:r>
            <a:r>
              <a:rPr lang="en-US" altLang="zh-CN" baseline="30000" dirty="0">
                <a:latin typeface="+mj-ea"/>
                <a:ea typeface="+mj-ea"/>
              </a:rPr>
              <a:t>+</a:t>
            </a:r>
          </a:p>
        </p:txBody>
      </p:sp>
      <p:sp>
        <p:nvSpPr>
          <p:cNvPr id="136203" name="Line 11"/>
          <p:cNvSpPr/>
          <p:nvPr/>
        </p:nvSpPr>
        <p:spPr>
          <a:xfrm flipV="1">
            <a:off x="1600200" y="5943600"/>
            <a:ext cx="0" cy="533400"/>
          </a:xfrm>
          <a:prstGeom prst="line">
            <a:avLst/>
          </a:prstGeom>
          <a:ln w="57150" cap="flat" cmpd="sng">
            <a:solidFill>
              <a:srgbClr val="036503"/>
            </a:solidFill>
            <a:prstDash val="solid"/>
            <a:headEnd type="none" w="med" len="med"/>
            <a:tailEnd type="triangle" w="med" len="med"/>
          </a:ln>
        </p:spPr>
        <p:txBody>
          <a:bodyPr/>
          <a:lstStyle/>
          <a:p>
            <a:endParaRPr lang="zh-CN" altLang="en-US"/>
          </a:p>
        </p:txBody>
      </p:sp>
      <p:sp>
        <p:nvSpPr>
          <p:cNvPr id="136204" name="Rectangle 12"/>
          <p:cNvSpPr/>
          <p:nvPr/>
        </p:nvSpPr>
        <p:spPr>
          <a:xfrm>
            <a:off x="1219200" y="6491288"/>
            <a:ext cx="698500" cy="3667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75000"/>
              </a:lnSpc>
              <a:spcBef>
                <a:spcPct val="0"/>
              </a:spcBef>
              <a:buClrTx/>
              <a:buSzTx/>
              <a:buFontTx/>
              <a:buNone/>
            </a:pPr>
            <a:r>
              <a:rPr lang="en-US" altLang="zh-CN" sz="2400" dirty="0">
                <a:latin typeface="+mj-ea"/>
                <a:ea typeface="+mj-ea"/>
              </a:rPr>
              <a:t>Ca</a:t>
            </a:r>
            <a:r>
              <a:rPr lang="en-US" altLang="zh-CN" sz="2400" baseline="30000" dirty="0">
                <a:latin typeface="+mj-ea"/>
                <a:ea typeface="+mj-ea"/>
              </a:rPr>
              <a:t>2+</a:t>
            </a:r>
          </a:p>
        </p:txBody>
      </p:sp>
      <p:sp>
        <p:nvSpPr>
          <p:cNvPr id="136205" name="Line 13"/>
          <p:cNvSpPr/>
          <p:nvPr/>
        </p:nvSpPr>
        <p:spPr>
          <a:xfrm>
            <a:off x="1828800" y="5943600"/>
            <a:ext cx="0" cy="533400"/>
          </a:xfrm>
          <a:prstGeom prst="line">
            <a:avLst/>
          </a:prstGeom>
          <a:ln w="57150" cap="flat" cmpd="sng">
            <a:solidFill>
              <a:srgbClr val="000066"/>
            </a:solidFill>
            <a:prstDash val="solid"/>
            <a:headEnd type="none" w="med" len="med"/>
            <a:tailEnd type="triangle" w="med" len="med"/>
          </a:ln>
        </p:spPr>
        <p:txBody>
          <a:bodyPr/>
          <a:lstStyle/>
          <a:p>
            <a:endParaRPr lang="zh-CN" altLang="en-US"/>
          </a:p>
        </p:txBody>
      </p:sp>
      <p:sp>
        <p:nvSpPr>
          <p:cNvPr id="136206" name="Rectangle 14"/>
          <p:cNvSpPr/>
          <p:nvPr/>
        </p:nvSpPr>
        <p:spPr>
          <a:xfrm>
            <a:off x="1676400" y="54864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j-ea"/>
                <a:ea typeface="+mj-ea"/>
              </a:rPr>
              <a:t>K</a:t>
            </a:r>
            <a:r>
              <a:rPr lang="en-US" altLang="zh-CN" baseline="30000" dirty="0">
                <a:latin typeface="+mj-ea"/>
                <a:ea typeface="+mj-ea"/>
              </a:rPr>
              <a:t>+</a:t>
            </a:r>
          </a:p>
        </p:txBody>
      </p:sp>
      <p:sp>
        <p:nvSpPr>
          <p:cNvPr id="136207" name="Text Box 15"/>
          <p:cNvSpPr txBox="1"/>
          <p:nvPr/>
        </p:nvSpPr>
        <p:spPr>
          <a:xfrm>
            <a:off x="4572000" y="27432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2</a:t>
            </a:r>
          </a:p>
        </p:txBody>
      </p:sp>
      <p:pic>
        <p:nvPicPr>
          <p:cNvPr id="136208" name="Picture 16" descr="022"/>
          <p:cNvPicPr>
            <a:picLocks noChangeAspect="1"/>
          </p:cNvPicPr>
          <p:nvPr/>
        </p:nvPicPr>
        <p:blipFill>
          <a:blip r:embed="rId3"/>
          <a:stretch>
            <a:fillRect/>
          </a:stretch>
        </p:blipFill>
        <p:spPr>
          <a:xfrm>
            <a:off x="3810000" y="2057400"/>
            <a:ext cx="4191000" cy="2038350"/>
          </a:xfrm>
          <a:prstGeom prst="rect">
            <a:avLst/>
          </a:prstGeom>
          <a:noFill/>
          <a:ln w="9525">
            <a:noFill/>
          </a:ln>
        </p:spPr>
      </p:pic>
      <p:sp>
        <p:nvSpPr>
          <p:cNvPr id="136209" name="Line 17"/>
          <p:cNvSpPr/>
          <p:nvPr/>
        </p:nvSpPr>
        <p:spPr>
          <a:xfrm>
            <a:off x="2895600" y="1371599"/>
            <a:ext cx="1066800" cy="3020647"/>
          </a:xfrm>
          <a:prstGeom prst="line">
            <a:avLst/>
          </a:prstGeom>
          <a:ln w="38100" cap="flat" cmpd="sng">
            <a:solidFill>
              <a:srgbClr val="FF00FF"/>
            </a:solidFill>
            <a:prstDash val="solid"/>
            <a:headEnd type="none" w="med" len="med"/>
            <a:tailEnd type="triangle" w="med" len="med"/>
          </a:ln>
        </p:spPr>
        <p:txBody>
          <a:bodyPr/>
          <a:lstStyle/>
          <a:p>
            <a:endParaRPr lang="zh-CN" altLang="en-US"/>
          </a:p>
        </p:txBody>
      </p:sp>
      <p:pic>
        <p:nvPicPr>
          <p:cNvPr id="136210" name="Picture 18" descr="023"/>
          <p:cNvPicPr>
            <a:picLocks noChangeAspect="1"/>
          </p:cNvPicPr>
          <p:nvPr/>
        </p:nvPicPr>
        <p:blipFill>
          <a:blip r:embed="rId4"/>
          <a:stretch>
            <a:fillRect/>
          </a:stretch>
        </p:blipFill>
        <p:spPr>
          <a:xfrm>
            <a:off x="3733800" y="0"/>
            <a:ext cx="4572000" cy="2274888"/>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3587"/>
                                        </p:tgtEl>
                                        <p:attrNameLst>
                                          <p:attrName>style.visibility</p:attrName>
                                        </p:attrNameLst>
                                      </p:cBhvr>
                                      <p:to>
                                        <p:strVal val="visible"/>
                                      </p:to>
                                    </p:set>
                                    <p:anim calcmode="lin" valueType="num">
                                      <p:cBhvr additive="base">
                                        <p:cTn id="7" dur="500" fill="hold"/>
                                        <p:tgtEl>
                                          <p:spTgt spid="323587"/>
                                        </p:tgtEl>
                                        <p:attrNameLst>
                                          <p:attrName>ppt_x</p:attrName>
                                        </p:attrNameLst>
                                      </p:cBhvr>
                                      <p:tavLst>
                                        <p:tav tm="0">
                                          <p:val>
                                            <p:strVal val="0-#ppt_w/2"/>
                                          </p:val>
                                        </p:tav>
                                        <p:tav tm="100000">
                                          <p:val>
                                            <p:strVal val="#ppt_x"/>
                                          </p:val>
                                        </p:tav>
                                      </p:tavLst>
                                    </p:anim>
                                    <p:anim calcmode="lin" valueType="num">
                                      <p:cBhvr additive="base">
                                        <p:cTn id="8" dur="500" fill="hold"/>
                                        <p:tgtEl>
                                          <p:spTgt spid="3235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p:nvPr/>
        </p:nvSpPr>
        <p:spPr>
          <a:xfrm>
            <a:off x="304800" y="304800"/>
            <a:ext cx="2895600" cy="3834896"/>
          </a:xfrm>
          <a:prstGeom prst="rect">
            <a:avLst/>
          </a:prstGeom>
          <a:noFill/>
          <a:ln w="9525" cap="flat" cmpd="sng">
            <a:solidFill>
              <a:srgbClr val="00FF00"/>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85000"/>
              </a:lnSpc>
              <a:spcBef>
                <a:spcPct val="0"/>
              </a:spcBef>
              <a:buClrTx/>
              <a:buSzTx/>
              <a:buFontTx/>
              <a:buNone/>
            </a:pPr>
            <a:r>
              <a:rPr lang="en-US" altLang="zh-CN" sz="3200" dirty="0">
                <a:solidFill>
                  <a:srgbClr val="FF0000"/>
                </a:solidFill>
                <a:latin typeface="楷体_GB2312" pitchFamily="1" charset="-122"/>
              </a:rPr>
              <a:t>3</a:t>
            </a:r>
            <a:r>
              <a:rPr lang="zh-CN" altLang="en-US" sz="3200" dirty="0">
                <a:solidFill>
                  <a:srgbClr val="FF0000"/>
                </a:solidFill>
                <a:latin typeface="楷体_GB2312" pitchFamily="1" charset="-122"/>
              </a:rPr>
              <a:t>期：</a:t>
            </a:r>
            <a:endParaRPr lang="zh-CN" altLang="en-US" sz="2400" dirty="0">
              <a:solidFill>
                <a:srgbClr val="FF0000"/>
              </a:solidFill>
              <a:latin typeface="楷体_GB2312" pitchFamily="1" charset="-122"/>
            </a:endParaRPr>
          </a:p>
          <a:p>
            <a:pPr marL="0" lvl="0" indent="0" algn="ctr" eaLnBrk="1" hangingPunct="1">
              <a:lnSpc>
                <a:spcPct val="100000"/>
              </a:lnSpc>
              <a:spcBef>
                <a:spcPct val="0"/>
              </a:spcBef>
              <a:buClrTx/>
              <a:buSzTx/>
              <a:buFontTx/>
              <a:buNone/>
            </a:pPr>
            <a:r>
              <a:rPr lang="zh-CN" altLang="en-US" sz="2400" dirty="0">
                <a:latin typeface="楷体_GB2312" pitchFamily="1" charset="-122"/>
              </a:rPr>
              <a:t>慢</a:t>
            </a:r>
            <a:r>
              <a:rPr lang="en-US" altLang="zh-CN" sz="2400" dirty="0">
                <a:latin typeface="楷体_GB2312" pitchFamily="1" charset="-122"/>
              </a:rPr>
              <a:t>Ca</a:t>
            </a:r>
            <a:r>
              <a:rPr lang="en-US" altLang="zh-CN" sz="2400" baseline="30000" dirty="0">
                <a:latin typeface="楷体_GB2312" pitchFamily="1" charset="-122"/>
              </a:rPr>
              <a:t>2+</a:t>
            </a:r>
            <a:r>
              <a:rPr lang="zh-CN" altLang="en-US" sz="2400" dirty="0">
                <a:latin typeface="楷体_GB2312" pitchFamily="1" charset="-122"/>
              </a:rPr>
              <a:t>通道失活</a:t>
            </a:r>
          </a:p>
          <a:p>
            <a:pPr marL="0" lvl="0" indent="0" algn="ctr" eaLnBrk="1" hangingPunct="1">
              <a:lnSpc>
                <a:spcPct val="100000"/>
              </a:lnSpc>
              <a:spcBef>
                <a:spcPct val="0"/>
              </a:spcBef>
              <a:buClrTx/>
              <a:buSzTx/>
              <a:buFontTx/>
              <a:buNone/>
            </a:pPr>
            <a:r>
              <a:rPr lang="en-US" altLang="zh-CN" sz="2400" dirty="0">
                <a:latin typeface="楷体_GB2312" pitchFamily="1" charset="-122"/>
              </a:rPr>
              <a:t>+</a:t>
            </a:r>
          </a:p>
          <a:p>
            <a:pPr marL="0" lvl="0" indent="0" algn="ctr" eaLnBrk="1" hangingPunct="1">
              <a:lnSpc>
                <a:spcPct val="100000"/>
              </a:lnSpc>
              <a:spcBef>
                <a:spcPct val="0"/>
              </a:spcBef>
              <a:buClrTx/>
              <a:buSzTx/>
              <a:buFontTx/>
              <a:buNone/>
            </a:pPr>
            <a:r>
              <a:rPr lang="en-US" altLang="zh-CN" sz="2400" dirty="0">
                <a:latin typeface="楷体_GB2312" pitchFamily="1" charset="-122"/>
              </a:rPr>
              <a:t>I</a:t>
            </a:r>
            <a:r>
              <a:rPr lang="en-US" altLang="zh-CN" sz="2400" baseline="-25000" dirty="0">
                <a:latin typeface="楷体_GB2312" pitchFamily="1" charset="-122"/>
              </a:rPr>
              <a:t>K </a:t>
            </a:r>
            <a:r>
              <a:rPr lang="zh-CN" altLang="en-US" sz="2400" dirty="0">
                <a:latin typeface="楷体_GB2312" pitchFamily="1" charset="-122"/>
              </a:rPr>
              <a:t>通道通透性↑</a:t>
            </a:r>
          </a:p>
          <a:p>
            <a:pPr marL="0" lvl="0" indent="0" algn="ctr" eaLnBrk="1" hangingPunct="1">
              <a:lnSpc>
                <a:spcPct val="100000"/>
              </a:lnSpc>
              <a:spcBef>
                <a:spcPct val="0"/>
              </a:spcBef>
              <a:buClrTx/>
              <a:buSzTx/>
              <a:buFontTx/>
              <a:buNone/>
            </a:pPr>
            <a:r>
              <a:rPr lang="zh-CN" altLang="en-US" sz="2400" dirty="0">
                <a:latin typeface="楷体_GB2312" pitchFamily="1" charset="-122"/>
              </a:rPr>
              <a:t>↓</a:t>
            </a:r>
          </a:p>
          <a:p>
            <a:pPr marL="0" lvl="0" indent="0" algn="ctr" eaLnBrk="1" hangingPunct="1">
              <a:lnSpc>
                <a:spcPct val="100000"/>
              </a:lnSpc>
              <a:spcBef>
                <a:spcPct val="0"/>
              </a:spcBef>
              <a:buClrTx/>
              <a:buSzTx/>
              <a:buFontTx/>
              <a:buNone/>
            </a:pPr>
            <a:r>
              <a:rPr lang="en-US" altLang="zh-CN" sz="2400" dirty="0">
                <a:latin typeface="楷体_GB2312" pitchFamily="1" charset="-122"/>
              </a:rPr>
              <a:t>K</a:t>
            </a:r>
            <a:r>
              <a:rPr lang="en-US" altLang="zh-CN" sz="2400" baseline="30000" dirty="0">
                <a:latin typeface="楷体_GB2312" pitchFamily="1" charset="-122"/>
              </a:rPr>
              <a:t>+</a:t>
            </a:r>
            <a:r>
              <a:rPr lang="zh-CN" altLang="en-US" sz="2400" dirty="0">
                <a:latin typeface="楷体_GB2312" pitchFamily="1" charset="-122"/>
              </a:rPr>
              <a:t>再生式外流</a:t>
            </a:r>
          </a:p>
          <a:p>
            <a:pPr marL="0" lvl="0" indent="0" algn="ctr" eaLnBrk="1" hangingPunct="1">
              <a:lnSpc>
                <a:spcPct val="100000"/>
              </a:lnSpc>
              <a:spcBef>
                <a:spcPct val="0"/>
              </a:spcBef>
              <a:buClrTx/>
              <a:buSzTx/>
              <a:buFontTx/>
              <a:buNone/>
            </a:pPr>
            <a:r>
              <a:rPr lang="zh-CN" altLang="en-US" sz="2400" dirty="0">
                <a:latin typeface="楷体_GB2312" pitchFamily="1" charset="-122"/>
              </a:rPr>
              <a:t>↓</a:t>
            </a:r>
          </a:p>
          <a:p>
            <a:pPr marL="0" lvl="0" indent="0" algn="ctr" eaLnBrk="1" hangingPunct="1">
              <a:lnSpc>
                <a:spcPct val="100000"/>
              </a:lnSpc>
              <a:spcBef>
                <a:spcPct val="0"/>
              </a:spcBef>
              <a:buClrTx/>
              <a:buSzTx/>
              <a:buFontTx/>
              <a:buNone/>
            </a:pPr>
            <a:r>
              <a:rPr lang="zh-CN" altLang="en-US" sz="2400" dirty="0">
                <a:latin typeface="楷体_GB2312" pitchFamily="1" charset="-122"/>
              </a:rPr>
              <a:t>快速复极化</a:t>
            </a:r>
          </a:p>
          <a:p>
            <a:pPr marL="0" lvl="0" indent="0" algn="ctr" eaLnBrk="1" hangingPunct="1">
              <a:lnSpc>
                <a:spcPct val="100000"/>
              </a:lnSpc>
              <a:spcBef>
                <a:spcPct val="0"/>
              </a:spcBef>
              <a:buClrTx/>
              <a:buSzTx/>
              <a:buFontTx/>
              <a:buNone/>
            </a:pPr>
            <a:r>
              <a:rPr lang="zh-CN" altLang="en-US" sz="2400" dirty="0">
                <a:latin typeface="楷体_GB2312" pitchFamily="1" charset="-122"/>
              </a:rPr>
              <a:t>至</a:t>
            </a:r>
            <a:r>
              <a:rPr lang="en-US" altLang="zh-CN" sz="2400" dirty="0">
                <a:latin typeface="楷体_GB2312" pitchFamily="1" charset="-122"/>
              </a:rPr>
              <a:t>RP</a:t>
            </a:r>
            <a:r>
              <a:rPr lang="zh-CN" altLang="en-US" sz="2400" dirty="0">
                <a:latin typeface="楷体_GB2312" pitchFamily="1" charset="-122"/>
              </a:rPr>
              <a:t>水平</a:t>
            </a:r>
          </a:p>
          <a:p>
            <a:pPr marL="0" lvl="0" indent="0" algn="ctr" eaLnBrk="1" hangingPunct="1">
              <a:lnSpc>
                <a:spcPct val="100000"/>
              </a:lnSpc>
              <a:spcBef>
                <a:spcPct val="0"/>
              </a:spcBef>
              <a:buClrTx/>
              <a:buSzTx/>
              <a:buFontTx/>
              <a:buNone/>
            </a:pPr>
            <a:r>
              <a:rPr lang="zh-CN" altLang="en-US" sz="2400" dirty="0">
                <a:latin typeface="楷体_GB2312" pitchFamily="1" charset="-122"/>
              </a:rPr>
              <a:t>（</a:t>
            </a:r>
            <a:r>
              <a:rPr lang="en-US" altLang="zh-CN" sz="2400" dirty="0">
                <a:latin typeface="楷体_GB2312" pitchFamily="1" charset="-122"/>
              </a:rPr>
              <a:t>3</a:t>
            </a:r>
            <a:r>
              <a:rPr lang="zh-CN" altLang="en-US" sz="2400" dirty="0">
                <a:latin typeface="楷体_GB2312" pitchFamily="1" charset="-122"/>
              </a:rPr>
              <a:t>期）</a:t>
            </a:r>
          </a:p>
        </p:txBody>
      </p:sp>
      <p:sp>
        <p:nvSpPr>
          <p:cNvPr id="324611" name="Text Box 3"/>
          <p:cNvSpPr txBox="1"/>
          <p:nvPr/>
        </p:nvSpPr>
        <p:spPr>
          <a:xfrm>
            <a:off x="3438681" y="4577144"/>
            <a:ext cx="5486400" cy="1505669"/>
          </a:xfrm>
          <a:prstGeom prst="rect">
            <a:avLst/>
          </a:prstGeom>
          <a:noFill/>
          <a:ln w="952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ts val="3800"/>
              </a:lnSpc>
              <a:spcBef>
                <a:spcPct val="0"/>
              </a:spcBef>
              <a:buClrTx/>
              <a:buSzTx/>
              <a:buFontTx/>
              <a:buNone/>
            </a:pPr>
            <a:r>
              <a:rPr lang="en-US" altLang="zh-CN" sz="3200" dirty="0">
                <a:latin typeface="楷体_GB2312" pitchFamily="1" charset="-122"/>
              </a:rPr>
              <a:t>   </a:t>
            </a:r>
            <a:r>
              <a:rPr lang="en-US" altLang="zh-CN" sz="3200" dirty="0">
                <a:solidFill>
                  <a:srgbClr val="C00000"/>
                </a:solidFill>
                <a:latin typeface="楷体_GB2312" pitchFamily="1" charset="-122"/>
              </a:rPr>
              <a:t>4</a:t>
            </a:r>
            <a:r>
              <a:rPr lang="zh-CN" altLang="en-US" sz="3200" dirty="0">
                <a:solidFill>
                  <a:srgbClr val="C00000"/>
                </a:solidFill>
                <a:latin typeface="楷体_GB2312" pitchFamily="1" charset="-122"/>
              </a:rPr>
              <a:t>期</a:t>
            </a:r>
            <a:r>
              <a:rPr lang="en-US" altLang="zh-CN" dirty="0">
                <a:latin typeface="楷体_GB2312" pitchFamily="1" charset="-122"/>
              </a:rPr>
              <a:t>:</a:t>
            </a:r>
            <a:r>
              <a:rPr lang="zh-CN" altLang="en-US" sz="2400" dirty="0">
                <a:latin typeface="楷体_GB2312" pitchFamily="1" charset="-122"/>
              </a:rPr>
              <a:t>因膜内</a:t>
            </a:r>
            <a:r>
              <a:rPr lang="en-US" altLang="zh-CN" sz="2400" dirty="0">
                <a:latin typeface="楷体_GB2312" pitchFamily="1" charset="-122"/>
              </a:rPr>
              <a:t>[Na</a:t>
            </a:r>
            <a:r>
              <a:rPr lang="en-US" altLang="zh-CN" sz="2400" baseline="30000" dirty="0">
                <a:latin typeface="楷体_GB2312" pitchFamily="1" charset="-122"/>
              </a:rPr>
              <a:t>+</a:t>
            </a:r>
            <a:r>
              <a:rPr lang="en-US" altLang="zh-CN" sz="2400" dirty="0">
                <a:latin typeface="楷体_GB2312" pitchFamily="1" charset="-122"/>
              </a:rPr>
              <a:t>]</a:t>
            </a:r>
            <a:r>
              <a:rPr lang="zh-CN" altLang="en-US" sz="2400" dirty="0">
                <a:latin typeface="楷体_GB2312" pitchFamily="1" charset="-122"/>
              </a:rPr>
              <a:t>和</a:t>
            </a:r>
            <a:r>
              <a:rPr lang="en-US" altLang="zh-CN" sz="2400" dirty="0">
                <a:latin typeface="楷体_GB2312" pitchFamily="1" charset="-122"/>
              </a:rPr>
              <a:t>[Ca</a:t>
            </a:r>
            <a:r>
              <a:rPr lang="en-US" altLang="zh-CN" sz="2400" baseline="30000" dirty="0">
                <a:latin typeface="楷体_GB2312" pitchFamily="1" charset="-122"/>
              </a:rPr>
              <a:t>2+</a:t>
            </a:r>
            <a:r>
              <a:rPr lang="en-US" altLang="zh-CN" sz="2400" dirty="0">
                <a:latin typeface="楷体_GB2312" pitchFamily="1" charset="-122"/>
              </a:rPr>
              <a:t>] </a:t>
            </a:r>
            <a:r>
              <a:rPr lang="zh-CN" altLang="en-US" sz="2400" dirty="0">
                <a:latin typeface="楷体_GB2312" pitchFamily="1" charset="-122"/>
              </a:rPr>
              <a:t>升高</a:t>
            </a:r>
            <a:r>
              <a:rPr lang="en-US" altLang="zh-CN" sz="2400" dirty="0">
                <a:latin typeface="楷体_GB2312" pitchFamily="1" charset="-122"/>
              </a:rPr>
              <a:t>,</a:t>
            </a:r>
            <a:r>
              <a:rPr lang="zh-CN" altLang="en-US" sz="2400" dirty="0">
                <a:latin typeface="楷体_GB2312" pitchFamily="1" charset="-122"/>
              </a:rPr>
              <a:t>而膜外</a:t>
            </a:r>
            <a:r>
              <a:rPr lang="en-US" altLang="zh-CN" sz="2400" dirty="0">
                <a:latin typeface="楷体_GB2312" pitchFamily="1" charset="-122"/>
              </a:rPr>
              <a:t>[K</a:t>
            </a:r>
            <a:r>
              <a:rPr lang="en-US" altLang="zh-CN" sz="2400" baseline="30000" dirty="0">
                <a:latin typeface="楷体_GB2312" pitchFamily="1" charset="-122"/>
              </a:rPr>
              <a:t>+</a:t>
            </a:r>
            <a:r>
              <a:rPr lang="en-US" altLang="zh-CN" sz="2400" dirty="0">
                <a:latin typeface="楷体_GB2312" pitchFamily="1" charset="-122"/>
              </a:rPr>
              <a:t>]</a:t>
            </a:r>
            <a:r>
              <a:rPr lang="zh-CN" altLang="en-US" sz="2400" dirty="0">
                <a:latin typeface="楷体_GB2312" pitchFamily="1" charset="-122"/>
              </a:rPr>
              <a:t>升高→激活离子泵→泵出</a:t>
            </a:r>
            <a:r>
              <a:rPr lang="en-US" altLang="zh-CN" sz="2400" dirty="0">
                <a:latin typeface="楷体_GB2312" pitchFamily="1" charset="-122"/>
              </a:rPr>
              <a:t>Na+</a:t>
            </a:r>
            <a:r>
              <a:rPr lang="zh-CN" altLang="en-US" sz="2400" dirty="0">
                <a:latin typeface="楷体_GB2312" pitchFamily="1" charset="-122"/>
              </a:rPr>
              <a:t>和</a:t>
            </a:r>
            <a:r>
              <a:rPr lang="en-US" altLang="zh-CN" sz="2400" dirty="0">
                <a:latin typeface="楷体_GB2312" pitchFamily="1" charset="-122"/>
              </a:rPr>
              <a:t>Ca</a:t>
            </a:r>
            <a:r>
              <a:rPr lang="en-US" altLang="zh-CN" sz="2400" baseline="30000" dirty="0">
                <a:latin typeface="楷体_GB2312" pitchFamily="1" charset="-122"/>
              </a:rPr>
              <a:t>2+</a:t>
            </a:r>
            <a:r>
              <a:rPr lang="en-US" altLang="zh-CN" sz="2400" dirty="0">
                <a:latin typeface="楷体_GB2312" pitchFamily="1" charset="-122"/>
              </a:rPr>
              <a:t>,</a:t>
            </a:r>
            <a:r>
              <a:rPr lang="zh-CN" altLang="en-US" sz="2400" dirty="0">
                <a:latin typeface="楷体_GB2312" pitchFamily="1" charset="-122"/>
              </a:rPr>
              <a:t>泵入</a:t>
            </a:r>
            <a:r>
              <a:rPr lang="en-US" altLang="zh-CN" sz="2400" dirty="0">
                <a:latin typeface="楷体_GB2312" pitchFamily="1" charset="-122"/>
              </a:rPr>
              <a:t>K</a:t>
            </a:r>
            <a:r>
              <a:rPr lang="en-US" altLang="zh-CN" sz="2400" baseline="30000" dirty="0">
                <a:latin typeface="楷体_GB2312" pitchFamily="1" charset="-122"/>
              </a:rPr>
              <a:t>+</a:t>
            </a:r>
            <a:r>
              <a:rPr lang="en-US" altLang="zh-CN" sz="2400" dirty="0">
                <a:latin typeface="楷体_GB2312" pitchFamily="1" charset="-122"/>
              </a:rPr>
              <a:t>→</a:t>
            </a:r>
            <a:r>
              <a:rPr lang="zh-CN" altLang="en-US" sz="2400" dirty="0">
                <a:latin typeface="楷体_GB2312" pitchFamily="1" charset="-122"/>
              </a:rPr>
              <a:t>恢复正常离子分布。</a:t>
            </a:r>
          </a:p>
        </p:txBody>
      </p:sp>
      <p:sp>
        <p:nvSpPr>
          <p:cNvPr id="138244" name="Rectangle 4"/>
          <p:cNvSpPr/>
          <p:nvPr/>
        </p:nvSpPr>
        <p:spPr>
          <a:xfrm>
            <a:off x="6858000" y="1219200"/>
            <a:ext cx="6445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400" dirty="0">
                <a:latin typeface="楷体_GB2312" pitchFamily="1" charset="-122"/>
              </a:rPr>
              <a:t>3</a:t>
            </a:r>
            <a:r>
              <a:rPr lang="zh-CN" altLang="en-US" sz="2400" dirty="0">
                <a:latin typeface="楷体_GB2312" pitchFamily="1" charset="-122"/>
              </a:rPr>
              <a:t>期</a:t>
            </a:r>
          </a:p>
        </p:txBody>
      </p:sp>
      <p:pic>
        <p:nvPicPr>
          <p:cNvPr id="138245" name="Picture 5" descr="04021"/>
          <p:cNvPicPr>
            <a:picLocks noChangeAspect="1"/>
          </p:cNvPicPr>
          <p:nvPr/>
        </p:nvPicPr>
        <p:blipFill>
          <a:blip r:embed="rId2">
            <a:lum bright="-17999" contrast="48000"/>
          </a:blip>
          <a:srcRect l="57344" t="3488" r="10980" b="21729"/>
          <a:stretch>
            <a:fillRect/>
          </a:stretch>
        </p:blipFill>
        <p:spPr>
          <a:xfrm>
            <a:off x="0" y="4343400"/>
            <a:ext cx="3352800" cy="1905000"/>
          </a:xfrm>
          <a:prstGeom prst="rect">
            <a:avLst/>
          </a:prstGeom>
          <a:noFill/>
          <a:ln w="9525" cap="flat" cmpd="sng">
            <a:solidFill>
              <a:srgbClr val="FF00FF"/>
            </a:solidFill>
            <a:prstDash val="solid"/>
            <a:miter/>
            <a:headEnd type="none" w="med" len="med"/>
            <a:tailEnd type="none" w="med" len="med"/>
          </a:ln>
        </p:spPr>
      </p:pic>
      <p:sp>
        <p:nvSpPr>
          <p:cNvPr id="138246" name="Line 6"/>
          <p:cNvSpPr/>
          <p:nvPr/>
        </p:nvSpPr>
        <p:spPr>
          <a:xfrm flipV="1">
            <a:off x="838200" y="5867400"/>
            <a:ext cx="0" cy="5334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38247" name="Rectangle 7"/>
          <p:cNvSpPr/>
          <p:nvPr/>
        </p:nvSpPr>
        <p:spPr>
          <a:xfrm>
            <a:off x="304800" y="6424613"/>
            <a:ext cx="914400" cy="387798"/>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80000"/>
              </a:lnSpc>
              <a:spcBef>
                <a:spcPct val="0"/>
              </a:spcBef>
              <a:buClrTx/>
              <a:buSzTx/>
              <a:buFontTx/>
              <a:buNone/>
            </a:pPr>
            <a:r>
              <a:rPr lang="en-US" altLang="zh-CN" sz="2400" dirty="0">
                <a:latin typeface="楷体_GB2312" pitchFamily="1" charset="-122"/>
              </a:rPr>
              <a:t>Na</a:t>
            </a:r>
            <a:r>
              <a:rPr lang="en-US" altLang="zh-CN" sz="2400" baseline="30000" dirty="0">
                <a:latin typeface="楷体_GB2312" pitchFamily="1" charset="-122"/>
              </a:rPr>
              <a:t>+</a:t>
            </a:r>
          </a:p>
        </p:txBody>
      </p:sp>
      <p:sp>
        <p:nvSpPr>
          <p:cNvPr id="138248" name="Rectangle 8"/>
          <p:cNvSpPr/>
          <p:nvPr/>
        </p:nvSpPr>
        <p:spPr>
          <a:xfrm>
            <a:off x="838200" y="54102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楷体_GB2312" pitchFamily="1" charset="-122"/>
              </a:rPr>
              <a:t>K</a:t>
            </a:r>
            <a:r>
              <a:rPr lang="en-US" altLang="zh-CN" baseline="30000" dirty="0">
                <a:latin typeface="楷体_GB2312" pitchFamily="1" charset="-122"/>
              </a:rPr>
              <a:t>+</a:t>
            </a:r>
          </a:p>
        </p:txBody>
      </p:sp>
      <p:sp>
        <p:nvSpPr>
          <p:cNvPr id="138249" name="Line 9"/>
          <p:cNvSpPr/>
          <p:nvPr/>
        </p:nvSpPr>
        <p:spPr>
          <a:xfrm>
            <a:off x="990600" y="5791200"/>
            <a:ext cx="0" cy="609600"/>
          </a:xfrm>
          <a:prstGeom prst="line">
            <a:avLst/>
          </a:prstGeom>
          <a:ln w="28575" cap="flat" cmpd="sng">
            <a:solidFill>
              <a:srgbClr val="000066"/>
            </a:solidFill>
            <a:prstDash val="solid"/>
            <a:headEnd type="none" w="med" len="med"/>
            <a:tailEnd type="triangle" w="med" len="med"/>
          </a:ln>
        </p:spPr>
        <p:txBody>
          <a:bodyPr/>
          <a:lstStyle/>
          <a:p>
            <a:endParaRPr lang="zh-CN" altLang="en-US"/>
          </a:p>
        </p:txBody>
      </p:sp>
      <p:sp>
        <p:nvSpPr>
          <p:cNvPr id="138250" name="Line 10"/>
          <p:cNvSpPr/>
          <p:nvPr/>
        </p:nvSpPr>
        <p:spPr>
          <a:xfrm flipV="1">
            <a:off x="1600200" y="5943600"/>
            <a:ext cx="0" cy="533400"/>
          </a:xfrm>
          <a:prstGeom prst="line">
            <a:avLst/>
          </a:prstGeom>
          <a:ln w="57150" cap="flat" cmpd="sng">
            <a:solidFill>
              <a:srgbClr val="036503"/>
            </a:solidFill>
            <a:prstDash val="solid"/>
            <a:headEnd type="none" w="med" len="med"/>
            <a:tailEnd type="triangle" w="med" len="med"/>
          </a:ln>
        </p:spPr>
        <p:txBody>
          <a:bodyPr/>
          <a:lstStyle/>
          <a:p>
            <a:endParaRPr lang="zh-CN" altLang="en-US"/>
          </a:p>
        </p:txBody>
      </p:sp>
      <p:sp>
        <p:nvSpPr>
          <p:cNvPr id="138251" name="Rectangle 11"/>
          <p:cNvSpPr/>
          <p:nvPr/>
        </p:nvSpPr>
        <p:spPr>
          <a:xfrm>
            <a:off x="1219200" y="6491288"/>
            <a:ext cx="698500" cy="366712"/>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75000"/>
              </a:lnSpc>
              <a:spcBef>
                <a:spcPct val="0"/>
              </a:spcBef>
              <a:buClrTx/>
              <a:buSzTx/>
              <a:buFontTx/>
              <a:buNone/>
            </a:pPr>
            <a:r>
              <a:rPr lang="en-US" altLang="zh-CN" sz="2400" dirty="0">
                <a:latin typeface="楷体_GB2312" pitchFamily="1" charset="-122"/>
              </a:rPr>
              <a:t>Ca</a:t>
            </a:r>
            <a:r>
              <a:rPr lang="en-US" altLang="zh-CN" sz="2400" baseline="30000" dirty="0">
                <a:latin typeface="楷体_GB2312" pitchFamily="1" charset="-122"/>
              </a:rPr>
              <a:t>2+</a:t>
            </a:r>
          </a:p>
        </p:txBody>
      </p:sp>
      <p:sp>
        <p:nvSpPr>
          <p:cNvPr id="138252" name="Rectangle 12"/>
          <p:cNvSpPr/>
          <p:nvPr/>
        </p:nvSpPr>
        <p:spPr>
          <a:xfrm>
            <a:off x="1676400" y="54864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楷体_GB2312" pitchFamily="1" charset="-122"/>
              </a:rPr>
              <a:t>K</a:t>
            </a:r>
            <a:r>
              <a:rPr lang="en-US" altLang="zh-CN" baseline="30000" dirty="0">
                <a:latin typeface="楷体_GB2312" pitchFamily="1" charset="-122"/>
              </a:rPr>
              <a:t>+</a:t>
            </a:r>
          </a:p>
        </p:txBody>
      </p:sp>
      <p:sp>
        <p:nvSpPr>
          <p:cNvPr id="138253" name="Line 13"/>
          <p:cNvSpPr/>
          <p:nvPr/>
        </p:nvSpPr>
        <p:spPr>
          <a:xfrm>
            <a:off x="1828800" y="5943600"/>
            <a:ext cx="0" cy="533400"/>
          </a:xfrm>
          <a:prstGeom prst="line">
            <a:avLst/>
          </a:prstGeom>
          <a:ln w="57150" cap="flat" cmpd="sng">
            <a:solidFill>
              <a:srgbClr val="000066"/>
            </a:solidFill>
            <a:prstDash val="solid"/>
            <a:headEnd type="none" w="med" len="med"/>
            <a:tailEnd type="triangle" w="med" len="med"/>
          </a:ln>
        </p:spPr>
        <p:txBody>
          <a:bodyPr/>
          <a:lstStyle/>
          <a:p>
            <a:endParaRPr lang="zh-CN" altLang="en-US"/>
          </a:p>
        </p:txBody>
      </p:sp>
      <p:sp>
        <p:nvSpPr>
          <p:cNvPr id="138254" name="Line 14"/>
          <p:cNvSpPr/>
          <p:nvPr/>
        </p:nvSpPr>
        <p:spPr>
          <a:xfrm>
            <a:off x="2590800" y="5943600"/>
            <a:ext cx="0" cy="533400"/>
          </a:xfrm>
          <a:prstGeom prst="line">
            <a:avLst/>
          </a:prstGeom>
          <a:ln w="76200" cap="flat" cmpd="sng">
            <a:solidFill>
              <a:srgbClr val="000066"/>
            </a:solidFill>
            <a:prstDash val="solid"/>
            <a:headEnd type="none" w="med" len="med"/>
            <a:tailEnd type="triangle" w="med" len="med"/>
          </a:ln>
        </p:spPr>
        <p:txBody>
          <a:bodyPr/>
          <a:lstStyle/>
          <a:p>
            <a:endParaRPr lang="zh-CN" altLang="en-US"/>
          </a:p>
        </p:txBody>
      </p:sp>
      <p:sp>
        <p:nvSpPr>
          <p:cNvPr id="138255" name="Rectangle 15"/>
          <p:cNvSpPr/>
          <p:nvPr/>
        </p:nvSpPr>
        <p:spPr>
          <a:xfrm>
            <a:off x="2362200" y="5486400"/>
            <a:ext cx="485775" cy="519113"/>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楷体_GB2312" pitchFamily="1" charset="-122"/>
              </a:rPr>
              <a:t>K</a:t>
            </a:r>
            <a:r>
              <a:rPr lang="en-US" altLang="zh-CN" baseline="30000" dirty="0">
                <a:latin typeface="楷体_GB2312" pitchFamily="1" charset="-122"/>
              </a:rPr>
              <a:t>+</a:t>
            </a:r>
          </a:p>
        </p:txBody>
      </p:sp>
      <p:sp>
        <p:nvSpPr>
          <p:cNvPr id="138256" name="Text Box 16"/>
          <p:cNvSpPr txBox="1"/>
          <p:nvPr/>
        </p:nvSpPr>
        <p:spPr>
          <a:xfrm>
            <a:off x="2667000" y="5867400"/>
            <a:ext cx="762000" cy="7620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sz="4400" dirty="0">
                <a:solidFill>
                  <a:srgbClr val="33CC33"/>
                </a:solidFill>
                <a:latin typeface="Times New Roman" panose="02020603050405020304" pitchFamily="18" charset="0"/>
                <a:ea typeface="宋体" panose="02010600030101010101" pitchFamily="2" charset="-122"/>
              </a:rPr>
              <a:t>○</a:t>
            </a:r>
          </a:p>
        </p:txBody>
      </p:sp>
      <p:sp>
        <p:nvSpPr>
          <p:cNvPr id="138257" name="Rectangle 17"/>
          <p:cNvSpPr/>
          <p:nvPr/>
        </p:nvSpPr>
        <p:spPr>
          <a:xfrm>
            <a:off x="2819400" y="6096000"/>
            <a:ext cx="490538" cy="38417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80000"/>
              </a:lnSpc>
              <a:spcBef>
                <a:spcPct val="0"/>
              </a:spcBef>
              <a:buClrTx/>
              <a:buSzTx/>
              <a:buFontTx/>
              <a:buNone/>
            </a:pPr>
            <a:r>
              <a:rPr lang="zh-CN" altLang="en-US" sz="2400" dirty="0">
                <a:latin typeface="隶书" pitchFamily="49" charset="-122"/>
                <a:ea typeface="隶书" pitchFamily="49" charset="-122"/>
              </a:rPr>
              <a:t>泵</a:t>
            </a:r>
          </a:p>
        </p:txBody>
      </p:sp>
      <p:sp>
        <p:nvSpPr>
          <p:cNvPr id="138258" name="Text Box 18"/>
          <p:cNvSpPr txBox="1"/>
          <p:nvPr/>
        </p:nvSpPr>
        <p:spPr>
          <a:xfrm>
            <a:off x="4114800" y="28194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Times New Roman" panose="02020603050405020304" pitchFamily="18" charset="0"/>
                <a:ea typeface="宋体" panose="02010600030101010101" pitchFamily="2" charset="-122"/>
              </a:rPr>
              <a:t>按任意键显示动画</a:t>
            </a:r>
            <a:r>
              <a:rPr lang="en-US" altLang="zh-CN" sz="2400" b="0" dirty="0">
                <a:solidFill>
                  <a:schemeClr val="folHlink"/>
                </a:solidFill>
                <a:latin typeface="Times New Roman" panose="02020603050405020304" pitchFamily="18" charset="0"/>
                <a:ea typeface="宋体" panose="02010600030101010101" pitchFamily="2" charset="-122"/>
              </a:rPr>
              <a:t>2</a:t>
            </a:r>
          </a:p>
        </p:txBody>
      </p:sp>
      <p:pic>
        <p:nvPicPr>
          <p:cNvPr id="324627" name="Picture 19" descr="011"/>
          <p:cNvPicPr>
            <a:picLocks noChangeAspect="1"/>
          </p:cNvPicPr>
          <p:nvPr/>
        </p:nvPicPr>
        <p:blipFill>
          <a:blip r:embed="rId3"/>
          <a:stretch>
            <a:fillRect/>
          </a:stretch>
        </p:blipFill>
        <p:spPr>
          <a:xfrm>
            <a:off x="3581400" y="2133600"/>
            <a:ext cx="4495800" cy="2209800"/>
          </a:xfrm>
          <a:prstGeom prst="rect">
            <a:avLst/>
          </a:prstGeom>
          <a:noFill/>
          <a:ln w="9525">
            <a:noFill/>
          </a:ln>
        </p:spPr>
      </p:pic>
      <p:pic>
        <p:nvPicPr>
          <p:cNvPr id="138260" name="Picture 20" descr="024"/>
          <p:cNvPicPr>
            <a:picLocks noChangeAspect="1"/>
          </p:cNvPicPr>
          <p:nvPr/>
        </p:nvPicPr>
        <p:blipFill>
          <a:blip r:embed="rId4"/>
          <a:stretch>
            <a:fillRect/>
          </a:stretch>
        </p:blipFill>
        <p:spPr>
          <a:xfrm>
            <a:off x="3505200" y="228600"/>
            <a:ext cx="4648200" cy="2228850"/>
          </a:xfrm>
          <a:prstGeom prst="rect">
            <a:avLst/>
          </a:prstGeom>
          <a:noFill/>
          <a:ln w="9525">
            <a:noFill/>
          </a:ln>
        </p:spPr>
      </p:pic>
      <p:sp>
        <p:nvSpPr>
          <p:cNvPr id="138261" name="Text Box 21"/>
          <p:cNvSpPr txBox="1"/>
          <p:nvPr/>
        </p:nvSpPr>
        <p:spPr>
          <a:xfrm>
            <a:off x="7010400" y="1752600"/>
            <a:ext cx="762000" cy="7620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sz="4400" dirty="0">
                <a:solidFill>
                  <a:srgbClr val="33CC33"/>
                </a:solidFill>
                <a:latin typeface="Times New Roman" panose="02020603050405020304" pitchFamily="18" charset="0"/>
                <a:ea typeface="宋体" panose="02010600030101010101" pitchFamily="2" charset="-122"/>
              </a:rPr>
              <a:t>○</a:t>
            </a:r>
          </a:p>
        </p:txBody>
      </p:sp>
      <p:sp>
        <p:nvSpPr>
          <p:cNvPr id="138262" name="Rectangle 22"/>
          <p:cNvSpPr/>
          <p:nvPr/>
        </p:nvSpPr>
        <p:spPr>
          <a:xfrm>
            <a:off x="7162800" y="1981200"/>
            <a:ext cx="490538" cy="38417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80000"/>
              </a:lnSpc>
              <a:spcBef>
                <a:spcPct val="0"/>
              </a:spcBef>
              <a:buClrTx/>
              <a:buSzTx/>
              <a:buFontTx/>
              <a:buNone/>
            </a:pPr>
            <a:r>
              <a:rPr lang="zh-CN" altLang="en-US" sz="2400" dirty="0">
                <a:solidFill>
                  <a:srgbClr val="000000"/>
                </a:solidFill>
                <a:latin typeface="隶书" pitchFamily="49" charset="-122"/>
                <a:ea typeface="隶书" pitchFamily="49" charset="-122"/>
              </a:rPr>
              <a:t>泵</a:t>
            </a:r>
          </a:p>
        </p:txBody>
      </p:sp>
      <p:sp>
        <p:nvSpPr>
          <p:cNvPr id="138263" name="Rectangle 23"/>
          <p:cNvSpPr/>
          <p:nvPr/>
        </p:nvSpPr>
        <p:spPr>
          <a:xfrm>
            <a:off x="6705600" y="1219200"/>
            <a:ext cx="644525" cy="45720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400" dirty="0">
                <a:latin typeface="楷体_GB2312" pitchFamily="1" charset="-122"/>
              </a:rPr>
              <a:t>3</a:t>
            </a:r>
            <a:r>
              <a:rPr lang="zh-CN" altLang="en-US" sz="2400" dirty="0">
                <a:latin typeface="楷体_GB2312" pitchFamily="1" charset="-122"/>
              </a:rPr>
              <a:t>期</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4627"/>
                                        </p:tgtEl>
                                        <p:attrNameLst>
                                          <p:attrName>style.visibility</p:attrName>
                                        </p:attrNameLst>
                                      </p:cBhvr>
                                      <p:to>
                                        <p:strVal val="visible"/>
                                      </p:to>
                                    </p:set>
                                    <p:anim calcmode="lin" valueType="num">
                                      <p:cBhvr additive="base">
                                        <p:cTn id="7" dur="500" fill="hold"/>
                                        <p:tgtEl>
                                          <p:spTgt spid="324627"/>
                                        </p:tgtEl>
                                        <p:attrNameLst>
                                          <p:attrName>ppt_x</p:attrName>
                                        </p:attrNameLst>
                                      </p:cBhvr>
                                      <p:tavLst>
                                        <p:tav tm="0">
                                          <p:val>
                                            <p:strVal val="0-#ppt_w/2"/>
                                          </p:val>
                                        </p:tav>
                                        <p:tav tm="100000">
                                          <p:val>
                                            <p:strVal val="#ppt_x"/>
                                          </p:val>
                                        </p:tav>
                                      </p:tavLst>
                                    </p:anim>
                                    <p:anim calcmode="lin" valueType="num">
                                      <p:cBhvr additive="base">
                                        <p:cTn id="8" dur="500" fill="hold"/>
                                        <p:tgtEl>
                                          <p:spTgt spid="3246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4611"/>
                                        </p:tgtEl>
                                        <p:attrNameLst>
                                          <p:attrName>style.visibility</p:attrName>
                                        </p:attrNameLst>
                                      </p:cBhvr>
                                      <p:to>
                                        <p:strVal val="visible"/>
                                      </p:to>
                                    </p:set>
                                    <p:anim calcmode="lin" valueType="num">
                                      <p:cBhvr additive="base">
                                        <p:cTn id="13" dur="500" fill="hold"/>
                                        <p:tgtEl>
                                          <p:spTgt spid="324611"/>
                                        </p:tgtEl>
                                        <p:attrNameLst>
                                          <p:attrName>ppt_x</p:attrName>
                                        </p:attrNameLst>
                                      </p:cBhvr>
                                      <p:tavLst>
                                        <p:tav tm="0">
                                          <p:val>
                                            <p:strVal val="0-#ppt_w/2"/>
                                          </p:val>
                                        </p:tav>
                                        <p:tav tm="100000">
                                          <p:val>
                                            <p:strVal val="#ppt_x"/>
                                          </p:val>
                                        </p:tav>
                                      </p:tavLst>
                                    </p:anim>
                                    <p:anim calcmode="lin" valueType="num">
                                      <p:cBhvr additive="base">
                                        <p:cTn id="14" dur="500" fill="hold"/>
                                        <p:tgtEl>
                                          <p:spTgt spid="3246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7</a:t>
            </a:fld>
            <a:endParaRPr lang="en-US" altLang="zh-CN" sz="1400" b="0" dirty="0">
              <a:ea typeface="宋体" panose="02010600030101010101" pitchFamily="2" charset="-122"/>
            </a:endParaRPr>
          </a:p>
        </p:txBody>
      </p:sp>
      <p:sp>
        <p:nvSpPr>
          <p:cNvPr id="263170" name="Rectangle 2"/>
          <p:cNvSpPr>
            <a:spLocks noGrp="1"/>
          </p:cNvSpPr>
          <p:nvPr>
            <p:ph type="title"/>
          </p:nvPr>
        </p:nvSpPr>
        <p:spPr/>
        <p:txBody>
          <a:bodyPr vert="horz" wrap="square" lIns="91440" tIns="45720" rIns="91440" bIns="45720" anchor="b"/>
          <a:lstStyle/>
          <a:p>
            <a:pPr eaLnBrk="1" hangingPunct="1"/>
            <a:r>
              <a:rPr lang="zh-CN" altLang="en-US" dirty="0">
                <a:latin typeface="黑体" panose="02010609060101010101" pitchFamily="49" charset="-122"/>
              </a:rPr>
              <a:t>体循环（大循环）</a:t>
            </a:r>
          </a:p>
        </p:txBody>
      </p:sp>
      <p:sp>
        <p:nvSpPr>
          <p:cNvPr id="263171" name="Rectangle 3"/>
          <p:cNvSpPr>
            <a:spLocks noGrp="1"/>
          </p:cNvSpPr>
          <p:nvPr>
            <p:ph type="body" sz="half" idx="1"/>
          </p:nvPr>
        </p:nvSpPr>
        <p:spPr>
          <a:xfrm>
            <a:off x="611188" y="2924175"/>
            <a:ext cx="2881312" cy="2160588"/>
          </a:xfrm>
          <a:ln w="38100">
            <a:solidFill>
              <a:srgbClr val="0000FF">
                <a:alpha val="100000"/>
              </a:srgbClr>
            </a:solidFill>
            <a:miter lim="800000"/>
          </a:ln>
        </p:spPr>
        <p:txBody>
          <a:bodyPr vert="horz" wrap="square" lIns="91440" tIns="45720" rIns="91440" bIns="45720" anchor="t"/>
          <a:lstStyle/>
          <a:p>
            <a:pPr eaLnBrk="1" hangingPunct="1">
              <a:lnSpc>
                <a:spcPct val="110000"/>
              </a:lnSpc>
              <a:buClr>
                <a:schemeClr val="folHlink"/>
              </a:buClr>
              <a:buSzPct val="60000"/>
              <a:buFont typeface="Wingdings" panose="05000000000000000000" pitchFamily="2" charset="2"/>
              <a:buNone/>
            </a:pPr>
            <a:r>
              <a:rPr lang="zh-CN" altLang="en-US" sz="2000" dirty="0"/>
              <a:t>　　</a:t>
            </a:r>
            <a:r>
              <a:rPr lang="zh-CN" altLang="en-US" sz="2400" dirty="0"/>
              <a:t>行程长，范围广，营养全身，</a:t>
            </a:r>
            <a:r>
              <a:rPr lang="zh-CN" altLang="en-US" sz="2400" dirty="0">
                <a:latin typeface="Times New Roman" panose="02020603050405020304" pitchFamily="18" charset="0"/>
              </a:rPr>
              <a:t>带走代谢产物，动脉血变成静脉血 </a:t>
            </a:r>
          </a:p>
        </p:txBody>
      </p:sp>
      <p:pic>
        <p:nvPicPr>
          <p:cNvPr id="263172" name="Picture 4" descr="血液循环"/>
          <p:cNvPicPr>
            <a:picLocks noChangeAspect="1"/>
          </p:cNvPicPr>
          <p:nvPr/>
        </p:nvPicPr>
        <p:blipFill>
          <a:blip r:embed="rId2">
            <a:lum bright="-6000" contrast="12000"/>
          </a:blip>
          <a:stretch>
            <a:fillRect/>
          </a:stretch>
        </p:blipFill>
        <p:spPr>
          <a:xfrm>
            <a:off x="6092825" y="333375"/>
            <a:ext cx="2897188" cy="6264275"/>
          </a:xfrm>
          <a:prstGeom prst="rect">
            <a:avLst/>
          </a:prstGeom>
          <a:noFill/>
          <a:ln w="9525">
            <a:noFill/>
          </a:ln>
        </p:spPr>
      </p:pic>
      <p:sp>
        <p:nvSpPr>
          <p:cNvPr id="263173" name="Text Box 5"/>
          <p:cNvSpPr txBox="1"/>
          <p:nvPr/>
        </p:nvSpPr>
        <p:spPr>
          <a:xfrm>
            <a:off x="395288" y="2349500"/>
            <a:ext cx="1655762"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左心室 </a:t>
            </a:r>
          </a:p>
        </p:txBody>
      </p:sp>
      <p:sp>
        <p:nvSpPr>
          <p:cNvPr id="263174" name="Text Box 6"/>
          <p:cNvSpPr txBox="1"/>
          <p:nvPr/>
        </p:nvSpPr>
        <p:spPr>
          <a:xfrm>
            <a:off x="2124075" y="2349500"/>
            <a:ext cx="15113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主动脉</a:t>
            </a:r>
          </a:p>
        </p:txBody>
      </p:sp>
      <p:sp>
        <p:nvSpPr>
          <p:cNvPr id="263175" name="Text Box 7"/>
          <p:cNvSpPr txBox="1"/>
          <p:nvPr/>
        </p:nvSpPr>
        <p:spPr>
          <a:xfrm>
            <a:off x="4067175" y="2276475"/>
            <a:ext cx="1944688"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主动脉的各级分支 </a:t>
            </a:r>
          </a:p>
        </p:txBody>
      </p:sp>
      <p:sp>
        <p:nvSpPr>
          <p:cNvPr id="263176" name="Text Box 8"/>
          <p:cNvSpPr txBox="1"/>
          <p:nvPr/>
        </p:nvSpPr>
        <p:spPr>
          <a:xfrm>
            <a:off x="3348038" y="3716338"/>
            <a:ext cx="2952750" cy="100488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　全身毛细血管 </a:t>
            </a:r>
          </a:p>
          <a:p>
            <a:pPr marL="0" lvl="0" indent="0" eaLnBrk="1" hangingPunct="1">
              <a:lnSpc>
                <a:spcPct val="100000"/>
              </a:lnSpc>
              <a:spcBef>
                <a:spcPct val="50000"/>
              </a:spcBef>
              <a:buClrTx/>
              <a:buSzTx/>
              <a:buFontTx/>
              <a:buNone/>
            </a:pPr>
            <a:r>
              <a:rPr lang="zh-CN" altLang="en-US" sz="2400" dirty="0">
                <a:solidFill>
                  <a:srgbClr val="FF33CC"/>
                </a:solidFill>
                <a:ea typeface="宋体" panose="02010600030101010101" pitchFamily="2" charset="-122"/>
              </a:rPr>
              <a:t>（气体和物质交换）</a:t>
            </a:r>
            <a:r>
              <a:rPr lang="zh-CN" altLang="en-US" sz="2400" dirty="0">
                <a:ea typeface="宋体" panose="02010600030101010101" pitchFamily="2" charset="-122"/>
              </a:rPr>
              <a:t> </a:t>
            </a:r>
          </a:p>
        </p:txBody>
      </p:sp>
      <p:sp>
        <p:nvSpPr>
          <p:cNvPr id="263177" name="Text Box 9"/>
          <p:cNvSpPr txBox="1"/>
          <p:nvPr/>
        </p:nvSpPr>
        <p:spPr>
          <a:xfrm>
            <a:off x="4140200" y="5661025"/>
            <a:ext cx="18002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各级静脉</a:t>
            </a:r>
          </a:p>
        </p:txBody>
      </p:sp>
      <p:sp>
        <p:nvSpPr>
          <p:cNvPr id="263178" name="Text Box 10"/>
          <p:cNvSpPr txBox="1"/>
          <p:nvPr/>
        </p:nvSpPr>
        <p:spPr>
          <a:xfrm>
            <a:off x="1692275" y="5445125"/>
            <a:ext cx="1871663"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上、下腔静脉及冠状窦 </a:t>
            </a:r>
          </a:p>
        </p:txBody>
      </p:sp>
      <p:sp>
        <p:nvSpPr>
          <p:cNvPr id="263179" name="Text Box 11"/>
          <p:cNvSpPr txBox="1"/>
          <p:nvPr/>
        </p:nvSpPr>
        <p:spPr>
          <a:xfrm>
            <a:off x="250825" y="5661025"/>
            <a:ext cx="129698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右心房 </a:t>
            </a:r>
          </a:p>
        </p:txBody>
      </p:sp>
      <p:sp>
        <p:nvSpPr>
          <p:cNvPr id="263180" name="Line 12"/>
          <p:cNvSpPr/>
          <p:nvPr/>
        </p:nvSpPr>
        <p:spPr>
          <a:xfrm>
            <a:off x="1476375" y="2565400"/>
            <a:ext cx="647700" cy="0"/>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1" name="Line 13"/>
          <p:cNvSpPr/>
          <p:nvPr/>
        </p:nvSpPr>
        <p:spPr>
          <a:xfrm>
            <a:off x="3203575" y="2565400"/>
            <a:ext cx="647700" cy="0"/>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2" name="Line 14"/>
          <p:cNvSpPr/>
          <p:nvPr/>
        </p:nvSpPr>
        <p:spPr>
          <a:xfrm flipH="1" flipV="1">
            <a:off x="3419475" y="5876925"/>
            <a:ext cx="647700" cy="0"/>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3" name="Line 15"/>
          <p:cNvSpPr/>
          <p:nvPr/>
        </p:nvSpPr>
        <p:spPr>
          <a:xfrm flipH="1" flipV="1">
            <a:off x="1258888" y="5876925"/>
            <a:ext cx="503237" cy="0"/>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4" name="Line 16"/>
          <p:cNvSpPr/>
          <p:nvPr/>
        </p:nvSpPr>
        <p:spPr>
          <a:xfrm>
            <a:off x="4643438" y="4724400"/>
            <a:ext cx="0" cy="865188"/>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5" name="Line 17"/>
          <p:cNvSpPr/>
          <p:nvPr/>
        </p:nvSpPr>
        <p:spPr>
          <a:xfrm flipH="1">
            <a:off x="4643438" y="3068638"/>
            <a:ext cx="0" cy="720725"/>
          </a:xfrm>
          <a:prstGeom prst="line">
            <a:avLst/>
          </a:prstGeom>
          <a:ln w="63500" cap="flat" cmpd="sng">
            <a:solidFill>
              <a:schemeClr val="hlink"/>
            </a:solidFill>
            <a:prstDash val="solid"/>
            <a:miter/>
            <a:headEnd type="none" w="med" len="med"/>
            <a:tailEnd type="stealth" w="lg" len="lg"/>
          </a:ln>
        </p:spPr>
        <p:txBody>
          <a:bodyPr/>
          <a:lstStyle/>
          <a:p>
            <a:endParaRPr lang="zh-CN" altLang="en-US"/>
          </a:p>
        </p:txBody>
      </p:sp>
      <p:sp>
        <p:nvSpPr>
          <p:cNvPr id="263186" name="Freeform 18"/>
          <p:cNvSpPr/>
          <p:nvPr/>
        </p:nvSpPr>
        <p:spPr>
          <a:xfrm>
            <a:off x="7285038" y="1855788"/>
            <a:ext cx="1031875" cy="852487"/>
          </a:xfrm>
          <a:custGeom>
            <a:avLst/>
            <a:gdLst>
              <a:gd name="txL" fmla="*/ 0 w 650"/>
              <a:gd name="txT" fmla="*/ 0 h 537"/>
              <a:gd name="txR" fmla="*/ 650 w 650"/>
              <a:gd name="txB" fmla="*/ 537 h 5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50" h="537">
                <a:moveTo>
                  <a:pt x="287" y="537"/>
                </a:moveTo>
                <a:cubicBezTo>
                  <a:pt x="241" y="495"/>
                  <a:pt x="196" y="454"/>
                  <a:pt x="151" y="401"/>
                </a:cubicBezTo>
                <a:cubicBezTo>
                  <a:pt x="106" y="348"/>
                  <a:pt x="30" y="273"/>
                  <a:pt x="15" y="220"/>
                </a:cubicBezTo>
                <a:cubicBezTo>
                  <a:pt x="0" y="167"/>
                  <a:pt x="7" y="114"/>
                  <a:pt x="60" y="84"/>
                </a:cubicBezTo>
                <a:cubicBezTo>
                  <a:pt x="113" y="54"/>
                  <a:pt x="234" y="0"/>
                  <a:pt x="332" y="38"/>
                </a:cubicBezTo>
                <a:cubicBezTo>
                  <a:pt x="430" y="76"/>
                  <a:pt x="540" y="193"/>
                  <a:pt x="650" y="311"/>
                </a:cubicBezTo>
              </a:path>
            </a:pathLst>
          </a:custGeom>
          <a:noFill/>
          <a:ln w="38100" cap="flat" cmpd="sng">
            <a:solidFill>
              <a:srgbClr val="00FF00">
                <a:alpha val="100000"/>
              </a:srgbClr>
            </a:solidFill>
            <a:prstDash val="solid"/>
            <a:miter lim="800000"/>
            <a:headEnd type="none" w="med" len="med"/>
            <a:tailEnd type="stealth" w="lg" len="lg"/>
          </a:ln>
        </p:spPr>
        <p:txBody>
          <a:bodyPr/>
          <a:lstStyle/>
          <a:p>
            <a:endParaRPr lang="zh-CN" altLang="en-US"/>
          </a:p>
        </p:txBody>
      </p:sp>
      <p:sp>
        <p:nvSpPr>
          <p:cNvPr id="263187" name="Freeform 19"/>
          <p:cNvSpPr/>
          <p:nvPr/>
        </p:nvSpPr>
        <p:spPr>
          <a:xfrm>
            <a:off x="8243888" y="765175"/>
            <a:ext cx="601662" cy="1584325"/>
          </a:xfrm>
          <a:custGeom>
            <a:avLst/>
            <a:gdLst>
              <a:gd name="txL" fmla="*/ 0 w 379"/>
              <a:gd name="txT" fmla="*/ 0 h 998"/>
              <a:gd name="txR" fmla="*/ 379 w 379"/>
              <a:gd name="txB" fmla="*/ 998 h 998"/>
            </a:gdLst>
            <a:ahLst/>
            <a:cxnLst>
              <a:cxn ang="0">
                <a:pos x="2147483646" y="2147483646"/>
              </a:cxn>
              <a:cxn ang="0">
                <a:pos x="2147483646" y="2147483646"/>
              </a:cxn>
              <a:cxn ang="0">
                <a:pos x="2147483646" y="2147483646"/>
              </a:cxn>
              <a:cxn ang="0">
                <a:pos x="2147483646" y="2147483646"/>
              </a:cxn>
              <a:cxn ang="0">
                <a:pos x="0" y="0"/>
              </a:cxn>
            </a:cxnLst>
            <a:rect l="txL" t="txT" r="txR" b="txB"/>
            <a:pathLst>
              <a:path w="379" h="998">
                <a:moveTo>
                  <a:pt x="91" y="998"/>
                </a:moveTo>
                <a:cubicBezTo>
                  <a:pt x="182" y="956"/>
                  <a:pt x="273" y="914"/>
                  <a:pt x="318" y="816"/>
                </a:cubicBezTo>
                <a:cubicBezTo>
                  <a:pt x="363" y="718"/>
                  <a:pt x="363" y="521"/>
                  <a:pt x="363" y="408"/>
                </a:cubicBezTo>
                <a:cubicBezTo>
                  <a:pt x="363" y="295"/>
                  <a:pt x="379" y="204"/>
                  <a:pt x="318" y="136"/>
                </a:cubicBezTo>
                <a:cubicBezTo>
                  <a:pt x="257" y="68"/>
                  <a:pt x="53" y="23"/>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88" name="Freeform 20"/>
          <p:cNvSpPr/>
          <p:nvPr/>
        </p:nvSpPr>
        <p:spPr>
          <a:xfrm>
            <a:off x="8243888" y="2492375"/>
            <a:ext cx="504825" cy="3600450"/>
          </a:xfrm>
          <a:custGeom>
            <a:avLst/>
            <a:gdLst>
              <a:gd name="txL" fmla="*/ 0 w 318"/>
              <a:gd name="txT" fmla="*/ 0 h 2268"/>
              <a:gd name="txR" fmla="*/ 318 w 318"/>
              <a:gd name="txB" fmla="*/ 2268 h 2268"/>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318" h="2268">
                <a:moveTo>
                  <a:pt x="91" y="0"/>
                </a:moveTo>
                <a:cubicBezTo>
                  <a:pt x="144" y="72"/>
                  <a:pt x="197" y="144"/>
                  <a:pt x="227" y="272"/>
                </a:cubicBezTo>
                <a:cubicBezTo>
                  <a:pt x="257" y="400"/>
                  <a:pt x="257" y="627"/>
                  <a:pt x="272" y="771"/>
                </a:cubicBezTo>
                <a:cubicBezTo>
                  <a:pt x="287" y="915"/>
                  <a:pt x="318" y="968"/>
                  <a:pt x="318" y="1134"/>
                </a:cubicBezTo>
                <a:cubicBezTo>
                  <a:pt x="318" y="1300"/>
                  <a:pt x="295" y="1610"/>
                  <a:pt x="272" y="1769"/>
                </a:cubicBezTo>
                <a:cubicBezTo>
                  <a:pt x="249" y="1928"/>
                  <a:pt x="227" y="2004"/>
                  <a:pt x="182" y="2087"/>
                </a:cubicBezTo>
                <a:cubicBezTo>
                  <a:pt x="137" y="2170"/>
                  <a:pt x="68" y="2219"/>
                  <a:pt x="0" y="2268"/>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89" name="Freeform 21"/>
          <p:cNvSpPr/>
          <p:nvPr/>
        </p:nvSpPr>
        <p:spPr>
          <a:xfrm>
            <a:off x="6300788" y="692150"/>
            <a:ext cx="863600" cy="1800225"/>
          </a:xfrm>
          <a:custGeom>
            <a:avLst/>
            <a:gdLst>
              <a:gd name="txL" fmla="*/ 0 w 468"/>
              <a:gd name="txT" fmla="*/ 0 h 1134"/>
              <a:gd name="txR" fmla="*/ 468 w 468"/>
              <a:gd name="txB" fmla="*/ 1134 h 1134"/>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Lst>
            <a:rect l="txL" t="txT" r="txR" b="txB"/>
            <a:pathLst>
              <a:path w="468" h="1134">
                <a:moveTo>
                  <a:pt x="378" y="0"/>
                </a:moveTo>
                <a:cubicBezTo>
                  <a:pt x="313" y="8"/>
                  <a:pt x="249" y="16"/>
                  <a:pt x="196" y="46"/>
                </a:cubicBezTo>
                <a:cubicBezTo>
                  <a:pt x="143" y="76"/>
                  <a:pt x="90" y="76"/>
                  <a:pt x="60" y="182"/>
                </a:cubicBezTo>
                <a:cubicBezTo>
                  <a:pt x="30" y="288"/>
                  <a:pt x="0" y="545"/>
                  <a:pt x="15" y="681"/>
                </a:cubicBezTo>
                <a:cubicBezTo>
                  <a:pt x="30" y="817"/>
                  <a:pt x="76" y="923"/>
                  <a:pt x="151" y="998"/>
                </a:cubicBezTo>
                <a:cubicBezTo>
                  <a:pt x="226" y="1073"/>
                  <a:pt x="415" y="1111"/>
                  <a:pt x="468" y="1134"/>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0" name="Freeform 22"/>
          <p:cNvSpPr/>
          <p:nvPr/>
        </p:nvSpPr>
        <p:spPr>
          <a:xfrm>
            <a:off x="6203950" y="2924175"/>
            <a:ext cx="889000" cy="3313113"/>
          </a:xfrm>
          <a:custGeom>
            <a:avLst/>
            <a:gdLst>
              <a:gd name="txL" fmla="*/ 0 w 560"/>
              <a:gd name="txT" fmla="*/ 0 h 2087"/>
              <a:gd name="txR" fmla="*/ 560 w 560"/>
              <a:gd name="txB" fmla="*/ 2087 h 2087"/>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Lst>
            <a:rect l="txL" t="txT" r="txR" b="txB"/>
            <a:pathLst>
              <a:path w="560" h="2087">
                <a:moveTo>
                  <a:pt x="469" y="2087"/>
                </a:moveTo>
                <a:cubicBezTo>
                  <a:pt x="389" y="2071"/>
                  <a:pt x="310" y="2056"/>
                  <a:pt x="242" y="1996"/>
                </a:cubicBezTo>
                <a:cubicBezTo>
                  <a:pt x="174" y="1936"/>
                  <a:pt x="99" y="1875"/>
                  <a:pt x="61" y="1724"/>
                </a:cubicBezTo>
                <a:cubicBezTo>
                  <a:pt x="23" y="1573"/>
                  <a:pt x="0" y="1308"/>
                  <a:pt x="15" y="1089"/>
                </a:cubicBezTo>
                <a:cubicBezTo>
                  <a:pt x="30" y="870"/>
                  <a:pt x="60" y="590"/>
                  <a:pt x="151" y="409"/>
                </a:cubicBezTo>
                <a:cubicBezTo>
                  <a:pt x="242" y="228"/>
                  <a:pt x="401" y="114"/>
                  <a:pt x="56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1" name="Freeform 23"/>
          <p:cNvSpPr/>
          <p:nvPr/>
        </p:nvSpPr>
        <p:spPr>
          <a:xfrm>
            <a:off x="8316913" y="2924175"/>
            <a:ext cx="287337" cy="360363"/>
          </a:xfrm>
          <a:custGeom>
            <a:avLst/>
            <a:gdLst>
              <a:gd name="txL" fmla="*/ 0 w 181"/>
              <a:gd name="txT" fmla="*/ 0 h 227"/>
              <a:gd name="txR" fmla="*/ 181 w 181"/>
              <a:gd name="txB" fmla="*/ 227 h 227"/>
            </a:gdLst>
            <a:ahLst/>
            <a:cxnLst>
              <a:cxn ang="0">
                <a:pos x="2147483646" y="0"/>
              </a:cxn>
              <a:cxn ang="0">
                <a:pos x="0" y="2147483646"/>
              </a:cxn>
            </a:cxnLst>
            <a:rect l="txL" t="txT" r="txR" b="txB"/>
            <a:pathLst>
              <a:path w="181" h="227">
                <a:moveTo>
                  <a:pt x="181" y="0"/>
                </a:moveTo>
                <a:cubicBezTo>
                  <a:pt x="105" y="94"/>
                  <a:pt x="30" y="189"/>
                  <a:pt x="0" y="227"/>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2" name="Freeform 24"/>
          <p:cNvSpPr/>
          <p:nvPr/>
        </p:nvSpPr>
        <p:spPr>
          <a:xfrm>
            <a:off x="7019925" y="3933825"/>
            <a:ext cx="1655763" cy="876300"/>
          </a:xfrm>
          <a:custGeom>
            <a:avLst/>
            <a:gdLst>
              <a:gd name="txL" fmla="*/ 0 w 1043"/>
              <a:gd name="txT" fmla="*/ 0 h 552"/>
              <a:gd name="txR" fmla="*/ 1043 w 1043"/>
              <a:gd name="txB" fmla="*/ 552 h 552"/>
            </a:gdLst>
            <a:ahLst/>
            <a:cxnLst>
              <a:cxn ang="0">
                <a:pos x="2147483646" y="0"/>
              </a:cxn>
              <a:cxn ang="0">
                <a:pos x="2147483646" y="2147483646"/>
              </a:cxn>
              <a:cxn ang="0">
                <a:pos x="2147483646" y="2147483646"/>
              </a:cxn>
              <a:cxn ang="0">
                <a:pos x="2147483646" y="2147483646"/>
              </a:cxn>
              <a:cxn ang="0">
                <a:pos x="2147483646" y="2147483646"/>
              </a:cxn>
              <a:cxn ang="0">
                <a:pos x="0" y="2147483646"/>
              </a:cxn>
            </a:cxnLst>
            <a:rect l="txL" t="txT" r="txR" b="txB"/>
            <a:pathLst>
              <a:path w="1043" h="552">
                <a:moveTo>
                  <a:pt x="1043" y="0"/>
                </a:moveTo>
                <a:cubicBezTo>
                  <a:pt x="1039" y="38"/>
                  <a:pt x="1036" y="76"/>
                  <a:pt x="998" y="136"/>
                </a:cubicBezTo>
                <a:cubicBezTo>
                  <a:pt x="960" y="196"/>
                  <a:pt x="893" y="302"/>
                  <a:pt x="817" y="362"/>
                </a:cubicBezTo>
                <a:cubicBezTo>
                  <a:pt x="741" y="422"/>
                  <a:pt x="658" y="468"/>
                  <a:pt x="545" y="498"/>
                </a:cubicBezTo>
                <a:cubicBezTo>
                  <a:pt x="432" y="528"/>
                  <a:pt x="227" y="536"/>
                  <a:pt x="136" y="544"/>
                </a:cubicBezTo>
                <a:cubicBezTo>
                  <a:pt x="45" y="552"/>
                  <a:pt x="22" y="548"/>
                  <a:pt x="0" y="544"/>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3" name="Freeform 25"/>
          <p:cNvSpPr/>
          <p:nvPr/>
        </p:nvSpPr>
        <p:spPr>
          <a:xfrm>
            <a:off x="8027988" y="4724400"/>
            <a:ext cx="647700" cy="576263"/>
          </a:xfrm>
          <a:custGeom>
            <a:avLst/>
            <a:gdLst>
              <a:gd name="txL" fmla="*/ 0 w 408"/>
              <a:gd name="txT" fmla="*/ 0 h 363"/>
              <a:gd name="txR" fmla="*/ 408 w 408"/>
              <a:gd name="txB" fmla="*/ 363 h 363"/>
            </a:gdLst>
            <a:ahLst/>
            <a:cxnLst>
              <a:cxn ang="0">
                <a:pos x="2147483646" y="0"/>
              </a:cxn>
              <a:cxn ang="0">
                <a:pos x="2147483646" y="2147483646"/>
              </a:cxn>
              <a:cxn ang="0">
                <a:pos x="2147483646" y="2147483646"/>
              </a:cxn>
              <a:cxn ang="0">
                <a:pos x="0" y="2147483646"/>
              </a:cxn>
            </a:cxnLst>
            <a:rect l="txL" t="txT" r="txR" b="txB"/>
            <a:pathLst>
              <a:path w="408" h="363">
                <a:moveTo>
                  <a:pt x="408" y="0"/>
                </a:moveTo>
                <a:cubicBezTo>
                  <a:pt x="366" y="64"/>
                  <a:pt x="325" y="129"/>
                  <a:pt x="272" y="182"/>
                </a:cubicBezTo>
                <a:cubicBezTo>
                  <a:pt x="219" y="235"/>
                  <a:pt x="136" y="288"/>
                  <a:pt x="91" y="318"/>
                </a:cubicBezTo>
                <a:cubicBezTo>
                  <a:pt x="46" y="348"/>
                  <a:pt x="23" y="355"/>
                  <a:pt x="0" y="363"/>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4" name="Freeform 26"/>
          <p:cNvSpPr/>
          <p:nvPr/>
        </p:nvSpPr>
        <p:spPr>
          <a:xfrm>
            <a:off x="7524750" y="3284538"/>
            <a:ext cx="719138" cy="576262"/>
          </a:xfrm>
          <a:custGeom>
            <a:avLst/>
            <a:gdLst>
              <a:gd name="txL" fmla="*/ 0 w 453"/>
              <a:gd name="txT" fmla="*/ 0 h 363"/>
              <a:gd name="txR" fmla="*/ 453 w 453"/>
              <a:gd name="txB" fmla="*/ 363 h 363"/>
            </a:gdLst>
            <a:ahLst/>
            <a:cxnLst>
              <a:cxn ang="0">
                <a:pos x="2147483646" y="0"/>
              </a:cxn>
              <a:cxn ang="0">
                <a:pos x="2147483646" y="2147483646"/>
              </a:cxn>
              <a:cxn ang="0">
                <a:pos x="2147483646" y="2147483646"/>
              </a:cxn>
              <a:cxn ang="0">
                <a:pos x="0" y="2147483646"/>
              </a:cxn>
            </a:cxnLst>
            <a:rect l="txL" t="txT" r="txR" b="txB"/>
            <a:pathLst>
              <a:path w="453" h="363">
                <a:moveTo>
                  <a:pt x="453" y="0"/>
                </a:moveTo>
                <a:cubicBezTo>
                  <a:pt x="385" y="30"/>
                  <a:pt x="317" y="61"/>
                  <a:pt x="272" y="91"/>
                </a:cubicBezTo>
                <a:cubicBezTo>
                  <a:pt x="227" y="121"/>
                  <a:pt x="226" y="137"/>
                  <a:pt x="181" y="182"/>
                </a:cubicBezTo>
                <a:cubicBezTo>
                  <a:pt x="136" y="227"/>
                  <a:pt x="68" y="295"/>
                  <a:pt x="0" y="363"/>
                </a:cubicBezTo>
              </a:path>
            </a:pathLst>
          </a:custGeom>
          <a:noFill/>
          <a:ln w="254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5" name="Freeform 27"/>
          <p:cNvSpPr/>
          <p:nvPr/>
        </p:nvSpPr>
        <p:spPr>
          <a:xfrm>
            <a:off x="8243888" y="3357563"/>
            <a:ext cx="71437" cy="503237"/>
          </a:xfrm>
          <a:custGeom>
            <a:avLst/>
            <a:gdLst>
              <a:gd name="txL" fmla="*/ 0 w 45"/>
              <a:gd name="txT" fmla="*/ 0 h 317"/>
              <a:gd name="txR" fmla="*/ 45 w 45"/>
              <a:gd name="txB" fmla="*/ 317 h 317"/>
            </a:gdLst>
            <a:ahLst/>
            <a:cxnLst>
              <a:cxn ang="0">
                <a:pos x="2147483646" y="0"/>
              </a:cxn>
              <a:cxn ang="0">
                <a:pos x="0" y="2147483646"/>
              </a:cxn>
              <a:cxn ang="0">
                <a:pos x="2147483646" y="2147483646"/>
              </a:cxn>
            </a:cxnLst>
            <a:rect l="txL" t="txT" r="txR" b="txB"/>
            <a:pathLst>
              <a:path w="45" h="317">
                <a:moveTo>
                  <a:pt x="45" y="0"/>
                </a:moveTo>
                <a:cubicBezTo>
                  <a:pt x="22" y="41"/>
                  <a:pt x="0" y="83"/>
                  <a:pt x="0" y="136"/>
                </a:cubicBezTo>
                <a:cubicBezTo>
                  <a:pt x="0" y="189"/>
                  <a:pt x="30" y="287"/>
                  <a:pt x="45" y="317"/>
                </a:cubicBezTo>
              </a:path>
            </a:pathLst>
          </a:custGeom>
          <a:noFill/>
          <a:ln w="254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3196" name="Freeform 28"/>
          <p:cNvSpPr/>
          <p:nvPr/>
        </p:nvSpPr>
        <p:spPr>
          <a:xfrm>
            <a:off x="6300788" y="4365625"/>
            <a:ext cx="358775" cy="287338"/>
          </a:xfrm>
          <a:custGeom>
            <a:avLst/>
            <a:gdLst>
              <a:gd name="txL" fmla="*/ 0 w 226"/>
              <a:gd name="txT" fmla="*/ 0 h 181"/>
              <a:gd name="txR" fmla="*/ 226 w 226"/>
              <a:gd name="txB" fmla="*/ 181 h 181"/>
            </a:gdLst>
            <a:ahLst/>
            <a:cxnLst>
              <a:cxn ang="0">
                <a:pos x="0" y="0"/>
              </a:cxn>
              <a:cxn ang="0">
                <a:pos x="2147483646" y="2147483646"/>
              </a:cxn>
              <a:cxn ang="0">
                <a:pos x="2147483646" y="2147483646"/>
              </a:cxn>
            </a:cxnLst>
            <a:rect l="txL" t="txT" r="txR" b="txB"/>
            <a:pathLst>
              <a:path w="226" h="181">
                <a:moveTo>
                  <a:pt x="0" y="0"/>
                </a:moveTo>
                <a:cubicBezTo>
                  <a:pt x="26" y="30"/>
                  <a:pt x="52" y="60"/>
                  <a:pt x="90" y="90"/>
                </a:cubicBezTo>
                <a:cubicBezTo>
                  <a:pt x="128" y="120"/>
                  <a:pt x="203" y="166"/>
                  <a:pt x="226" y="181"/>
                </a:cubicBezTo>
              </a:path>
            </a:pathLst>
          </a:custGeom>
          <a:noFill/>
          <a:ln w="25400" cap="flat" cmpd="sng">
            <a:solidFill>
              <a:srgbClr val="00FF00">
                <a:alpha val="100000"/>
              </a:srgbClr>
            </a:solidFill>
            <a:prstDash val="solid"/>
            <a:miter lim="800000"/>
            <a:headEnd type="stealth" w="lg" len="med"/>
            <a:tailEnd type="none" w="med" len="med"/>
          </a:ln>
        </p:spPr>
        <p:txBody>
          <a:bodyPr/>
          <a:lstStyle/>
          <a:p>
            <a:endParaRPr lang="zh-CN" altLang="en-US"/>
          </a:p>
        </p:txBody>
      </p:sp>
      <p:sp>
        <p:nvSpPr>
          <p:cNvPr id="263197" name="Freeform 29"/>
          <p:cNvSpPr/>
          <p:nvPr/>
        </p:nvSpPr>
        <p:spPr>
          <a:xfrm>
            <a:off x="6804025" y="3200400"/>
            <a:ext cx="360363" cy="515938"/>
          </a:xfrm>
          <a:custGeom>
            <a:avLst/>
            <a:gdLst>
              <a:gd name="txL" fmla="*/ 0 w 227"/>
              <a:gd name="txT" fmla="*/ 0 h 325"/>
              <a:gd name="txR" fmla="*/ 227 w 227"/>
              <a:gd name="txB" fmla="*/ 325 h 325"/>
            </a:gdLst>
            <a:ahLst/>
            <a:cxnLst>
              <a:cxn ang="0">
                <a:pos x="0" y="2147483646"/>
              </a:cxn>
              <a:cxn ang="0">
                <a:pos x="2147483646" y="2147483646"/>
              </a:cxn>
              <a:cxn ang="0">
                <a:pos x="2147483646" y="2147483646"/>
              </a:cxn>
            </a:cxnLst>
            <a:rect l="txL" t="txT" r="txR" b="txB"/>
            <a:pathLst>
              <a:path w="227" h="325">
                <a:moveTo>
                  <a:pt x="0" y="8"/>
                </a:moveTo>
                <a:cubicBezTo>
                  <a:pt x="26" y="4"/>
                  <a:pt x="53" y="0"/>
                  <a:pt x="91" y="53"/>
                </a:cubicBezTo>
                <a:cubicBezTo>
                  <a:pt x="129" y="106"/>
                  <a:pt x="178" y="215"/>
                  <a:pt x="227" y="325"/>
                </a:cubicBezTo>
              </a:path>
            </a:pathLst>
          </a:custGeom>
          <a:noFill/>
          <a:ln w="25400" cap="flat" cmpd="sng">
            <a:solidFill>
              <a:srgbClr val="00FF00">
                <a:alpha val="100000"/>
              </a:srgbClr>
            </a:solidFill>
            <a:prstDash val="solid"/>
            <a:miter lim="800000"/>
            <a:headEnd type="stealth" w="lg" len="med"/>
            <a:tailEnd type="none" w="med" len="med"/>
          </a:ln>
        </p:spPr>
        <p:txBody>
          <a:bodyPr/>
          <a:lstStyle/>
          <a:p>
            <a:endParaRPr lang="zh-CN" altLang="en-US"/>
          </a:p>
        </p:txBody>
      </p:sp>
      <p:sp>
        <p:nvSpPr>
          <p:cNvPr id="263198" name="Freeform 30"/>
          <p:cNvSpPr/>
          <p:nvPr/>
        </p:nvSpPr>
        <p:spPr>
          <a:xfrm>
            <a:off x="7164388" y="2852738"/>
            <a:ext cx="215900" cy="288925"/>
          </a:xfrm>
          <a:custGeom>
            <a:avLst/>
            <a:gdLst>
              <a:gd name="txL" fmla="*/ 0 w 106"/>
              <a:gd name="txT" fmla="*/ 0 h 106"/>
              <a:gd name="txR" fmla="*/ 106 w 106"/>
              <a:gd name="txB" fmla="*/ 106 h 106"/>
            </a:gdLst>
            <a:ahLst/>
            <a:cxnLst>
              <a:cxn ang="0">
                <a:pos x="2147483646" y="0"/>
              </a:cxn>
              <a:cxn ang="0">
                <a:pos x="2147483646" y="2147483646"/>
              </a:cxn>
              <a:cxn ang="0">
                <a:pos x="2147483646" y="2147483646"/>
              </a:cxn>
            </a:cxnLst>
            <a:rect l="txL" t="txT" r="txR" b="txB"/>
            <a:pathLst>
              <a:path w="106" h="106">
                <a:moveTo>
                  <a:pt x="15" y="0"/>
                </a:moveTo>
                <a:cubicBezTo>
                  <a:pt x="7" y="38"/>
                  <a:pt x="0" y="76"/>
                  <a:pt x="15" y="91"/>
                </a:cubicBezTo>
                <a:cubicBezTo>
                  <a:pt x="30" y="106"/>
                  <a:pt x="68" y="98"/>
                  <a:pt x="106" y="91"/>
                </a:cubicBezTo>
              </a:path>
            </a:pathLst>
          </a:custGeom>
          <a:noFill/>
          <a:ln w="38100" cap="flat" cmpd="sng">
            <a:solidFill>
              <a:srgbClr val="00FF00">
                <a:alpha val="100000"/>
              </a:srgbClr>
            </a:solidFill>
            <a:prstDash val="solid"/>
            <a:miter lim="800000"/>
            <a:headEnd type="triangle" w="med" len="med"/>
            <a:tailEnd type="none" w="med" len="med"/>
          </a:ln>
        </p:spPr>
        <p:txBody>
          <a:bodyPr/>
          <a:lstStyle/>
          <a:p>
            <a:endParaRPr lang="zh-CN" altLang="en-US"/>
          </a:p>
        </p:txBody>
      </p:sp>
      <p:sp>
        <p:nvSpPr>
          <p:cNvPr id="263199" name="AutoShape 31"/>
          <p:cNvSpPr/>
          <p:nvPr/>
        </p:nvSpPr>
        <p:spPr>
          <a:xfrm>
            <a:off x="7667625" y="2636838"/>
            <a:ext cx="288925" cy="288925"/>
          </a:xfrm>
          <a:prstGeom prst="diamond">
            <a:avLst/>
          </a:prstGeom>
          <a:solidFill>
            <a:srgbClr val="00FF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3200" name="AutoShape 32"/>
          <p:cNvSpPr/>
          <p:nvPr/>
        </p:nvSpPr>
        <p:spPr>
          <a:xfrm>
            <a:off x="7019925" y="2565400"/>
            <a:ext cx="288925" cy="287338"/>
          </a:xfrm>
          <a:prstGeom prst="octagon">
            <a:avLst>
              <a:gd name="adj" fmla="val 29287"/>
            </a:avLst>
          </a:prstGeom>
          <a:solidFill>
            <a:srgbClr val="FF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3170"/>
                                        </p:tgtEl>
                                        <p:attrNameLst>
                                          <p:attrName>style.visibility</p:attrName>
                                        </p:attrNameLst>
                                      </p:cBhvr>
                                      <p:to>
                                        <p:strVal val="visible"/>
                                      </p:to>
                                    </p:set>
                                    <p:animEffect transition="in" filter="randombar(horizontal)">
                                      <p:cBhvr>
                                        <p:cTn id="7" dur="500"/>
                                        <p:tgtEl>
                                          <p:spTgt spid="263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3172"/>
                                        </p:tgtEl>
                                        <p:attrNameLst>
                                          <p:attrName>style.visibility</p:attrName>
                                        </p:attrNameLst>
                                      </p:cBhvr>
                                      <p:to>
                                        <p:strVal val="visible"/>
                                      </p:to>
                                    </p:set>
                                    <p:animEffect transition="in" filter="blinds(horizontal)">
                                      <p:cBhvr>
                                        <p:cTn id="12" dur="500"/>
                                        <p:tgtEl>
                                          <p:spTgt spid="263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3173"/>
                                        </p:tgtEl>
                                        <p:attrNameLst>
                                          <p:attrName>style.visibility</p:attrName>
                                        </p:attrNameLst>
                                      </p:cBhvr>
                                      <p:to>
                                        <p:strVal val="visible"/>
                                      </p:to>
                                    </p:set>
                                    <p:animEffect transition="in" filter="wipe(left)">
                                      <p:cBhvr>
                                        <p:cTn id="17" dur="500"/>
                                        <p:tgtEl>
                                          <p:spTgt spid="26317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319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5" presetClass="emph" presetSubtype="0" fill="hold" grpId="1" nodeType="clickEffect">
                                  <p:stCondLst>
                                    <p:cond delay="0"/>
                                  </p:stCondLst>
                                  <p:childTnLst>
                                    <p:anim calcmode="discrete" valueType="str">
                                      <p:cBhvr>
                                        <p:cTn id="25" dur="1000" fill="hold"/>
                                        <p:tgtEl>
                                          <p:spTgt spid="263199"/>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63180"/>
                                        </p:tgtEl>
                                        <p:attrNameLst>
                                          <p:attrName>style.visibility</p:attrName>
                                        </p:attrNameLst>
                                      </p:cBhvr>
                                      <p:to>
                                        <p:strVal val="visible"/>
                                      </p:to>
                                    </p:set>
                                    <p:animEffect transition="in" filter="wipe(left)">
                                      <p:cBhvr>
                                        <p:cTn id="30" dur="500"/>
                                        <p:tgtEl>
                                          <p:spTgt spid="2631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63174"/>
                                        </p:tgtEl>
                                        <p:attrNameLst>
                                          <p:attrName>style.visibility</p:attrName>
                                        </p:attrNameLst>
                                      </p:cBhvr>
                                      <p:to>
                                        <p:strVal val="visible"/>
                                      </p:to>
                                    </p:set>
                                    <p:animEffect transition="in" filter="wipe(left)">
                                      <p:cBhvr>
                                        <p:cTn id="35" dur="500"/>
                                        <p:tgtEl>
                                          <p:spTgt spid="26317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63186"/>
                                        </p:tgtEl>
                                        <p:attrNameLst>
                                          <p:attrName>style.visibility</p:attrName>
                                        </p:attrNameLst>
                                      </p:cBhvr>
                                      <p:to>
                                        <p:strVal val="visible"/>
                                      </p:to>
                                    </p:set>
                                    <p:animEffect transition="in" filter="wipe(down)">
                                      <p:cBhvr>
                                        <p:cTn id="40" dur="500"/>
                                        <p:tgtEl>
                                          <p:spTgt spid="26318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63181"/>
                                        </p:tgtEl>
                                        <p:attrNameLst>
                                          <p:attrName>style.visibility</p:attrName>
                                        </p:attrNameLst>
                                      </p:cBhvr>
                                      <p:to>
                                        <p:strVal val="visible"/>
                                      </p:to>
                                    </p:set>
                                    <p:animEffect transition="in" filter="wipe(left)">
                                      <p:cBhvr>
                                        <p:cTn id="45" dur="500"/>
                                        <p:tgtEl>
                                          <p:spTgt spid="26318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63175"/>
                                        </p:tgtEl>
                                        <p:attrNameLst>
                                          <p:attrName>style.visibility</p:attrName>
                                        </p:attrNameLst>
                                      </p:cBhvr>
                                      <p:to>
                                        <p:strVal val="visible"/>
                                      </p:to>
                                    </p:set>
                                    <p:animEffect transition="in" filter="wipe(left)">
                                      <p:cBhvr>
                                        <p:cTn id="50" dur="500"/>
                                        <p:tgtEl>
                                          <p:spTgt spid="26317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63187"/>
                                        </p:tgtEl>
                                        <p:attrNameLst>
                                          <p:attrName>style.visibility</p:attrName>
                                        </p:attrNameLst>
                                      </p:cBhvr>
                                      <p:to>
                                        <p:strVal val="visible"/>
                                      </p:to>
                                    </p:set>
                                    <p:animEffect transition="in" filter="wipe(down)">
                                      <p:cBhvr>
                                        <p:cTn id="55" dur="500"/>
                                        <p:tgtEl>
                                          <p:spTgt spid="26318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263188"/>
                                        </p:tgtEl>
                                        <p:attrNameLst>
                                          <p:attrName>style.visibility</p:attrName>
                                        </p:attrNameLst>
                                      </p:cBhvr>
                                      <p:to>
                                        <p:strVal val="visible"/>
                                      </p:to>
                                    </p:set>
                                    <p:animEffect transition="in" filter="wipe(up)">
                                      <p:cBhvr>
                                        <p:cTn id="60" dur="500"/>
                                        <p:tgtEl>
                                          <p:spTgt spid="26318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263191"/>
                                        </p:tgtEl>
                                        <p:attrNameLst>
                                          <p:attrName>style.visibility</p:attrName>
                                        </p:attrNameLst>
                                      </p:cBhvr>
                                      <p:to>
                                        <p:strVal val="visible"/>
                                      </p:to>
                                    </p:set>
                                    <p:animEffect transition="in" filter="wipe(right)">
                                      <p:cBhvr>
                                        <p:cTn id="65" dur="500"/>
                                        <p:tgtEl>
                                          <p:spTgt spid="26319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63194"/>
                                        </p:tgtEl>
                                        <p:attrNameLst>
                                          <p:attrName>style.visibility</p:attrName>
                                        </p:attrNameLst>
                                      </p:cBhvr>
                                      <p:to>
                                        <p:strVal val="visible"/>
                                      </p:to>
                                    </p:set>
                                    <p:animEffect transition="in" filter="wipe(up)">
                                      <p:cBhvr>
                                        <p:cTn id="70" dur="500"/>
                                        <p:tgtEl>
                                          <p:spTgt spid="26319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63195"/>
                                        </p:tgtEl>
                                        <p:attrNameLst>
                                          <p:attrName>style.visibility</p:attrName>
                                        </p:attrNameLst>
                                      </p:cBhvr>
                                      <p:to>
                                        <p:strVal val="visible"/>
                                      </p:to>
                                    </p:set>
                                    <p:animEffect transition="in" filter="wipe(up)">
                                      <p:cBhvr>
                                        <p:cTn id="75" dur="500"/>
                                        <p:tgtEl>
                                          <p:spTgt spid="26319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263192"/>
                                        </p:tgtEl>
                                        <p:attrNameLst>
                                          <p:attrName>style.visibility</p:attrName>
                                        </p:attrNameLst>
                                      </p:cBhvr>
                                      <p:to>
                                        <p:strVal val="visible"/>
                                      </p:to>
                                    </p:set>
                                    <p:animEffect transition="in" filter="wipe(right)">
                                      <p:cBhvr>
                                        <p:cTn id="80" dur="500"/>
                                        <p:tgtEl>
                                          <p:spTgt spid="26319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263193"/>
                                        </p:tgtEl>
                                        <p:attrNameLst>
                                          <p:attrName>style.visibility</p:attrName>
                                        </p:attrNameLst>
                                      </p:cBhvr>
                                      <p:to>
                                        <p:strVal val="visible"/>
                                      </p:to>
                                    </p:set>
                                    <p:animEffect transition="in" filter="wipe(right)">
                                      <p:cBhvr>
                                        <p:cTn id="85" dur="500"/>
                                        <p:tgtEl>
                                          <p:spTgt spid="2631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263185"/>
                                        </p:tgtEl>
                                        <p:attrNameLst>
                                          <p:attrName>style.visibility</p:attrName>
                                        </p:attrNameLst>
                                      </p:cBhvr>
                                      <p:to>
                                        <p:strVal val="visible"/>
                                      </p:to>
                                    </p:set>
                                    <p:animEffect transition="in" filter="wipe(up)">
                                      <p:cBhvr>
                                        <p:cTn id="90" dur="500"/>
                                        <p:tgtEl>
                                          <p:spTgt spid="26318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63176"/>
                                        </p:tgtEl>
                                        <p:attrNameLst>
                                          <p:attrName>style.visibility</p:attrName>
                                        </p:attrNameLst>
                                      </p:cBhvr>
                                      <p:to>
                                        <p:strVal val="visible"/>
                                      </p:to>
                                    </p:set>
                                    <p:animEffect transition="in" filter="wipe(left)">
                                      <p:cBhvr>
                                        <p:cTn id="95" dur="1000"/>
                                        <p:tgtEl>
                                          <p:spTgt spid="26317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263184"/>
                                        </p:tgtEl>
                                        <p:attrNameLst>
                                          <p:attrName>style.visibility</p:attrName>
                                        </p:attrNameLst>
                                      </p:cBhvr>
                                      <p:to>
                                        <p:strVal val="visible"/>
                                      </p:to>
                                    </p:set>
                                    <p:animEffect transition="in" filter="wipe(up)">
                                      <p:cBhvr>
                                        <p:cTn id="100" dur="500"/>
                                        <p:tgtEl>
                                          <p:spTgt spid="2631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63177"/>
                                        </p:tgtEl>
                                        <p:attrNameLst>
                                          <p:attrName>style.visibility</p:attrName>
                                        </p:attrNameLst>
                                      </p:cBhvr>
                                      <p:to>
                                        <p:strVal val="visible"/>
                                      </p:to>
                                    </p:set>
                                    <p:animEffect transition="in" filter="wipe(left)">
                                      <p:cBhvr>
                                        <p:cTn id="105" dur="500"/>
                                        <p:tgtEl>
                                          <p:spTgt spid="26317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fill="hold" nodeType="clickEffect">
                                  <p:stCondLst>
                                    <p:cond delay="0"/>
                                  </p:stCondLst>
                                  <p:childTnLst>
                                    <p:set>
                                      <p:cBhvr>
                                        <p:cTn id="109" dur="1" fill="hold">
                                          <p:stCondLst>
                                            <p:cond delay="0"/>
                                          </p:stCondLst>
                                        </p:cTn>
                                        <p:tgtEl>
                                          <p:spTgt spid="263182"/>
                                        </p:tgtEl>
                                        <p:attrNameLst>
                                          <p:attrName>style.visibility</p:attrName>
                                        </p:attrNameLst>
                                      </p:cBhvr>
                                      <p:to>
                                        <p:strVal val="visible"/>
                                      </p:to>
                                    </p:set>
                                    <p:animEffect transition="in" filter="wipe(right)">
                                      <p:cBhvr>
                                        <p:cTn id="110" dur="500"/>
                                        <p:tgtEl>
                                          <p:spTgt spid="2631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263178"/>
                                        </p:tgtEl>
                                        <p:attrNameLst>
                                          <p:attrName>style.visibility</p:attrName>
                                        </p:attrNameLst>
                                      </p:cBhvr>
                                      <p:to>
                                        <p:strVal val="visible"/>
                                      </p:to>
                                    </p:set>
                                    <p:animEffect transition="in" filter="wipe(left)">
                                      <p:cBhvr>
                                        <p:cTn id="115" dur="500"/>
                                        <p:tgtEl>
                                          <p:spTgt spid="26317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263189"/>
                                        </p:tgtEl>
                                        <p:attrNameLst>
                                          <p:attrName>style.visibility</p:attrName>
                                        </p:attrNameLst>
                                      </p:cBhvr>
                                      <p:to>
                                        <p:strVal val="visible"/>
                                      </p:to>
                                    </p:set>
                                    <p:animEffect transition="in" filter="wipe(up)">
                                      <p:cBhvr>
                                        <p:cTn id="120" dur="500"/>
                                        <p:tgtEl>
                                          <p:spTgt spid="263189"/>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263190"/>
                                        </p:tgtEl>
                                        <p:attrNameLst>
                                          <p:attrName>style.visibility</p:attrName>
                                        </p:attrNameLst>
                                      </p:cBhvr>
                                      <p:to>
                                        <p:strVal val="visible"/>
                                      </p:to>
                                    </p:set>
                                    <p:animEffect transition="in" filter="wipe(down)">
                                      <p:cBhvr>
                                        <p:cTn id="125" dur="500"/>
                                        <p:tgtEl>
                                          <p:spTgt spid="26319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263196"/>
                                        </p:tgtEl>
                                        <p:attrNameLst>
                                          <p:attrName>style.visibility</p:attrName>
                                        </p:attrNameLst>
                                      </p:cBhvr>
                                      <p:to>
                                        <p:strVal val="visible"/>
                                      </p:to>
                                    </p:set>
                                    <p:animEffect transition="in" filter="wipe(down)">
                                      <p:cBhvr>
                                        <p:cTn id="130" dur="500"/>
                                        <p:tgtEl>
                                          <p:spTgt spid="26319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263197"/>
                                        </p:tgtEl>
                                        <p:attrNameLst>
                                          <p:attrName>style.visibility</p:attrName>
                                        </p:attrNameLst>
                                      </p:cBhvr>
                                      <p:to>
                                        <p:strVal val="visible"/>
                                      </p:to>
                                    </p:set>
                                    <p:animEffect transition="in" filter="wipe(down)">
                                      <p:cBhvr>
                                        <p:cTn id="135" dur="500"/>
                                        <p:tgtEl>
                                          <p:spTgt spid="26319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263198"/>
                                        </p:tgtEl>
                                        <p:attrNameLst>
                                          <p:attrName>style.visibility</p:attrName>
                                        </p:attrNameLst>
                                      </p:cBhvr>
                                      <p:to>
                                        <p:strVal val="visible"/>
                                      </p:to>
                                    </p:set>
                                    <p:animEffect transition="in" filter="wipe(down)">
                                      <p:cBhvr>
                                        <p:cTn id="140" dur="500"/>
                                        <p:tgtEl>
                                          <p:spTgt spid="26319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2" fill="hold" nodeType="clickEffect">
                                  <p:stCondLst>
                                    <p:cond delay="0"/>
                                  </p:stCondLst>
                                  <p:childTnLst>
                                    <p:set>
                                      <p:cBhvr>
                                        <p:cTn id="144" dur="1" fill="hold">
                                          <p:stCondLst>
                                            <p:cond delay="0"/>
                                          </p:stCondLst>
                                        </p:cTn>
                                        <p:tgtEl>
                                          <p:spTgt spid="263183"/>
                                        </p:tgtEl>
                                        <p:attrNameLst>
                                          <p:attrName>style.visibility</p:attrName>
                                        </p:attrNameLst>
                                      </p:cBhvr>
                                      <p:to>
                                        <p:strVal val="visible"/>
                                      </p:to>
                                    </p:set>
                                    <p:animEffect transition="in" filter="wipe(right)">
                                      <p:cBhvr>
                                        <p:cTn id="145" dur="500"/>
                                        <p:tgtEl>
                                          <p:spTgt spid="263183"/>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263179"/>
                                        </p:tgtEl>
                                        <p:attrNameLst>
                                          <p:attrName>style.visibility</p:attrName>
                                        </p:attrNameLst>
                                      </p:cBhvr>
                                      <p:to>
                                        <p:strVal val="visible"/>
                                      </p:to>
                                    </p:set>
                                    <p:animEffect transition="in" filter="wipe(left)">
                                      <p:cBhvr>
                                        <p:cTn id="150" dur="500"/>
                                        <p:tgtEl>
                                          <p:spTgt spid="263179"/>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26320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35" presetClass="emph" presetSubtype="0" fill="hold" grpId="1" nodeType="clickEffect">
                                  <p:stCondLst>
                                    <p:cond delay="0"/>
                                  </p:stCondLst>
                                  <p:childTnLst>
                                    <p:anim calcmode="discrete" valueType="str">
                                      <p:cBhvr>
                                        <p:cTn id="158" dur="1000" fill="hold"/>
                                        <p:tgtEl>
                                          <p:spTgt spid="263200"/>
                                        </p:tgtEl>
                                        <p:attrNameLst>
                                          <p:attrName>style.visibility</p:attrName>
                                        </p:attrNameLst>
                                      </p:cBhvr>
                                      <p:tavLst>
                                        <p:tav tm="0">
                                          <p:val>
                                            <p:strVal val="hidden"/>
                                          </p:val>
                                        </p:tav>
                                        <p:tav tm="50000">
                                          <p:val>
                                            <p:strVal val="visible"/>
                                          </p:val>
                                        </p:tav>
                                      </p:tavLst>
                                    </p:anim>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63171">
                                            <p:bg/>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iterate type="lt">
                                    <p:tmPct val="10000"/>
                                  </p:iterate>
                                  <p:childTnLst>
                                    <p:set>
                                      <p:cBhvr>
                                        <p:cTn id="166" dur="1" fill="hold">
                                          <p:stCondLst>
                                            <p:cond delay="0"/>
                                          </p:stCondLst>
                                        </p:cTn>
                                        <p:tgtEl>
                                          <p:spTgt spid="263171">
                                            <p:txEl>
                                              <p:pRg st="0" end="0"/>
                                            </p:txEl>
                                          </p:spTgt>
                                        </p:tgtEl>
                                        <p:attrNameLst>
                                          <p:attrName>style.visibility</p:attrName>
                                        </p:attrNameLst>
                                      </p:cBhvr>
                                      <p:to>
                                        <p:strVal val="visible"/>
                                      </p:to>
                                    </p:set>
                                    <p:animEffect transition="in" filter="blinds(horizontal)">
                                      <p:cBhvr>
                                        <p:cTn id="167" dur="500"/>
                                        <p:tgtEl>
                                          <p:spTgt spid="2631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p:bldP spid="263171" grpId="0" build="p" animBg="1"/>
      <p:bldP spid="263173" grpId="0"/>
      <p:bldP spid="263174" grpId="0"/>
      <p:bldP spid="263175" grpId="0"/>
      <p:bldP spid="263176" grpId="0"/>
      <p:bldP spid="263177" grpId="0"/>
      <p:bldP spid="263178" grpId="0"/>
      <p:bldP spid="263179" grpId="0"/>
      <p:bldP spid="263199" grpId="0" animBg="1"/>
      <p:bldP spid="263199" grpId="1" animBg="1"/>
      <p:bldP spid="263200" grpId="0" animBg="1"/>
      <p:bldP spid="263200"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p:nvPr/>
        </p:nvSpPr>
        <p:spPr>
          <a:xfrm>
            <a:off x="468313" y="315064"/>
            <a:ext cx="8077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FF0000"/>
                </a:solidFill>
                <a:latin typeface="楷体_GB2312" pitchFamily="1" charset="-122"/>
              </a:rPr>
              <a:t>(3)静息期：</a:t>
            </a:r>
            <a:r>
              <a:rPr lang="zh-CN" altLang="en-US" sz="2400" dirty="0">
                <a:solidFill>
                  <a:srgbClr val="FF0000"/>
                </a:solidFill>
                <a:latin typeface="Arial" panose="020B0604020202020204" pitchFamily="34" charset="0"/>
              </a:rPr>
              <a:t>4期，也称电舒张期 </a:t>
            </a:r>
            <a:r>
              <a:rPr lang="zh-CN" altLang="en-US" sz="1100" b="0" dirty="0">
                <a:solidFill>
                  <a:srgbClr val="FF0000"/>
                </a:solidFill>
                <a:latin typeface="Arial" panose="020B0604020202020204" pitchFamily="34" charset="0"/>
                <a:ea typeface="宋体" panose="02010600030101010101" pitchFamily="2" charset="-122"/>
              </a:rPr>
              <a:t> </a:t>
            </a:r>
          </a:p>
        </p:txBody>
      </p:sp>
      <p:sp>
        <p:nvSpPr>
          <p:cNvPr id="139267" name="Rectangle 4"/>
          <p:cNvSpPr/>
          <p:nvPr/>
        </p:nvSpPr>
        <p:spPr>
          <a:xfrm>
            <a:off x="323528" y="983411"/>
            <a:ext cx="8064500" cy="511024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200" dirty="0">
                <a:latin typeface="Arial" panose="020B0604020202020204" pitchFamily="34" charset="0"/>
              </a:rPr>
              <a:t>     细胞排出</a:t>
            </a:r>
            <a:r>
              <a:rPr lang="en-US" altLang="zh-CN" sz="2200" dirty="0">
                <a:latin typeface="Arial" panose="020B0604020202020204" pitchFamily="34" charset="0"/>
              </a:rPr>
              <a:t>Na</a:t>
            </a:r>
            <a:r>
              <a:rPr lang="en-US" altLang="zh-CN" sz="2200" baseline="30000" dirty="0">
                <a:latin typeface="Arial" panose="020B0604020202020204" pitchFamily="34" charset="0"/>
              </a:rPr>
              <a:t>+</a:t>
            </a:r>
            <a:r>
              <a:rPr lang="zh-CN" altLang="en-US" sz="2200" dirty="0">
                <a:latin typeface="Arial" panose="020B0604020202020204" pitchFamily="34" charset="0"/>
              </a:rPr>
              <a:t>和</a:t>
            </a:r>
            <a:r>
              <a:rPr lang="en-US" altLang="zh-CN" sz="2200" dirty="0">
                <a:latin typeface="Arial" panose="020B0604020202020204" pitchFamily="34" charset="0"/>
              </a:rPr>
              <a:t>Ca</a:t>
            </a:r>
            <a:r>
              <a:rPr lang="en-US" altLang="zh-CN" sz="2200" baseline="30000" dirty="0">
                <a:latin typeface="Arial" panose="020B0604020202020204" pitchFamily="34" charset="0"/>
              </a:rPr>
              <a:t>2+</a:t>
            </a:r>
            <a:r>
              <a:rPr lang="en-US" altLang="zh-CN" sz="2200" dirty="0">
                <a:latin typeface="Arial" panose="020B0604020202020204" pitchFamily="34" charset="0"/>
              </a:rPr>
              <a:t>，</a:t>
            </a:r>
            <a:r>
              <a:rPr lang="zh-CN" altLang="en-US" sz="2200" dirty="0">
                <a:latin typeface="Arial" panose="020B0604020202020204" pitchFamily="34" charset="0"/>
              </a:rPr>
              <a:t>并摄入</a:t>
            </a:r>
            <a:r>
              <a:rPr lang="en-US" altLang="zh-CN" sz="2200" dirty="0">
                <a:latin typeface="Arial" panose="020B0604020202020204" pitchFamily="34" charset="0"/>
              </a:rPr>
              <a:t>K</a:t>
            </a:r>
            <a:r>
              <a:rPr lang="en-US" altLang="zh-CN" sz="2200" baseline="30000" dirty="0">
                <a:latin typeface="Arial" panose="020B0604020202020204" pitchFamily="34" charset="0"/>
              </a:rPr>
              <a:t>+</a:t>
            </a:r>
            <a:r>
              <a:rPr lang="en-US" altLang="zh-CN" sz="2200" dirty="0">
                <a:latin typeface="Arial" panose="020B0604020202020204" pitchFamily="34" charset="0"/>
              </a:rPr>
              <a:t>，</a:t>
            </a:r>
            <a:r>
              <a:rPr lang="zh-CN" altLang="en-US" sz="2200" dirty="0">
                <a:latin typeface="Arial" panose="020B0604020202020204" pitchFamily="34" charset="0"/>
              </a:rPr>
              <a:t>以恢复细胞内外各种离子的正常浓度梯度，保持心肌细胞的正常兴奋性。</a:t>
            </a:r>
          </a:p>
          <a:p>
            <a:pPr marL="0" lvl="0" indent="0" eaLnBrk="1" hangingPunct="1">
              <a:lnSpc>
                <a:spcPct val="150000"/>
              </a:lnSpc>
              <a:spcBef>
                <a:spcPct val="0"/>
              </a:spcBef>
              <a:buClrTx/>
              <a:buSzTx/>
              <a:buFontTx/>
              <a:buNone/>
            </a:pPr>
            <a:r>
              <a:rPr lang="zh-CN" altLang="en-US" sz="2200" dirty="0">
                <a:solidFill>
                  <a:srgbClr val="0000FF"/>
                </a:solidFill>
                <a:latin typeface="Arial" panose="020B0604020202020204" pitchFamily="34" charset="0"/>
              </a:rPr>
              <a:t>     ①</a:t>
            </a:r>
            <a:r>
              <a:rPr lang="en-US" altLang="zh-CN" sz="2200" dirty="0">
                <a:solidFill>
                  <a:srgbClr val="0000FF"/>
                </a:solidFill>
                <a:latin typeface="Arial" panose="020B0604020202020204" pitchFamily="34" charset="0"/>
              </a:rPr>
              <a:t>Na</a:t>
            </a:r>
            <a:r>
              <a:rPr lang="en-US" altLang="zh-CN" sz="2200" baseline="30000" dirty="0">
                <a:solidFill>
                  <a:srgbClr val="0000FF"/>
                </a:solidFill>
                <a:latin typeface="Arial" panose="020B0604020202020204" pitchFamily="34" charset="0"/>
              </a:rPr>
              <a:t>+</a:t>
            </a:r>
            <a:r>
              <a:rPr lang="en-US" altLang="zh-CN" sz="2200" dirty="0">
                <a:solidFill>
                  <a:srgbClr val="0000FF"/>
                </a:solidFill>
                <a:latin typeface="Arial" panose="020B0604020202020204" pitchFamily="34" charset="0"/>
              </a:rPr>
              <a:t>-K</a:t>
            </a:r>
            <a:r>
              <a:rPr lang="en-US" altLang="zh-CN" sz="2200" baseline="30000" dirty="0">
                <a:solidFill>
                  <a:srgbClr val="0000FF"/>
                </a:solidFill>
                <a:latin typeface="Arial" panose="020B0604020202020204" pitchFamily="34" charset="0"/>
              </a:rPr>
              <a:t>+</a:t>
            </a:r>
            <a:r>
              <a:rPr lang="zh-CN" altLang="en-US" sz="2200" dirty="0">
                <a:solidFill>
                  <a:srgbClr val="0000FF"/>
                </a:solidFill>
                <a:latin typeface="Arial" panose="020B0604020202020204" pitchFamily="34" charset="0"/>
              </a:rPr>
              <a:t>泵 ：</a:t>
            </a:r>
            <a:r>
              <a:rPr lang="zh-CN" altLang="en-US" sz="2200" dirty="0">
                <a:latin typeface="Arial" panose="020B0604020202020204" pitchFamily="34" charset="0"/>
              </a:rPr>
              <a:t>每消耗1分子的</a:t>
            </a:r>
            <a:r>
              <a:rPr lang="en-US" altLang="zh-CN" sz="2200" dirty="0">
                <a:latin typeface="Arial" panose="020B0604020202020204" pitchFamily="34" charset="0"/>
              </a:rPr>
              <a:t>ATP</a:t>
            </a:r>
            <a:r>
              <a:rPr lang="zh-CN" altLang="en-US" sz="2200" dirty="0">
                <a:latin typeface="Arial" panose="020B0604020202020204" pitchFamily="34" charset="0"/>
              </a:rPr>
              <a:t>可将3个</a:t>
            </a:r>
            <a:r>
              <a:rPr lang="en-US" altLang="zh-CN" sz="2200" dirty="0">
                <a:latin typeface="Arial" panose="020B0604020202020204" pitchFamily="34" charset="0"/>
              </a:rPr>
              <a:t>Na</a:t>
            </a:r>
            <a:r>
              <a:rPr lang="en-US" altLang="zh-CN" sz="2200" baseline="30000" dirty="0">
                <a:latin typeface="Arial" panose="020B0604020202020204" pitchFamily="34" charset="0"/>
              </a:rPr>
              <a:t>+</a:t>
            </a:r>
            <a:r>
              <a:rPr lang="zh-CN" altLang="en-US" sz="2200" dirty="0">
                <a:latin typeface="Arial" panose="020B0604020202020204" pitchFamily="34" charset="0"/>
              </a:rPr>
              <a:t>排出细胞外，同时摄入2个</a:t>
            </a:r>
            <a:r>
              <a:rPr lang="en-US" altLang="zh-CN" sz="2200" dirty="0">
                <a:latin typeface="Arial" panose="020B0604020202020204" pitchFamily="34" charset="0"/>
              </a:rPr>
              <a:t>K</a:t>
            </a:r>
            <a:r>
              <a:rPr lang="en-US" altLang="zh-CN" sz="2200" baseline="30000" dirty="0">
                <a:latin typeface="Arial" panose="020B0604020202020204" pitchFamily="34" charset="0"/>
              </a:rPr>
              <a:t>+</a:t>
            </a:r>
            <a:r>
              <a:rPr lang="en-US" altLang="zh-CN" sz="2200" dirty="0">
                <a:latin typeface="Arial" panose="020B0604020202020204" pitchFamily="34" charset="0"/>
              </a:rPr>
              <a:t>，</a:t>
            </a:r>
            <a:r>
              <a:rPr lang="zh-CN" altLang="en-US" sz="2200" dirty="0">
                <a:latin typeface="Arial" panose="020B0604020202020204" pitchFamily="34" charset="0"/>
              </a:rPr>
              <a:t>因此该过程是生电性的，产生外向电流(泵电流)。 </a:t>
            </a:r>
          </a:p>
          <a:p>
            <a:pPr marL="0" lvl="0" indent="0" eaLnBrk="1" hangingPunct="1">
              <a:lnSpc>
                <a:spcPct val="150000"/>
              </a:lnSpc>
              <a:spcBef>
                <a:spcPct val="0"/>
              </a:spcBef>
              <a:buClrTx/>
              <a:buSzTx/>
              <a:buFontTx/>
              <a:buNone/>
            </a:pPr>
            <a:r>
              <a:rPr lang="zh-CN" altLang="en-US" sz="2200" dirty="0">
                <a:solidFill>
                  <a:srgbClr val="000000"/>
                </a:solidFill>
                <a:latin typeface="Arial" panose="020B0604020202020204" pitchFamily="34" charset="0"/>
              </a:rPr>
              <a:t>     </a:t>
            </a:r>
            <a:r>
              <a:rPr lang="zh-CN" altLang="en-US" sz="2200" dirty="0">
                <a:solidFill>
                  <a:srgbClr val="0000FF"/>
                </a:solidFill>
                <a:latin typeface="Arial" panose="020B0604020202020204" pitchFamily="34" charset="0"/>
              </a:rPr>
              <a:t>②</a:t>
            </a:r>
            <a:r>
              <a:rPr lang="en-US" altLang="zh-CN" sz="2200" dirty="0">
                <a:solidFill>
                  <a:srgbClr val="0000FF"/>
                </a:solidFill>
                <a:latin typeface="Arial" panose="020B0604020202020204" pitchFamily="34" charset="0"/>
              </a:rPr>
              <a:t>Na</a:t>
            </a:r>
            <a:r>
              <a:rPr lang="en-US" altLang="zh-CN" sz="2200" baseline="30000" dirty="0">
                <a:solidFill>
                  <a:srgbClr val="0000FF"/>
                </a:solidFill>
                <a:latin typeface="Arial" panose="020B0604020202020204" pitchFamily="34" charset="0"/>
              </a:rPr>
              <a:t>+</a:t>
            </a:r>
            <a:r>
              <a:rPr lang="en-US" altLang="zh-CN" sz="2200" dirty="0">
                <a:solidFill>
                  <a:srgbClr val="0000FF"/>
                </a:solidFill>
                <a:latin typeface="Arial" panose="020B0604020202020204" pitchFamily="34" charset="0"/>
              </a:rPr>
              <a:t>-Ca</a:t>
            </a:r>
            <a:r>
              <a:rPr lang="en-US" altLang="zh-CN" sz="2200" baseline="30000" dirty="0">
                <a:solidFill>
                  <a:srgbClr val="0000FF"/>
                </a:solidFill>
                <a:latin typeface="Arial" panose="020B0604020202020204" pitchFamily="34" charset="0"/>
              </a:rPr>
              <a:t>2+</a:t>
            </a:r>
            <a:r>
              <a:rPr lang="zh-CN" altLang="en-US" sz="2200" dirty="0">
                <a:solidFill>
                  <a:srgbClr val="0000FF"/>
                </a:solidFill>
                <a:latin typeface="Arial" panose="020B0604020202020204" pitchFamily="34" charset="0"/>
              </a:rPr>
              <a:t>交换体(</a:t>
            </a:r>
            <a:r>
              <a:rPr lang="en-US" altLang="zh-CN" sz="2200" dirty="0">
                <a:solidFill>
                  <a:srgbClr val="0000FF"/>
                </a:solidFill>
                <a:latin typeface="Arial" panose="020B0604020202020204" pitchFamily="34" charset="0"/>
              </a:rPr>
              <a:t>Na</a:t>
            </a:r>
            <a:r>
              <a:rPr lang="en-US" altLang="zh-CN" sz="2200" baseline="30000" dirty="0">
                <a:solidFill>
                  <a:srgbClr val="0000FF"/>
                </a:solidFill>
                <a:latin typeface="Arial" panose="020B0604020202020204" pitchFamily="34" charset="0"/>
              </a:rPr>
              <a:t>+</a:t>
            </a:r>
            <a:r>
              <a:rPr lang="en-US" altLang="zh-CN" sz="2200" dirty="0">
                <a:solidFill>
                  <a:srgbClr val="0000FF"/>
                </a:solidFill>
                <a:latin typeface="Arial" panose="020B0604020202020204" pitchFamily="34" charset="0"/>
              </a:rPr>
              <a:t>-Ca</a:t>
            </a:r>
            <a:r>
              <a:rPr lang="en-US" altLang="zh-CN" sz="2200" baseline="30000" dirty="0">
                <a:solidFill>
                  <a:srgbClr val="0000FF"/>
                </a:solidFill>
                <a:latin typeface="Arial" panose="020B0604020202020204" pitchFamily="34" charset="0"/>
              </a:rPr>
              <a:t>2+</a:t>
            </a:r>
            <a:r>
              <a:rPr lang="en-US" altLang="zh-CN" sz="2200" dirty="0">
                <a:solidFill>
                  <a:srgbClr val="0000FF"/>
                </a:solidFill>
                <a:latin typeface="Arial" panose="020B0604020202020204" pitchFamily="34" charset="0"/>
              </a:rPr>
              <a:t>exchanger)：</a:t>
            </a:r>
            <a:r>
              <a:rPr lang="zh-CN" altLang="en-US" sz="2200" dirty="0">
                <a:solidFill>
                  <a:srgbClr val="A50021"/>
                </a:solidFill>
                <a:latin typeface="Arial" panose="020B0604020202020204" pitchFamily="34" charset="0"/>
              </a:rPr>
              <a:t>3个</a:t>
            </a:r>
            <a:r>
              <a:rPr lang="en-US" altLang="zh-CN" sz="2200" dirty="0">
                <a:solidFill>
                  <a:srgbClr val="A50021"/>
                </a:solidFill>
                <a:latin typeface="Arial" panose="020B0604020202020204" pitchFamily="34" charset="0"/>
              </a:rPr>
              <a:t>Na</a:t>
            </a:r>
            <a:r>
              <a:rPr lang="en-US" altLang="zh-CN" sz="2200" baseline="30000" dirty="0">
                <a:solidFill>
                  <a:srgbClr val="000000"/>
                </a:solidFill>
                <a:latin typeface="Arial" panose="020B0604020202020204" pitchFamily="34" charset="0"/>
              </a:rPr>
              <a:t>+</a:t>
            </a:r>
            <a:r>
              <a:rPr lang="zh-CN" altLang="en-US" sz="2200" dirty="0">
                <a:solidFill>
                  <a:srgbClr val="000000"/>
                </a:solidFill>
                <a:latin typeface="Arial" panose="020B0604020202020204" pitchFamily="34" charset="0"/>
              </a:rPr>
              <a:t>转运入细胞内的同时，将</a:t>
            </a:r>
            <a:r>
              <a:rPr lang="zh-CN" altLang="en-US" sz="2200" dirty="0">
                <a:solidFill>
                  <a:srgbClr val="A50021"/>
                </a:solidFill>
                <a:latin typeface="Arial" panose="020B0604020202020204" pitchFamily="34" charset="0"/>
              </a:rPr>
              <a:t>1个</a:t>
            </a:r>
            <a:r>
              <a:rPr lang="en-US" altLang="zh-CN" sz="2200" dirty="0">
                <a:solidFill>
                  <a:srgbClr val="A50021"/>
                </a:solidFill>
                <a:latin typeface="Arial" panose="020B0604020202020204" pitchFamily="34" charset="0"/>
              </a:rPr>
              <a:t>Ca</a:t>
            </a:r>
            <a:r>
              <a:rPr lang="en-US" altLang="zh-CN" sz="2200" baseline="30000" dirty="0">
                <a:solidFill>
                  <a:srgbClr val="A50021"/>
                </a:solidFill>
                <a:latin typeface="Arial" panose="020B0604020202020204" pitchFamily="34" charset="0"/>
              </a:rPr>
              <a:t>2+</a:t>
            </a:r>
            <a:r>
              <a:rPr lang="zh-CN" altLang="en-US" sz="2200" dirty="0">
                <a:solidFill>
                  <a:srgbClr val="000000"/>
                </a:solidFill>
                <a:latin typeface="Arial" panose="020B0604020202020204" pitchFamily="34" charset="0"/>
              </a:rPr>
              <a:t>转运出细胞。</a:t>
            </a:r>
            <a:r>
              <a:rPr lang="en-US" altLang="zh-CN" sz="2200" dirty="0">
                <a:solidFill>
                  <a:srgbClr val="000000"/>
                </a:solidFill>
                <a:latin typeface="Arial" panose="020B0604020202020204" pitchFamily="34" charset="0"/>
              </a:rPr>
              <a:t>Na</a:t>
            </a:r>
            <a:r>
              <a:rPr lang="en-US" altLang="zh-CN" sz="2200" baseline="30000" dirty="0">
                <a:solidFill>
                  <a:srgbClr val="000000"/>
                </a:solidFill>
                <a:latin typeface="Arial" panose="020B0604020202020204" pitchFamily="34" charset="0"/>
              </a:rPr>
              <a:t>+</a:t>
            </a:r>
            <a:r>
              <a:rPr lang="zh-CN" altLang="en-US" sz="2200" dirty="0">
                <a:solidFill>
                  <a:srgbClr val="000000"/>
                </a:solidFill>
                <a:latin typeface="Arial" panose="020B0604020202020204" pitchFamily="34" charset="0"/>
              </a:rPr>
              <a:t>再由</a:t>
            </a:r>
            <a:r>
              <a:rPr lang="en-US" altLang="zh-CN" sz="2200" dirty="0">
                <a:solidFill>
                  <a:srgbClr val="000000"/>
                </a:solidFill>
                <a:latin typeface="Arial" panose="020B0604020202020204" pitchFamily="34" charset="0"/>
              </a:rPr>
              <a:t>Na</a:t>
            </a:r>
            <a:r>
              <a:rPr lang="en-US" altLang="zh-CN" sz="2200" baseline="30000" dirty="0">
                <a:solidFill>
                  <a:srgbClr val="000000"/>
                </a:solidFill>
                <a:latin typeface="Arial" panose="020B0604020202020204" pitchFamily="34" charset="0"/>
              </a:rPr>
              <a:t>+</a:t>
            </a:r>
            <a:r>
              <a:rPr lang="en-US" altLang="zh-CN" sz="2200" dirty="0">
                <a:solidFill>
                  <a:srgbClr val="000000"/>
                </a:solidFill>
                <a:latin typeface="Arial" panose="020B0604020202020204" pitchFamily="34" charset="0"/>
              </a:rPr>
              <a:t>-K</a:t>
            </a:r>
            <a:r>
              <a:rPr lang="en-US" altLang="zh-CN" sz="2200" baseline="30000" dirty="0">
                <a:solidFill>
                  <a:srgbClr val="000000"/>
                </a:solidFill>
                <a:latin typeface="Arial" panose="020B0604020202020204" pitchFamily="34" charset="0"/>
              </a:rPr>
              <a:t>+</a:t>
            </a:r>
            <a:r>
              <a:rPr lang="zh-CN" altLang="en-US" sz="2200" dirty="0">
                <a:solidFill>
                  <a:srgbClr val="000000"/>
                </a:solidFill>
                <a:latin typeface="Arial" panose="020B0604020202020204" pitchFamily="34" charset="0"/>
              </a:rPr>
              <a:t>泵的活动排出细胞。</a:t>
            </a:r>
            <a:r>
              <a:rPr lang="en-US" altLang="zh-CN" sz="2200" dirty="0">
                <a:solidFill>
                  <a:srgbClr val="000000"/>
                </a:solidFill>
                <a:latin typeface="Arial" panose="020B0604020202020204" pitchFamily="34" charset="0"/>
              </a:rPr>
              <a:t>Na</a:t>
            </a:r>
            <a:r>
              <a:rPr lang="en-US" altLang="zh-CN" sz="2200" baseline="30000" dirty="0">
                <a:solidFill>
                  <a:srgbClr val="000000"/>
                </a:solidFill>
                <a:latin typeface="Arial" panose="020B0604020202020204" pitchFamily="34" charset="0"/>
              </a:rPr>
              <a:t>+</a:t>
            </a:r>
            <a:r>
              <a:rPr lang="en-US" altLang="zh-CN" sz="2200" dirty="0">
                <a:solidFill>
                  <a:srgbClr val="000000"/>
                </a:solidFill>
                <a:latin typeface="Arial" panose="020B0604020202020204" pitchFamily="34" charset="0"/>
              </a:rPr>
              <a:t>-Ca</a:t>
            </a:r>
            <a:r>
              <a:rPr lang="en-US" altLang="zh-CN" sz="2200" baseline="30000" dirty="0">
                <a:solidFill>
                  <a:srgbClr val="000000"/>
                </a:solidFill>
                <a:latin typeface="Arial" panose="020B0604020202020204" pitchFamily="34" charset="0"/>
              </a:rPr>
              <a:t>2+</a:t>
            </a:r>
            <a:r>
              <a:rPr lang="zh-CN" altLang="en-US" sz="2200" dirty="0">
                <a:solidFill>
                  <a:srgbClr val="000000"/>
                </a:solidFill>
                <a:latin typeface="Arial" panose="020B0604020202020204" pitchFamily="34" charset="0"/>
              </a:rPr>
              <a:t>交换是一种继发性主动转运，也是生电性的，即产生内向电流，也称</a:t>
            </a:r>
            <a:r>
              <a:rPr lang="en-US" altLang="zh-CN" sz="2200" dirty="0">
                <a:solidFill>
                  <a:srgbClr val="A50021"/>
                </a:solidFill>
                <a:latin typeface="Arial" panose="020B0604020202020204" pitchFamily="34" charset="0"/>
              </a:rPr>
              <a:t>Na</a:t>
            </a:r>
            <a:r>
              <a:rPr lang="en-US" altLang="zh-CN" sz="2200" baseline="30000" dirty="0">
                <a:solidFill>
                  <a:srgbClr val="A50021"/>
                </a:solidFill>
                <a:latin typeface="Arial" panose="020B0604020202020204" pitchFamily="34" charset="0"/>
              </a:rPr>
              <a:t>+</a:t>
            </a:r>
            <a:r>
              <a:rPr lang="en-US" altLang="zh-CN" sz="2200" dirty="0">
                <a:solidFill>
                  <a:srgbClr val="A50021"/>
                </a:solidFill>
                <a:latin typeface="Arial" panose="020B0604020202020204" pitchFamily="34" charset="0"/>
              </a:rPr>
              <a:t>-Ca</a:t>
            </a:r>
            <a:r>
              <a:rPr lang="en-US" altLang="zh-CN" sz="2200" baseline="30000" dirty="0">
                <a:solidFill>
                  <a:srgbClr val="A50021"/>
                </a:solidFill>
                <a:latin typeface="Arial" panose="020B0604020202020204" pitchFamily="34" charset="0"/>
              </a:rPr>
              <a:t>2+</a:t>
            </a:r>
            <a:r>
              <a:rPr lang="zh-CN" altLang="en-US" sz="2200" dirty="0">
                <a:solidFill>
                  <a:srgbClr val="A50021"/>
                </a:solidFill>
                <a:latin typeface="Arial" panose="020B0604020202020204" pitchFamily="34" charset="0"/>
              </a:rPr>
              <a:t>交换电流</a:t>
            </a:r>
            <a:r>
              <a:rPr lang="zh-CN" altLang="en-US" sz="2200" dirty="0">
                <a:solidFill>
                  <a:srgbClr val="000000"/>
                </a:solidFill>
                <a:latin typeface="Arial" panose="020B0604020202020204" pitchFamily="34" charset="0"/>
              </a:rPr>
              <a:t>。 </a:t>
            </a:r>
          </a:p>
          <a:p>
            <a:pPr marL="0" lvl="0" indent="0" eaLnBrk="1" hangingPunct="1">
              <a:lnSpc>
                <a:spcPct val="150000"/>
              </a:lnSpc>
              <a:spcBef>
                <a:spcPct val="0"/>
              </a:spcBef>
              <a:buClrTx/>
              <a:buSzTx/>
              <a:buFontTx/>
              <a:buNone/>
            </a:pPr>
            <a:r>
              <a:rPr lang="zh-CN" altLang="en-US" sz="2200" dirty="0">
                <a:solidFill>
                  <a:srgbClr val="A50021"/>
                </a:solidFill>
                <a:latin typeface="Arial" panose="020B0604020202020204" pitchFamily="34" charset="0"/>
              </a:rPr>
              <a:t>      </a:t>
            </a:r>
            <a:r>
              <a:rPr lang="zh-CN" altLang="en-US" sz="2200" dirty="0">
                <a:solidFill>
                  <a:srgbClr val="0000FF"/>
                </a:solidFill>
                <a:latin typeface="Arial" panose="020B0604020202020204" pitchFamily="34" charset="0"/>
              </a:rPr>
              <a:t>③</a:t>
            </a:r>
            <a:r>
              <a:rPr lang="en-US" altLang="zh-CN" sz="2200" dirty="0">
                <a:solidFill>
                  <a:srgbClr val="0000FF"/>
                </a:solidFill>
                <a:latin typeface="Arial" panose="020B0604020202020204" pitchFamily="34" charset="0"/>
              </a:rPr>
              <a:t>Ca</a:t>
            </a:r>
            <a:r>
              <a:rPr lang="en-US" altLang="zh-CN" sz="2200" baseline="30000" dirty="0">
                <a:solidFill>
                  <a:srgbClr val="0000FF"/>
                </a:solidFill>
                <a:latin typeface="Arial" panose="020B0604020202020204" pitchFamily="34" charset="0"/>
              </a:rPr>
              <a:t>2+</a:t>
            </a:r>
            <a:r>
              <a:rPr lang="en-US" altLang="zh-CN" sz="2200" dirty="0">
                <a:solidFill>
                  <a:srgbClr val="0000FF"/>
                </a:solidFill>
                <a:latin typeface="Arial" panose="020B0604020202020204" pitchFamily="34" charset="0"/>
              </a:rPr>
              <a:t>-ATP</a:t>
            </a:r>
            <a:r>
              <a:rPr lang="zh-CN" altLang="en-US" sz="2200" dirty="0">
                <a:solidFill>
                  <a:srgbClr val="0000FF"/>
                </a:solidFill>
                <a:latin typeface="Arial" panose="020B0604020202020204" pitchFamily="34" charset="0"/>
              </a:rPr>
              <a:t>酶(即</a:t>
            </a:r>
            <a:r>
              <a:rPr lang="en-US" altLang="zh-CN" sz="2200" dirty="0">
                <a:solidFill>
                  <a:srgbClr val="0000FF"/>
                </a:solidFill>
                <a:latin typeface="Arial" panose="020B0604020202020204" pitchFamily="34" charset="0"/>
              </a:rPr>
              <a:t>Ca</a:t>
            </a:r>
            <a:r>
              <a:rPr lang="en-US" altLang="zh-CN" sz="2200" baseline="30000" dirty="0">
                <a:solidFill>
                  <a:srgbClr val="0000FF"/>
                </a:solidFill>
                <a:latin typeface="Arial" panose="020B0604020202020204" pitchFamily="34" charset="0"/>
              </a:rPr>
              <a:t>2+</a:t>
            </a:r>
            <a:r>
              <a:rPr lang="zh-CN" altLang="en-US" sz="2200" dirty="0">
                <a:solidFill>
                  <a:srgbClr val="0000FF"/>
                </a:solidFill>
                <a:latin typeface="Arial" panose="020B0604020202020204" pitchFamily="34" charset="0"/>
              </a:rPr>
              <a:t>泵)：</a:t>
            </a:r>
            <a:r>
              <a:rPr lang="zh-CN" altLang="en-US" sz="2200" dirty="0">
                <a:solidFill>
                  <a:srgbClr val="000000"/>
                </a:solidFill>
                <a:latin typeface="Arial" panose="020B0604020202020204" pitchFamily="34" charset="0"/>
              </a:rPr>
              <a:t>主动排出</a:t>
            </a:r>
            <a:r>
              <a:rPr lang="en-US" altLang="zh-CN" sz="2200" dirty="0">
                <a:solidFill>
                  <a:srgbClr val="000000"/>
                </a:solidFill>
                <a:latin typeface="Arial" panose="020B0604020202020204" pitchFamily="34" charset="0"/>
              </a:rPr>
              <a:t>Ca</a:t>
            </a:r>
            <a:r>
              <a:rPr lang="en-US" altLang="zh-CN" sz="2200" baseline="30000" dirty="0">
                <a:solidFill>
                  <a:srgbClr val="000000"/>
                </a:solidFill>
                <a:latin typeface="Arial" panose="020B0604020202020204" pitchFamily="34" charset="0"/>
              </a:rPr>
              <a:t>2+</a:t>
            </a:r>
            <a:r>
              <a:rPr lang="zh-CN" altLang="en-US" sz="2200" dirty="0">
                <a:solidFill>
                  <a:srgbClr val="000000"/>
                </a:solidFill>
                <a:latin typeface="Arial" panose="020B0604020202020204" pitchFamily="34" charset="0"/>
              </a:rPr>
              <a:t> 。</a:t>
            </a:r>
          </a:p>
        </p:txBody>
      </p:sp>
      <p:graphicFrame>
        <p:nvGraphicFramePr>
          <p:cNvPr id="139268" name="Object 4"/>
          <p:cNvGraphicFramePr>
            <a:graphicFrameLocks noChangeAspect="1"/>
          </p:cNvGraphicFramePr>
          <p:nvPr>
            <p:extLst>
              <p:ext uri="{D42A27DB-BD31-4B8C-83A1-F6EECF244321}">
                <p14:modId xmlns:p14="http://schemas.microsoft.com/office/powerpoint/2010/main" val="2778365432"/>
              </p:ext>
            </p:extLst>
          </p:nvPr>
        </p:nvGraphicFramePr>
        <p:xfrm>
          <a:off x="6300192" y="5373216"/>
          <a:ext cx="2700337" cy="1292225"/>
        </p:xfrm>
        <a:graphic>
          <a:graphicData uri="http://schemas.openxmlformats.org/presentationml/2006/ole">
            <mc:AlternateContent xmlns:mc="http://schemas.openxmlformats.org/markup-compatibility/2006">
              <mc:Choice xmlns:v="urn:schemas-microsoft-com:vml" Requires="v">
                <p:oleObj r:id="rId2" imgW="2071370" imgH="991870" progId="Photoshop.Image.6">
                  <p:embed/>
                </p:oleObj>
              </mc:Choice>
              <mc:Fallback>
                <p:oleObj r:id="rId2" imgW="2071370" imgH="991870" progId="Photoshop.Image.6">
                  <p:embed/>
                  <p:pic>
                    <p:nvPicPr>
                      <p:cNvPr id="0" name="图片 3078"/>
                      <p:cNvPicPr/>
                      <p:nvPr/>
                    </p:nvPicPr>
                    <p:blipFill>
                      <a:blip r:embed="rId3"/>
                      <a:stretch>
                        <a:fillRect/>
                      </a:stretch>
                    </p:blipFill>
                    <p:spPr>
                      <a:xfrm>
                        <a:off x="6300192" y="5373216"/>
                        <a:ext cx="2700337" cy="1292225"/>
                      </a:xfrm>
                      <a:prstGeom prst="rect">
                        <a:avLst/>
                      </a:prstGeom>
                      <a:noFill/>
                      <a:ln w="38100">
                        <a:noFill/>
                        <a:miter/>
                      </a:ln>
                    </p:spPr>
                  </p:pic>
                </p:oleObj>
              </mc:Fallback>
            </mc:AlternateContent>
          </a:graphicData>
        </a:graphic>
      </p:graphicFrame>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10"/>
          <p:cNvSpPr/>
          <p:nvPr/>
        </p:nvSpPr>
        <p:spPr>
          <a:xfrm>
            <a:off x="4356100" y="4149725"/>
            <a:ext cx="4191000" cy="4587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endParaRPr lang="zh-CN" altLang="en-US" sz="1600" b="0" dirty="0">
              <a:latin typeface="Arial" panose="020B0604020202020204" pitchFamily="34" charset="0"/>
            </a:endParaRPr>
          </a:p>
        </p:txBody>
      </p:sp>
      <p:sp>
        <p:nvSpPr>
          <p:cNvPr id="140291" name="Rectangle 190"/>
          <p:cNvSpPr/>
          <p:nvPr/>
        </p:nvSpPr>
        <p:spPr>
          <a:xfrm>
            <a:off x="468313" y="606425"/>
            <a:ext cx="8424862" cy="3327400"/>
          </a:xfrm>
          <a:prstGeom prst="rect">
            <a:avLst/>
          </a:prstGeom>
          <a:noFill/>
          <a:ln w="38100" cap="flat" cmpd="sng">
            <a:solidFill>
              <a:srgbClr val="FF0066"/>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1600" dirty="0">
              <a:latin typeface="Arial" panose="020B0604020202020204" pitchFamily="34" charset="0"/>
              <a:ea typeface="宋体" panose="02010600030101010101" pitchFamily="2" charset="-122"/>
            </a:endParaRPr>
          </a:p>
        </p:txBody>
      </p:sp>
      <p:sp>
        <p:nvSpPr>
          <p:cNvPr id="140292" name="Line 191"/>
          <p:cNvSpPr/>
          <p:nvPr/>
        </p:nvSpPr>
        <p:spPr>
          <a:xfrm>
            <a:off x="468313" y="1092200"/>
            <a:ext cx="8424862" cy="33338"/>
          </a:xfrm>
          <a:prstGeom prst="line">
            <a:avLst/>
          </a:prstGeom>
          <a:ln w="28575" cap="flat" cmpd="sng">
            <a:solidFill>
              <a:srgbClr val="FF0066"/>
            </a:solidFill>
            <a:prstDash val="solid"/>
            <a:headEnd type="none" w="med" len="med"/>
            <a:tailEnd type="none" w="med" len="med"/>
          </a:ln>
        </p:spPr>
        <p:txBody>
          <a:bodyPr/>
          <a:lstStyle/>
          <a:p>
            <a:endParaRPr lang="zh-CN" altLang="en-US"/>
          </a:p>
        </p:txBody>
      </p:sp>
      <p:sp>
        <p:nvSpPr>
          <p:cNvPr id="140293" name="Line 192"/>
          <p:cNvSpPr/>
          <p:nvPr/>
        </p:nvSpPr>
        <p:spPr>
          <a:xfrm flipV="1">
            <a:off x="468313" y="1628775"/>
            <a:ext cx="8351837" cy="17463"/>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294" name="Line 193"/>
          <p:cNvSpPr/>
          <p:nvPr/>
        </p:nvSpPr>
        <p:spPr>
          <a:xfrm>
            <a:off x="468313" y="2200275"/>
            <a:ext cx="8424862" cy="4763"/>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295" name="Line 196"/>
          <p:cNvSpPr/>
          <p:nvPr/>
        </p:nvSpPr>
        <p:spPr>
          <a:xfrm flipV="1">
            <a:off x="468313" y="2781300"/>
            <a:ext cx="8351837" cy="42863"/>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296" name="Line 197"/>
          <p:cNvSpPr/>
          <p:nvPr/>
        </p:nvSpPr>
        <p:spPr>
          <a:xfrm flipV="1">
            <a:off x="468313" y="3357563"/>
            <a:ext cx="8424862" cy="22225"/>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297" name="Rectangle 198"/>
          <p:cNvSpPr/>
          <p:nvPr/>
        </p:nvSpPr>
        <p:spPr>
          <a:xfrm>
            <a:off x="619125" y="1230313"/>
            <a:ext cx="5270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0期</a:t>
            </a:r>
            <a:r>
              <a:rPr lang="zh-CN" altLang="en-US" sz="1600" b="0" dirty="0">
                <a:solidFill>
                  <a:srgbClr val="FF66FF"/>
                </a:solidFill>
                <a:latin typeface="Arial" panose="020B0604020202020204" pitchFamily="34" charset="0"/>
              </a:rPr>
              <a:t> </a:t>
            </a:r>
          </a:p>
        </p:txBody>
      </p:sp>
      <p:sp>
        <p:nvSpPr>
          <p:cNvPr id="140298" name="Rectangle 199"/>
          <p:cNvSpPr/>
          <p:nvPr/>
        </p:nvSpPr>
        <p:spPr>
          <a:xfrm>
            <a:off x="619125" y="1785938"/>
            <a:ext cx="5270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1期</a:t>
            </a:r>
            <a:r>
              <a:rPr lang="zh-CN" altLang="en-US" sz="1600" b="0" dirty="0">
                <a:solidFill>
                  <a:schemeClr val="accent2"/>
                </a:solidFill>
                <a:latin typeface="Arial" panose="020B0604020202020204" pitchFamily="34" charset="0"/>
              </a:rPr>
              <a:t> </a:t>
            </a:r>
          </a:p>
        </p:txBody>
      </p:sp>
      <p:sp>
        <p:nvSpPr>
          <p:cNvPr id="140299" name="Rectangle 200"/>
          <p:cNvSpPr/>
          <p:nvPr/>
        </p:nvSpPr>
        <p:spPr>
          <a:xfrm>
            <a:off x="619125" y="2339975"/>
            <a:ext cx="5270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2期</a:t>
            </a:r>
            <a:r>
              <a:rPr lang="zh-CN" altLang="en-US" sz="1600" b="0" dirty="0">
                <a:solidFill>
                  <a:schemeClr val="accent2"/>
                </a:solidFill>
                <a:latin typeface="Arial" panose="020B0604020202020204" pitchFamily="34" charset="0"/>
              </a:rPr>
              <a:t> </a:t>
            </a:r>
          </a:p>
        </p:txBody>
      </p:sp>
      <p:sp>
        <p:nvSpPr>
          <p:cNvPr id="140300" name="Rectangle 201"/>
          <p:cNvSpPr/>
          <p:nvPr/>
        </p:nvSpPr>
        <p:spPr>
          <a:xfrm>
            <a:off x="619125" y="2963863"/>
            <a:ext cx="6032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3期</a:t>
            </a:r>
            <a:r>
              <a:rPr lang="zh-CN" altLang="en-US" sz="1600" b="0" dirty="0">
                <a:solidFill>
                  <a:srgbClr val="FF66FF"/>
                </a:solidFill>
                <a:latin typeface="Arial" panose="020B0604020202020204" pitchFamily="34" charset="0"/>
              </a:rPr>
              <a:t> </a:t>
            </a:r>
          </a:p>
        </p:txBody>
      </p:sp>
      <p:sp>
        <p:nvSpPr>
          <p:cNvPr id="140301" name="Rectangle 202"/>
          <p:cNvSpPr/>
          <p:nvPr/>
        </p:nvSpPr>
        <p:spPr>
          <a:xfrm>
            <a:off x="619125" y="3517900"/>
            <a:ext cx="6032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chemeClr val="accent2"/>
                </a:solidFill>
                <a:latin typeface="Arial" panose="020B0604020202020204" pitchFamily="34" charset="0"/>
              </a:rPr>
              <a:t>4期</a:t>
            </a:r>
            <a:r>
              <a:rPr lang="zh-CN" altLang="en-US" sz="1600" b="0" dirty="0">
                <a:solidFill>
                  <a:srgbClr val="FF66FF"/>
                </a:solidFill>
                <a:latin typeface="Arial" panose="020B0604020202020204" pitchFamily="34" charset="0"/>
              </a:rPr>
              <a:t> </a:t>
            </a:r>
          </a:p>
        </p:txBody>
      </p:sp>
      <p:sp>
        <p:nvSpPr>
          <p:cNvPr id="140302" name="Rectangle 203"/>
          <p:cNvSpPr/>
          <p:nvPr/>
        </p:nvSpPr>
        <p:spPr>
          <a:xfrm>
            <a:off x="542925" y="746125"/>
            <a:ext cx="6032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时期</a:t>
            </a:r>
            <a:r>
              <a:rPr lang="zh-CN" altLang="en-US" sz="1600" b="0" dirty="0">
                <a:solidFill>
                  <a:srgbClr val="FF3300"/>
                </a:solidFill>
                <a:latin typeface="Arial" panose="020B0604020202020204" pitchFamily="34" charset="0"/>
              </a:rPr>
              <a:t> </a:t>
            </a:r>
          </a:p>
        </p:txBody>
      </p:sp>
      <p:sp>
        <p:nvSpPr>
          <p:cNvPr id="140303" name="Line 204"/>
          <p:cNvSpPr/>
          <p:nvPr/>
        </p:nvSpPr>
        <p:spPr>
          <a:xfrm>
            <a:off x="1222375" y="606425"/>
            <a:ext cx="0" cy="3327400"/>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304" name="Line 205"/>
          <p:cNvSpPr/>
          <p:nvPr/>
        </p:nvSpPr>
        <p:spPr>
          <a:xfrm>
            <a:off x="2654300" y="606425"/>
            <a:ext cx="0" cy="3327400"/>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305" name="Line 206"/>
          <p:cNvSpPr/>
          <p:nvPr/>
        </p:nvSpPr>
        <p:spPr>
          <a:xfrm>
            <a:off x="4238625" y="606425"/>
            <a:ext cx="0" cy="3327400"/>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306" name="Line 207"/>
          <p:cNvSpPr/>
          <p:nvPr/>
        </p:nvSpPr>
        <p:spPr>
          <a:xfrm>
            <a:off x="5594350" y="606425"/>
            <a:ext cx="0" cy="3327400"/>
          </a:xfrm>
          <a:prstGeom prst="line">
            <a:avLst/>
          </a:prstGeom>
          <a:ln w="19050" cap="flat" cmpd="sng">
            <a:solidFill>
              <a:srgbClr val="FF0066"/>
            </a:solidFill>
            <a:prstDash val="solid"/>
            <a:headEnd type="none" w="med" len="med"/>
            <a:tailEnd type="none" w="med" len="med"/>
          </a:ln>
        </p:spPr>
        <p:txBody>
          <a:bodyPr/>
          <a:lstStyle/>
          <a:p>
            <a:endParaRPr lang="zh-CN" altLang="en-US"/>
          </a:p>
        </p:txBody>
      </p:sp>
      <p:sp>
        <p:nvSpPr>
          <p:cNvPr id="140307" name="Rectangle 209"/>
          <p:cNvSpPr/>
          <p:nvPr/>
        </p:nvSpPr>
        <p:spPr>
          <a:xfrm>
            <a:off x="1598613" y="746125"/>
            <a:ext cx="60325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名称</a:t>
            </a:r>
            <a:r>
              <a:rPr lang="zh-CN" altLang="en-US" sz="1600" b="0" dirty="0">
                <a:solidFill>
                  <a:srgbClr val="FF3300"/>
                </a:solidFill>
                <a:latin typeface="Arial" panose="020B0604020202020204" pitchFamily="34" charset="0"/>
              </a:rPr>
              <a:t> </a:t>
            </a:r>
          </a:p>
        </p:txBody>
      </p:sp>
      <p:sp>
        <p:nvSpPr>
          <p:cNvPr id="140308" name="Rectangle 210"/>
          <p:cNvSpPr/>
          <p:nvPr/>
        </p:nvSpPr>
        <p:spPr>
          <a:xfrm>
            <a:off x="1373188" y="1230313"/>
            <a:ext cx="1182687"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1600" dirty="0">
                <a:latin typeface="Arial" panose="020B0604020202020204" pitchFamily="34" charset="0"/>
              </a:rPr>
              <a:t>去极化期</a:t>
            </a:r>
            <a:r>
              <a:rPr lang="zh-CN" altLang="en-US" sz="1600" b="0" dirty="0">
                <a:latin typeface="Arial" panose="020B0604020202020204" pitchFamily="34" charset="0"/>
              </a:rPr>
              <a:t> </a:t>
            </a:r>
          </a:p>
        </p:txBody>
      </p:sp>
      <p:sp>
        <p:nvSpPr>
          <p:cNvPr id="140309" name="Rectangle 211"/>
          <p:cNvSpPr/>
          <p:nvPr/>
        </p:nvSpPr>
        <p:spPr>
          <a:xfrm>
            <a:off x="1187450" y="1773238"/>
            <a:ext cx="151130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快速复极初期</a:t>
            </a:r>
            <a:r>
              <a:rPr lang="zh-CN" altLang="en-US" sz="1600" b="0" dirty="0">
                <a:latin typeface="Arial" panose="020B0604020202020204" pitchFamily="34" charset="0"/>
              </a:rPr>
              <a:t> </a:t>
            </a:r>
          </a:p>
        </p:txBody>
      </p:sp>
      <p:sp>
        <p:nvSpPr>
          <p:cNvPr id="140310" name="Rectangle 212"/>
          <p:cNvSpPr/>
          <p:nvPr/>
        </p:nvSpPr>
        <p:spPr>
          <a:xfrm>
            <a:off x="1447800" y="2339975"/>
            <a:ext cx="830263"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平台期</a:t>
            </a:r>
            <a:r>
              <a:rPr lang="zh-CN" altLang="en-US" sz="1600" b="0" dirty="0">
                <a:latin typeface="Arial" panose="020B0604020202020204" pitchFamily="34" charset="0"/>
              </a:rPr>
              <a:t> </a:t>
            </a:r>
          </a:p>
        </p:txBody>
      </p:sp>
      <p:sp>
        <p:nvSpPr>
          <p:cNvPr id="140311" name="Rectangle 213"/>
          <p:cNvSpPr/>
          <p:nvPr/>
        </p:nvSpPr>
        <p:spPr>
          <a:xfrm>
            <a:off x="1222375" y="2963863"/>
            <a:ext cx="1549400"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快速复极末期</a:t>
            </a:r>
            <a:r>
              <a:rPr lang="zh-CN" altLang="en-US" sz="1600" b="0" dirty="0">
                <a:latin typeface="Arial" panose="020B0604020202020204" pitchFamily="34" charset="0"/>
              </a:rPr>
              <a:t> </a:t>
            </a:r>
          </a:p>
        </p:txBody>
      </p:sp>
      <p:sp>
        <p:nvSpPr>
          <p:cNvPr id="140312" name="Rectangle 214"/>
          <p:cNvSpPr/>
          <p:nvPr/>
        </p:nvSpPr>
        <p:spPr>
          <a:xfrm>
            <a:off x="1447800" y="3517900"/>
            <a:ext cx="1108075" cy="33655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静息期</a:t>
            </a:r>
            <a:r>
              <a:rPr lang="zh-CN" altLang="en-US" sz="1600" b="0" dirty="0">
                <a:latin typeface="Arial" panose="020B0604020202020204" pitchFamily="34" charset="0"/>
              </a:rPr>
              <a:t> </a:t>
            </a:r>
          </a:p>
        </p:txBody>
      </p:sp>
      <p:sp>
        <p:nvSpPr>
          <p:cNvPr id="140313" name="Rectangle 227"/>
          <p:cNvSpPr/>
          <p:nvPr/>
        </p:nvSpPr>
        <p:spPr>
          <a:xfrm>
            <a:off x="3106738" y="746125"/>
            <a:ext cx="798512"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膜电位</a:t>
            </a:r>
          </a:p>
        </p:txBody>
      </p:sp>
      <p:sp>
        <p:nvSpPr>
          <p:cNvPr id="140314" name="Rectangle 228"/>
          <p:cNvSpPr/>
          <p:nvPr/>
        </p:nvSpPr>
        <p:spPr>
          <a:xfrm>
            <a:off x="4538663" y="746125"/>
            <a:ext cx="593725"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时程</a:t>
            </a:r>
          </a:p>
        </p:txBody>
      </p:sp>
      <p:sp>
        <p:nvSpPr>
          <p:cNvPr id="140315" name="Rectangle 229"/>
          <p:cNvSpPr/>
          <p:nvPr/>
        </p:nvSpPr>
        <p:spPr>
          <a:xfrm>
            <a:off x="6650038" y="746125"/>
            <a:ext cx="593725"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solidFill>
                  <a:srgbClr val="FF3300"/>
                </a:solidFill>
                <a:latin typeface="Arial" panose="020B0604020202020204" pitchFamily="34" charset="0"/>
              </a:rPr>
              <a:t>机制</a:t>
            </a:r>
          </a:p>
        </p:txBody>
      </p:sp>
      <p:sp>
        <p:nvSpPr>
          <p:cNvPr id="140316" name="Rectangle 248"/>
          <p:cNvSpPr/>
          <p:nvPr/>
        </p:nvSpPr>
        <p:spPr>
          <a:xfrm>
            <a:off x="2627313" y="1196975"/>
            <a:ext cx="1658937"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-90</a:t>
            </a:r>
            <a:r>
              <a:rPr lang="en-US" altLang="zh-CN" sz="1600" dirty="0">
                <a:latin typeface="Arial" panose="020B0604020202020204" pitchFamily="34" charset="0"/>
              </a:rPr>
              <a:t>mV～+30mV</a:t>
            </a:r>
          </a:p>
        </p:txBody>
      </p:sp>
      <p:sp>
        <p:nvSpPr>
          <p:cNvPr id="140317" name="Rectangle 249"/>
          <p:cNvSpPr/>
          <p:nvPr/>
        </p:nvSpPr>
        <p:spPr>
          <a:xfrm>
            <a:off x="2771775" y="1773238"/>
            <a:ext cx="1477963"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+30</a:t>
            </a:r>
            <a:r>
              <a:rPr lang="en-US" altLang="zh-CN" sz="1600" dirty="0">
                <a:latin typeface="Arial" panose="020B0604020202020204" pitchFamily="34" charset="0"/>
              </a:rPr>
              <a:t>mV～0mV</a:t>
            </a:r>
            <a:endParaRPr lang="zh-CN" altLang="en-US" sz="1600" dirty="0">
              <a:latin typeface="Arial" panose="020B0604020202020204" pitchFamily="34" charset="0"/>
            </a:endParaRPr>
          </a:p>
        </p:txBody>
      </p:sp>
      <p:sp>
        <p:nvSpPr>
          <p:cNvPr id="140318" name="Rectangle 250"/>
          <p:cNvSpPr/>
          <p:nvPr/>
        </p:nvSpPr>
        <p:spPr>
          <a:xfrm>
            <a:off x="2987675" y="2349500"/>
            <a:ext cx="612775"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0</a:t>
            </a:r>
            <a:r>
              <a:rPr lang="en-US" altLang="zh-CN" sz="1600" dirty="0">
                <a:latin typeface="Arial" panose="020B0604020202020204" pitchFamily="34" charset="0"/>
              </a:rPr>
              <a:t>mV</a:t>
            </a:r>
            <a:endParaRPr lang="zh-CN" altLang="en-US" sz="1600" dirty="0">
              <a:latin typeface="Arial" panose="020B0604020202020204" pitchFamily="34" charset="0"/>
            </a:endParaRPr>
          </a:p>
        </p:txBody>
      </p:sp>
      <p:sp>
        <p:nvSpPr>
          <p:cNvPr id="140319" name="Rectangle 251"/>
          <p:cNvSpPr/>
          <p:nvPr/>
        </p:nvSpPr>
        <p:spPr>
          <a:xfrm>
            <a:off x="2771775" y="2997200"/>
            <a:ext cx="1427163"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0</a:t>
            </a:r>
            <a:r>
              <a:rPr lang="en-US" altLang="zh-CN" sz="1600" dirty="0">
                <a:latin typeface="Arial" panose="020B0604020202020204" pitchFamily="34" charset="0"/>
              </a:rPr>
              <a:t>mV～-90mV</a:t>
            </a:r>
            <a:endParaRPr lang="zh-CN" altLang="en-US" sz="1600" dirty="0">
              <a:latin typeface="Arial" panose="020B0604020202020204" pitchFamily="34" charset="0"/>
            </a:endParaRPr>
          </a:p>
        </p:txBody>
      </p:sp>
      <p:sp>
        <p:nvSpPr>
          <p:cNvPr id="140320" name="Rectangle 252"/>
          <p:cNvSpPr/>
          <p:nvPr/>
        </p:nvSpPr>
        <p:spPr>
          <a:xfrm>
            <a:off x="3106738" y="3517900"/>
            <a:ext cx="79375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-90</a:t>
            </a:r>
            <a:r>
              <a:rPr lang="en-US" altLang="zh-CN" sz="1600" dirty="0">
                <a:latin typeface="Arial" panose="020B0604020202020204" pitchFamily="34" charset="0"/>
              </a:rPr>
              <a:t>mV</a:t>
            </a:r>
          </a:p>
        </p:txBody>
      </p:sp>
      <p:sp>
        <p:nvSpPr>
          <p:cNvPr id="140321" name="Rectangle 271"/>
          <p:cNvSpPr/>
          <p:nvPr/>
        </p:nvSpPr>
        <p:spPr>
          <a:xfrm>
            <a:off x="4464050" y="1230313"/>
            <a:ext cx="90805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1～2</a:t>
            </a:r>
            <a:r>
              <a:rPr lang="en-US" altLang="zh-CN" sz="1600" dirty="0">
                <a:latin typeface="Arial" panose="020B0604020202020204" pitchFamily="34" charset="0"/>
              </a:rPr>
              <a:t>ms</a:t>
            </a:r>
            <a:endParaRPr lang="zh-CN" altLang="en-US" sz="1600" dirty="0">
              <a:latin typeface="Arial" panose="020B0604020202020204" pitchFamily="34" charset="0"/>
            </a:endParaRPr>
          </a:p>
        </p:txBody>
      </p:sp>
      <p:sp>
        <p:nvSpPr>
          <p:cNvPr id="140322" name="Rectangle 272"/>
          <p:cNvSpPr/>
          <p:nvPr/>
        </p:nvSpPr>
        <p:spPr>
          <a:xfrm>
            <a:off x="4538663" y="1785938"/>
            <a:ext cx="703262"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10</a:t>
            </a:r>
            <a:r>
              <a:rPr lang="en-US" altLang="zh-CN" sz="1600" dirty="0">
                <a:latin typeface="Arial" panose="020B0604020202020204" pitchFamily="34" charset="0"/>
              </a:rPr>
              <a:t>ms</a:t>
            </a:r>
            <a:endParaRPr lang="zh-CN" altLang="en-US" sz="1600" dirty="0">
              <a:latin typeface="Arial" panose="020B0604020202020204" pitchFamily="34" charset="0"/>
            </a:endParaRPr>
          </a:p>
        </p:txBody>
      </p:sp>
      <p:sp>
        <p:nvSpPr>
          <p:cNvPr id="140323" name="Rectangle 273"/>
          <p:cNvSpPr/>
          <p:nvPr/>
        </p:nvSpPr>
        <p:spPr>
          <a:xfrm>
            <a:off x="4313238" y="2339975"/>
            <a:ext cx="135890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100～150</a:t>
            </a:r>
            <a:r>
              <a:rPr lang="en-US" altLang="zh-CN" sz="1600" dirty="0">
                <a:latin typeface="Arial" panose="020B0604020202020204" pitchFamily="34" charset="0"/>
              </a:rPr>
              <a:t>ms</a:t>
            </a:r>
            <a:endParaRPr lang="zh-CN" altLang="en-US" sz="1600" dirty="0">
              <a:latin typeface="Arial" panose="020B0604020202020204" pitchFamily="34" charset="0"/>
            </a:endParaRPr>
          </a:p>
        </p:txBody>
      </p:sp>
      <p:sp>
        <p:nvSpPr>
          <p:cNvPr id="140324" name="Rectangle 274"/>
          <p:cNvSpPr/>
          <p:nvPr/>
        </p:nvSpPr>
        <p:spPr>
          <a:xfrm>
            <a:off x="4313238" y="2963863"/>
            <a:ext cx="135890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1600" dirty="0">
                <a:latin typeface="Arial" panose="020B0604020202020204" pitchFamily="34" charset="0"/>
              </a:rPr>
              <a:t>100～150</a:t>
            </a:r>
            <a:r>
              <a:rPr lang="en-US" altLang="zh-CN" sz="1600" dirty="0">
                <a:latin typeface="Arial" panose="020B0604020202020204" pitchFamily="34" charset="0"/>
              </a:rPr>
              <a:t>ms</a:t>
            </a:r>
            <a:endParaRPr lang="zh-CN" altLang="en-US" sz="1600" dirty="0">
              <a:latin typeface="Arial" panose="020B0604020202020204" pitchFamily="34" charset="0"/>
            </a:endParaRPr>
          </a:p>
        </p:txBody>
      </p:sp>
      <p:sp>
        <p:nvSpPr>
          <p:cNvPr id="140325" name="Rectangle 293"/>
          <p:cNvSpPr/>
          <p:nvPr/>
        </p:nvSpPr>
        <p:spPr>
          <a:xfrm>
            <a:off x="6499225" y="1230313"/>
            <a:ext cx="93345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Na</a:t>
            </a:r>
            <a:r>
              <a:rPr lang="en-US" altLang="zh-CN" sz="1600" baseline="30000" dirty="0">
                <a:latin typeface="Arial" panose="020B0604020202020204" pitchFamily="34" charset="0"/>
              </a:rPr>
              <a:t>+</a:t>
            </a:r>
            <a:r>
              <a:rPr lang="zh-CN" altLang="en-US" sz="1600" dirty="0">
                <a:latin typeface="Arial" panose="020B0604020202020204" pitchFamily="34" charset="0"/>
              </a:rPr>
              <a:t>内流</a:t>
            </a:r>
          </a:p>
        </p:txBody>
      </p:sp>
      <p:sp>
        <p:nvSpPr>
          <p:cNvPr id="140326" name="Rectangle 294"/>
          <p:cNvSpPr/>
          <p:nvPr/>
        </p:nvSpPr>
        <p:spPr>
          <a:xfrm>
            <a:off x="6499225" y="1785938"/>
            <a:ext cx="820738"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K</a:t>
            </a:r>
            <a:r>
              <a:rPr lang="en-US" altLang="zh-CN" sz="1600" baseline="30000" dirty="0">
                <a:latin typeface="Arial" panose="020B0604020202020204" pitchFamily="34" charset="0"/>
              </a:rPr>
              <a:t>+</a:t>
            </a:r>
            <a:r>
              <a:rPr lang="zh-CN" altLang="en-US" sz="1600" dirty="0">
                <a:latin typeface="Arial" panose="020B0604020202020204" pitchFamily="34" charset="0"/>
              </a:rPr>
              <a:t>外流</a:t>
            </a:r>
          </a:p>
        </p:txBody>
      </p:sp>
      <p:sp>
        <p:nvSpPr>
          <p:cNvPr id="140327" name="Rectangle 295"/>
          <p:cNvSpPr/>
          <p:nvPr/>
        </p:nvSpPr>
        <p:spPr>
          <a:xfrm>
            <a:off x="6122988" y="2408238"/>
            <a:ext cx="1852612"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K</a:t>
            </a:r>
            <a:r>
              <a:rPr lang="en-US" altLang="zh-CN" sz="1600" baseline="30000" dirty="0">
                <a:latin typeface="Arial" panose="020B0604020202020204" pitchFamily="34" charset="0"/>
              </a:rPr>
              <a:t>+</a:t>
            </a:r>
            <a:r>
              <a:rPr lang="zh-CN" altLang="en-US" sz="1600" dirty="0">
                <a:latin typeface="Arial" panose="020B0604020202020204" pitchFamily="34" charset="0"/>
              </a:rPr>
              <a:t>外流≈</a:t>
            </a:r>
            <a:r>
              <a:rPr lang="en-US" altLang="zh-CN" sz="1600" dirty="0">
                <a:latin typeface="Arial" panose="020B0604020202020204" pitchFamily="34" charset="0"/>
              </a:rPr>
              <a:t>Ca</a:t>
            </a:r>
            <a:r>
              <a:rPr lang="en-US" altLang="zh-CN" sz="1600" baseline="30000" dirty="0">
                <a:latin typeface="Arial" panose="020B0604020202020204" pitchFamily="34" charset="0"/>
              </a:rPr>
              <a:t>2+</a:t>
            </a:r>
            <a:r>
              <a:rPr lang="zh-CN" altLang="en-US" sz="1600" dirty="0">
                <a:latin typeface="Arial" panose="020B0604020202020204" pitchFamily="34" charset="0"/>
              </a:rPr>
              <a:t>内流</a:t>
            </a:r>
          </a:p>
        </p:txBody>
      </p:sp>
      <p:sp>
        <p:nvSpPr>
          <p:cNvPr id="140328" name="Rectangle 296"/>
          <p:cNvSpPr/>
          <p:nvPr/>
        </p:nvSpPr>
        <p:spPr>
          <a:xfrm>
            <a:off x="6575425" y="2963863"/>
            <a:ext cx="820738"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K</a:t>
            </a:r>
            <a:r>
              <a:rPr lang="en-US" altLang="zh-CN" sz="1600" baseline="30000" dirty="0">
                <a:latin typeface="Arial" panose="020B0604020202020204" pitchFamily="34" charset="0"/>
              </a:rPr>
              <a:t>+</a:t>
            </a:r>
            <a:r>
              <a:rPr lang="zh-CN" altLang="en-US" sz="1600" dirty="0">
                <a:latin typeface="Arial" panose="020B0604020202020204" pitchFamily="34" charset="0"/>
              </a:rPr>
              <a:t>外流</a:t>
            </a:r>
          </a:p>
        </p:txBody>
      </p:sp>
      <p:sp>
        <p:nvSpPr>
          <p:cNvPr id="140329" name="Rectangle 307"/>
          <p:cNvSpPr/>
          <p:nvPr/>
        </p:nvSpPr>
        <p:spPr>
          <a:xfrm>
            <a:off x="5670550" y="3517900"/>
            <a:ext cx="3143250"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1600" dirty="0">
                <a:latin typeface="Arial" panose="020B0604020202020204" pitchFamily="34" charset="0"/>
              </a:rPr>
              <a:t>Na</a:t>
            </a:r>
            <a:r>
              <a:rPr lang="en-US" altLang="zh-CN" sz="1600" baseline="30000" dirty="0">
                <a:latin typeface="Arial" panose="020B0604020202020204" pitchFamily="34" charset="0"/>
              </a:rPr>
              <a:t>+</a:t>
            </a:r>
            <a:r>
              <a:rPr lang="en-US" altLang="zh-CN" sz="1600" dirty="0">
                <a:latin typeface="Arial" panose="020B0604020202020204" pitchFamily="34" charset="0"/>
              </a:rPr>
              <a:t>-K</a:t>
            </a:r>
            <a:r>
              <a:rPr lang="en-US" altLang="zh-CN" sz="1600" baseline="30000" dirty="0">
                <a:latin typeface="Arial" panose="020B0604020202020204" pitchFamily="34" charset="0"/>
              </a:rPr>
              <a:t>+</a:t>
            </a:r>
            <a:r>
              <a:rPr lang="zh-CN" altLang="en-US" sz="1600" dirty="0">
                <a:latin typeface="Arial" panose="020B0604020202020204" pitchFamily="34" charset="0"/>
              </a:rPr>
              <a:t>泵 </a:t>
            </a:r>
            <a:r>
              <a:rPr lang="en-US" altLang="zh-CN" sz="1600" dirty="0">
                <a:latin typeface="Arial" panose="020B0604020202020204" pitchFamily="34" charset="0"/>
              </a:rPr>
              <a:t>Na</a:t>
            </a:r>
            <a:r>
              <a:rPr lang="en-US" altLang="zh-CN" sz="1600" baseline="30000" dirty="0">
                <a:latin typeface="Arial" panose="020B0604020202020204" pitchFamily="34" charset="0"/>
              </a:rPr>
              <a:t>+</a:t>
            </a:r>
            <a:r>
              <a:rPr lang="en-US" altLang="zh-CN" sz="1600" dirty="0">
                <a:latin typeface="Arial" panose="020B0604020202020204" pitchFamily="34" charset="0"/>
              </a:rPr>
              <a:t>-Ca</a:t>
            </a:r>
            <a:r>
              <a:rPr lang="en-US" altLang="zh-CN" sz="1600" baseline="30000" dirty="0">
                <a:latin typeface="Arial" panose="020B0604020202020204" pitchFamily="34" charset="0"/>
              </a:rPr>
              <a:t>2+</a:t>
            </a:r>
            <a:r>
              <a:rPr lang="zh-CN" altLang="en-US" sz="1600" dirty="0">
                <a:latin typeface="Arial" panose="020B0604020202020204" pitchFamily="34" charset="0"/>
              </a:rPr>
              <a:t>交换体</a:t>
            </a:r>
            <a:r>
              <a:rPr lang="en-US" altLang="zh-CN" sz="1600" dirty="0">
                <a:latin typeface="Arial" panose="020B0604020202020204" pitchFamily="34" charset="0"/>
              </a:rPr>
              <a:t>Ca</a:t>
            </a:r>
            <a:r>
              <a:rPr lang="en-US" altLang="zh-CN" sz="1600" baseline="30000" dirty="0">
                <a:latin typeface="Arial" panose="020B0604020202020204" pitchFamily="34" charset="0"/>
              </a:rPr>
              <a:t>2+</a:t>
            </a:r>
            <a:r>
              <a:rPr lang="zh-CN" altLang="en-US" sz="1600" dirty="0">
                <a:latin typeface="Arial" panose="020B0604020202020204" pitchFamily="34" charset="0"/>
              </a:rPr>
              <a:t>泵</a:t>
            </a:r>
          </a:p>
        </p:txBody>
      </p:sp>
      <p:sp>
        <p:nvSpPr>
          <p:cNvPr id="140330" name="Text Box 311"/>
          <p:cNvSpPr txBox="1"/>
          <p:nvPr/>
        </p:nvSpPr>
        <p:spPr>
          <a:xfrm>
            <a:off x="928688" y="3929063"/>
            <a:ext cx="511175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b="0" dirty="0">
                <a:solidFill>
                  <a:schemeClr val="tx1"/>
                </a:solidFill>
                <a:latin typeface="Arial" panose="020B0604020202020204" pitchFamily="34" charset="0"/>
                <a:ea typeface="黑体" panose="02010609060101010101" pitchFamily="49" charset="-122"/>
              </a:rPr>
              <a:t>工作心肌细胞动作电位形成机制小结</a:t>
            </a:r>
          </a:p>
        </p:txBody>
      </p:sp>
      <p:pic>
        <p:nvPicPr>
          <p:cNvPr id="140331" name="Picture 45"/>
          <p:cNvPicPr>
            <a:picLocks noChangeAspect="1"/>
          </p:cNvPicPr>
          <p:nvPr/>
        </p:nvPicPr>
        <p:blipFill>
          <a:blip r:embed="rId2"/>
          <a:stretch>
            <a:fillRect/>
          </a:stretch>
        </p:blipFill>
        <p:spPr>
          <a:xfrm>
            <a:off x="3635375" y="4437063"/>
            <a:ext cx="4627563" cy="2163762"/>
          </a:xfrm>
          <a:prstGeom prst="rect">
            <a:avLst/>
          </a:prstGeom>
          <a:noFill/>
          <a:ln w="9525">
            <a:noFill/>
          </a:ln>
        </p:spPr>
      </p:pic>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4" descr="电流成分"/>
          <p:cNvPicPr>
            <a:picLocks noChangeAspect="1"/>
          </p:cNvPicPr>
          <p:nvPr/>
        </p:nvPicPr>
        <p:blipFill>
          <a:blip r:embed="rId2"/>
          <a:stretch>
            <a:fillRect/>
          </a:stretch>
        </p:blipFill>
        <p:spPr>
          <a:xfrm>
            <a:off x="1979613" y="404813"/>
            <a:ext cx="4518025" cy="4913312"/>
          </a:xfrm>
          <a:prstGeom prst="rect">
            <a:avLst/>
          </a:prstGeom>
          <a:noFill/>
          <a:ln w="9525">
            <a:noFill/>
          </a:ln>
        </p:spPr>
      </p:pic>
      <p:sp>
        <p:nvSpPr>
          <p:cNvPr id="129027" name="Text Box 6"/>
          <p:cNvSpPr txBox="1"/>
          <p:nvPr/>
        </p:nvSpPr>
        <p:spPr>
          <a:xfrm>
            <a:off x="900113" y="5661025"/>
            <a:ext cx="7632700"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dirty="0">
                <a:solidFill>
                  <a:srgbClr val="FF0000"/>
                </a:solidFill>
                <a:latin typeface="楷体_GB2312" pitchFamily="1" charset="-122"/>
              </a:rPr>
              <a:t>动作电位时程中的主要参与电流及对应的基因和蛋白。</a:t>
            </a:r>
            <a:r>
              <a:rPr lang="en-US" altLang="zh-CN" sz="2400" dirty="0">
                <a:solidFill>
                  <a:srgbClr val="FF0000"/>
                </a:solidFill>
                <a:latin typeface="楷体_GB2312" pitchFamily="1" charset="-122"/>
              </a:rPr>
              <a:t>inward-</a:t>
            </a:r>
            <a:r>
              <a:rPr lang="zh-CN" altLang="en-US" sz="2400" dirty="0">
                <a:solidFill>
                  <a:srgbClr val="FF0000"/>
                </a:solidFill>
                <a:latin typeface="楷体_GB2312" pitchFamily="1" charset="-122"/>
              </a:rPr>
              <a:t>内向电流；</a:t>
            </a:r>
            <a:r>
              <a:rPr lang="en-US" altLang="zh-CN" sz="2400" dirty="0">
                <a:solidFill>
                  <a:srgbClr val="FF0000"/>
                </a:solidFill>
                <a:latin typeface="楷体_GB2312" pitchFamily="1" charset="-122"/>
              </a:rPr>
              <a:t>outward-</a:t>
            </a:r>
            <a:r>
              <a:rPr lang="zh-CN" altLang="en-US" sz="2400" dirty="0">
                <a:solidFill>
                  <a:srgbClr val="FF0000"/>
                </a:solidFill>
                <a:latin typeface="楷体_GB2312" pitchFamily="1" charset="-122"/>
              </a:rPr>
              <a:t>外相电流</a:t>
            </a:r>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p:nvPr>
        </p:nvSpPr>
        <p:spPr/>
        <p:txBody>
          <a:bodyPr vert="horz" wrap="square" lIns="91440" tIns="45720" rIns="91440" bIns="45720" anchor="t"/>
          <a:lstStyle/>
          <a:p>
            <a:pPr eaLnBrk="1" hangingPunct="1"/>
            <a:r>
              <a:rPr lang="zh-CN" altLang="en-US" dirty="0">
                <a:latin typeface="+mj-ea"/>
              </a:rPr>
              <a:t>  </a:t>
            </a:r>
          </a:p>
        </p:txBody>
      </p:sp>
      <p:sp>
        <p:nvSpPr>
          <p:cNvPr id="141315" name="Rectangle 3"/>
          <p:cNvSpPr>
            <a:spLocks noGrp="1"/>
          </p:cNvSpPr>
          <p:nvPr>
            <p:ph idx="1"/>
          </p:nvPr>
        </p:nvSpPr>
        <p:spPr>
          <a:xfrm>
            <a:off x="323850" y="549275"/>
            <a:ext cx="4608190" cy="5434013"/>
          </a:xfrm>
        </p:spPr>
        <p:txBody>
          <a:bodyPr vert="horz" wrap="square" lIns="91440" tIns="45720" rIns="91440" bIns="45720" anchor="t"/>
          <a:lstStyle/>
          <a:p>
            <a:pPr eaLnBrk="1" hangingPunct="1">
              <a:lnSpc>
                <a:spcPct val="150000"/>
              </a:lnSpc>
              <a:spcBef>
                <a:spcPct val="0"/>
              </a:spcBef>
              <a:buFontTx/>
              <a:buNone/>
            </a:pPr>
            <a:r>
              <a:rPr lang="zh-CN" altLang="en-US" dirty="0">
                <a:solidFill>
                  <a:srgbClr val="FF0000"/>
                </a:solidFill>
                <a:latin typeface="+mj-ea"/>
                <a:ea typeface="+mj-ea"/>
              </a:rPr>
              <a:t>心房肌细胞</a:t>
            </a:r>
            <a:r>
              <a:rPr lang="zh-CN" altLang="en-US" dirty="0">
                <a:latin typeface="+mj-ea"/>
                <a:ea typeface="+mj-ea"/>
              </a:rPr>
              <a:t>也是工作细胞，其</a:t>
            </a:r>
            <a:r>
              <a:rPr lang="en-US" altLang="zh-CN" dirty="0">
                <a:latin typeface="+mj-ea"/>
                <a:ea typeface="+mj-ea"/>
              </a:rPr>
              <a:t>AP</a:t>
            </a:r>
            <a:r>
              <a:rPr lang="zh-CN" altLang="en-US" dirty="0">
                <a:latin typeface="+mj-ea"/>
                <a:ea typeface="+mj-ea"/>
              </a:rPr>
              <a:t>的形状与心室肌细胞的相似，但时程较短，历时仅</a:t>
            </a:r>
            <a:r>
              <a:rPr lang="zh-CN" altLang="en-US" dirty="0">
                <a:solidFill>
                  <a:srgbClr val="FF0000"/>
                </a:solidFill>
                <a:latin typeface="+mj-ea"/>
                <a:ea typeface="+mj-ea"/>
              </a:rPr>
              <a:t>150</a:t>
            </a:r>
            <a:r>
              <a:rPr lang="en-US" altLang="zh-CN" dirty="0">
                <a:solidFill>
                  <a:srgbClr val="FF0000"/>
                </a:solidFill>
                <a:latin typeface="+mj-ea"/>
                <a:ea typeface="+mj-ea"/>
              </a:rPr>
              <a:t>ms</a:t>
            </a:r>
            <a:r>
              <a:rPr lang="zh-CN" altLang="en-US" dirty="0">
                <a:solidFill>
                  <a:srgbClr val="FF0000"/>
                </a:solidFill>
                <a:latin typeface="+mj-ea"/>
                <a:ea typeface="+mj-ea"/>
              </a:rPr>
              <a:t>左右</a:t>
            </a:r>
            <a:r>
              <a:rPr lang="zh-CN" altLang="en-US" dirty="0">
                <a:solidFill>
                  <a:schemeClr val="accent2"/>
                </a:solidFill>
                <a:latin typeface="+mj-ea"/>
                <a:ea typeface="+mj-ea"/>
              </a:rPr>
              <a:t>，</a:t>
            </a:r>
            <a:r>
              <a:rPr lang="zh-CN" altLang="en-US" dirty="0">
                <a:latin typeface="+mj-ea"/>
                <a:ea typeface="+mj-ea"/>
              </a:rPr>
              <a:t>可能是因为心房肌的细胞膜对</a:t>
            </a:r>
            <a:r>
              <a:rPr lang="en-US" altLang="zh-CN" dirty="0">
                <a:latin typeface="+mj-ea"/>
                <a:ea typeface="+mj-ea"/>
              </a:rPr>
              <a:t>K+</a:t>
            </a:r>
            <a:r>
              <a:rPr lang="zh-CN" altLang="en-US" dirty="0">
                <a:latin typeface="+mj-ea"/>
                <a:ea typeface="+mj-ea"/>
              </a:rPr>
              <a:t>的通透性较大所致。 </a:t>
            </a:r>
          </a:p>
          <a:p>
            <a:pPr eaLnBrk="1" hangingPunct="1">
              <a:buChar char="n"/>
            </a:pPr>
            <a:endParaRPr lang="zh-CN" altLang="en-US" dirty="0">
              <a:latin typeface="+mj-ea"/>
              <a:ea typeface="+mj-ea"/>
            </a:endParaRPr>
          </a:p>
        </p:txBody>
      </p:sp>
      <p:pic>
        <p:nvPicPr>
          <p:cNvPr id="141316" name="Picture 3" descr="4-16 copy"/>
          <p:cNvPicPr>
            <a:picLocks noChangeAspect="1"/>
          </p:cNvPicPr>
          <p:nvPr/>
        </p:nvPicPr>
        <p:blipFill>
          <a:blip r:embed="rId2"/>
          <a:stretch>
            <a:fillRect/>
          </a:stretch>
        </p:blipFill>
        <p:spPr>
          <a:xfrm>
            <a:off x="5300663" y="692150"/>
            <a:ext cx="3656012" cy="4514850"/>
          </a:xfrm>
          <a:prstGeom prst="rect">
            <a:avLst/>
          </a:prstGeom>
          <a:noFill/>
          <a:ln w="9525">
            <a:noFill/>
          </a:ln>
        </p:spPr>
      </p:pic>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p:nvPr/>
        </p:nvSpPr>
        <p:spPr>
          <a:xfrm>
            <a:off x="323528" y="404664"/>
            <a:ext cx="4464496" cy="3730765"/>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en-US" altLang="zh-CN" sz="2000" dirty="0">
                <a:solidFill>
                  <a:srgbClr val="FF3300"/>
                </a:solidFill>
                <a:latin typeface="Arial" panose="020B0604020202020204" pitchFamily="34" charset="0"/>
              </a:rPr>
              <a:t>(</a:t>
            </a:r>
            <a:r>
              <a:rPr lang="zh-CN" altLang="en-US" sz="2000" dirty="0">
                <a:solidFill>
                  <a:srgbClr val="FF3300"/>
                </a:solidFill>
                <a:latin typeface="Arial" panose="020B0604020202020204" pitchFamily="34" charset="0"/>
              </a:rPr>
              <a:t>二</a:t>
            </a:r>
            <a:r>
              <a:rPr lang="en-US" altLang="zh-CN" sz="2000" dirty="0">
                <a:solidFill>
                  <a:srgbClr val="FF3300"/>
                </a:solidFill>
                <a:latin typeface="Arial" panose="020B0604020202020204" pitchFamily="34" charset="0"/>
              </a:rPr>
              <a:t>)</a:t>
            </a:r>
            <a:r>
              <a:rPr lang="zh-CN" altLang="en-US" sz="2000" dirty="0">
                <a:solidFill>
                  <a:srgbClr val="FF3300"/>
                </a:solidFill>
                <a:latin typeface="Arial" panose="020B0604020202020204" pitchFamily="34" charset="0"/>
              </a:rPr>
              <a:t>自律细胞的跨膜电位及其形成机制</a:t>
            </a:r>
          </a:p>
          <a:p>
            <a:pPr marL="0" lvl="0" indent="0" eaLnBrk="1" hangingPunct="1">
              <a:lnSpc>
                <a:spcPct val="150000"/>
              </a:lnSpc>
              <a:spcBef>
                <a:spcPct val="0"/>
              </a:spcBef>
              <a:buClrTx/>
              <a:buSzTx/>
              <a:buFontTx/>
              <a:buNone/>
            </a:pPr>
            <a:r>
              <a:rPr lang="zh-CN" altLang="en-US" sz="2000" dirty="0">
                <a:solidFill>
                  <a:srgbClr val="FF3300"/>
                </a:solidFill>
                <a:latin typeface="Arial" panose="020B0604020202020204" pitchFamily="34" charset="0"/>
              </a:rPr>
              <a:t>  特点：</a:t>
            </a:r>
            <a:r>
              <a:rPr lang="zh-CN" altLang="en-US" sz="2000" dirty="0">
                <a:latin typeface="Arial" panose="020B0604020202020204" pitchFamily="34" charset="0"/>
              </a:rPr>
              <a:t>4期自动去极化。</a:t>
            </a:r>
          </a:p>
          <a:p>
            <a:pPr marL="0" lvl="0" indent="0" eaLnBrk="1" hangingPunct="1">
              <a:lnSpc>
                <a:spcPct val="150000"/>
              </a:lnSpc>
              <a:spcBef>
                <a:spcPct val="0"/>
              </a:spcBef>
              <a:buClrTx/>
              <a:buSzTx/>
              <a:buFontTx/>
              <a:buNone/>
            </a:pPr>
            <a:r>
              <a:rPr lang="zh-CN" altLang="en-US" sz="2000" dirty="0">
                <a:solidFill>
                  <a:schemeClr val="accent2"/>
                </a:solidFill>
                <a:latin typeface="Arial" panose="020B0604020202020204" pitchFamily="34" charset="0"/>
              </a:rPr>
              <a:t>  </a:t>
            </a:r>
            <a:r>
              <a:rPr lang="zh-CN" altLang="en-US" sz="2000" dirty="0">
                <a:solidFill>
                  <a:srgbClr val="FF3300"/>
                </a:solidFill>
                <a:latin typeface="Arial" panose="020B0604020202020204" pitchFamily="34" charset="0"/>
              </a:rPr>
              <a:t>机制：</a:t>
            </a:r>
            <a:r>
              <a:rPr lang="zh-CN" altLang="en-US" sz="2000" dirty="0">
                <a:latin typeface="Arial" panose="020B0604020202020204" pitchFamily="34" charset="0"/>
              </a:rPr>
              <a:t>进行性增强的净内向电流引起的。净内向电流的产生可能有以下三种原因：</a:t>
            </a:r>
          </a:p>
          <a:p>
            <a:pPr marL="0" lvl="0" indent="0" eaLnBrk="1" hangingPunct="1">
              <a:lnSpc>
                <a:spcPct val="150000"/>
              </a:lnSpc>
              <a:spcBef>
                <a:spcPct val="0"/>
              </a:spcBef>
              <a:buClrTx/>
              <a:buSzTx/>
              <a:buFontTx/>
              <a:buNone/>
            </a:pPr>
            <a:r>
              <a:rPr lang="zh-CN" altLang="en-US" sz="2000" dirty="0">
                <a:latin typeface="Arial" panose="020B0604020202020204" pitchFamily="34" charset="0"/>
              </a:rPr>
              <a:t>    ①内向电流逐渐增强；</a:t>
            </a:r>
          </a:p>
          <a:p>
            <a:pPr marL="0" lvl="0" indent="0" eaLnBrk="1" hangingPunct="1">
              <a:lnSpc>
                <a:spcPct val="150000"/>
              </a:lnSpc>
              <a:spcBef>
                <a:spcPct val="0"/>
              </a:spcBef>
              <a:buClrTx/>
              <a:buSzTx/>
              <a:buFontTx/>
              <a:buNone/>
            </a:pPr>
            <a:r>
              <a:rPr lang="zh-CN" altLang="en-US" sz="2000" dirty="0">
                <a:latin typeface="Arial" panose="020B0604020202020204" pitchFamily="34" charset="0"/>
              </a:rPr>
              <a:t>    ②外向电流逐渐减弱；</a:t>
            </a:r>
          </a:p>
          <a:p>
            <a:pPr marL="0" lvl="0" indent="0" eaLnBrk="1" hangingPunct="1">
              <a:lnSpc>
                <a:spcPct val="150000"/>
              </a:lnSpc>
              <a:spcBef>
                <a:spcPct val="0"/>
              </a:spcBef>
              <a:buClrTx/>
              <a:buSzTx/>
              <a:buFontTx/>
              <a:buNone/>
            </a:pPr>
            <a:r>
              <a:rPr lang="zh-CN" altLang="en-US" sz="2000" dirty="0">
                <a:latin typeface="Arial" panose="020B0604020202020204" pitchFamily="34" charset="0"/>
              </a:rPr>
              <a:t>    ③二者兼有。</a:t>
            </a:r>
          </a:p>
        </p:txBody>
      </p:sp>
      <p:graphicFrame>
        <p:nvGraphicFramePr>
          <p:cNvPr id="142339" name="Object 5"/>
          <p:cNvGraphicFramePr>
            <a:graphicFrameLocks noChangeAspect="1"/>
          </p:cNvGraphicFramePr>
          <p:nvPr>
            <p:extLst>
              <p:ext uri="{D42A27DB-BD31-4B8C-83A1-F6EECF244321}">
                <p14:modId xmlns:p14="http://schemas.microsoft.com/office/powerpoint/2010/main" val="4015165519"/>
              </p:ext>
            </p:extLst>
          </p:nvPr>
        </p:nvGraphicFramePr>
        <p:xfrm>
          <a:off x="5292080" y="253723"/>
          <a:ext cx="3034328" cy="3987039"/>
        </p:xfrm>
        <a:graphic>
          <a:graphicData uri="http://schemas.openxmlformats.org/presentationml/2006/ole">
            <mc:AlternateContent xmlns:mc="http://schemas.openxmlformats.org/markup-compatibility/2006">
              <mc:Choice xmlns:v="urn:schemas-microsoft-com:vml" Requires="v">
                <p:oleObj r:id="rId2" imgW="11391900" imgH="14516100" progId="Photoshop.Image.6">
                  <p:embed/>
                </p:oleObj>
              </mc:Choice>
              <mc:Fallback>
                <p:oleObj r:id="rId2" imgW="11391900" imgH="14516100" progId="Photoshop.Image.6">
                  <p:embed/>
                  <p:pic>
                    <p:nvPicPr>
                      <p:cNvPr id="0" name="图片 3079"/>
                      <p:cNvPicPr/>
                      <p:nvPr/>
                    </p:nvPicPr>
                    <p:blipFill>
                      <a:blip r:embed="rId3"/>
                      <a:stretch>
                        <a:fillRect/>
                      </a:stretch>
                    </p:blipFill>
                    <p:spPr>
                      <a:xfrm>
                        <a:off x="5292080" y="253723"/>
                        <a:ext cx="3034328" cy="3987039"/>
                      </a:xfrm>
                      <a:prstGeom prst="rect">
                        <a:avLst/>
                      </a:prstGeom>
                      <a:noFill/>
                      <a:ln w="38100">
                        <a:noFill/>
                        <a:miter/>
                      </a:ln>
                    </p:spPr>
                  </p:pic>
                </p:oleObj>
              </mc:Fallback>
            </mc:AlternateContent>
          </a:graphicData>
        </a:graphic>
      </p:graphicFrame>
      <p:pic>
        <p:nvPicPr>
          <p:cNvPr id="2" name="图片 1">
            <a:extLst>
              <a:ext uri="{FF2B5EF4-FFF2-40B4-BE49-F238E27FC236}">
                <a16:creationId xmlns:a16="http://schemas.microsoft.com/office/drawing/2014/main" id="{0C335338-464D-A911-2F8C-31FDCB98FA63}"/>
              </a:ext>
            </a:extLst>
          </p:cNvPr>
          <p:cNvPicPr>
            <a:picLocks noChangeAspect="1"/>
          </p:cNvPicPr>
          <p:nvPr/>
        </p:nvPicPr>
        <p:blipFill rotWithShape="1">
          <a:blip r:embed="rId4">
            <a:extLst>
              <a:ext uri="{28A0092B-C50C-407E-A947-70E740481C1C}">
                <a14:useLocalDpi xmlns:a14="http://schemas.microsoft.com/office/drawing/2010/main" val="0"/>
              </a:ext>
            </a:extLst>
          </a:blip>
          <a:srcRect l="4591" t="31625" r="7919" b="31625"/>
          <a:stretch/>
        </p:blipFill>
        <p:spPr>
          <a:xfrm>
            <a:off x="305240" y="4437112"/>
            <a:ext cx="8533519" cy="2016224"/>
          </a:xfrm>
          <a:prstGeom prst="rect">
            <a:avLst/>
          </a:prstGeom>
        </p:spPr>
      </p:pic>
    </p:spTree>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p:nvPr/>
        </p:nvSpPr>
        <p:spPr>
          <a:xfrm>
            <a:off x="232568" y="328167"/>
            <a:ext cx="8659813" cy="181145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10000"/>
              </a:lnSpc>
              <a:spcBef>
                <a:spcPct val="0"/>
              </a:spcBef>
              <a:buClrTx/>
              <a:buSzTx/>
              <a:buFontTx/>
              <a:buNone/>
            </a:pPr>
            <a:r>
              <a:rPr lang="zh-CN" altLang="en-US" sz="2400" dirty="0">
                <a:solidFill>
                  <a:srgbClr val="C00000"/>
                </a:solidFill>
                <a:latin typeface="微软雅黑" panose="020B0503020204020204" pitchFamily="34" charset="-122"/>
                <a:ea typeface="微软雅黑" panose="020B0503020204020204" pitchFamily="34" charset="-122"/>
              </a:rPr>
              <a:t>1.普肯野细胞 (</a:t>
            </a:r>
            <a:r>
              <a:rPr lang="en-US" altLang="zh-CN" sz="2400" dirty="0">
                <a:solidFill>
                  <a:srgbClr val="C00000"/>
                </a:solidFill>
                <a:latin typeface="微软雅黑" panose="020B0503020204020204" pitchFamily="34" charset="-122"/>
                <a:ea typeface="微软雅黑" panose="020B0503020204020204" pitchFamily="34" charset="-122"/>
              </a:rPr>
              <a:t>Purkinje cell)：</a:t>
            </a:r>
          </a:p>
          <a:p>
            <a:pPr marL="0" lvl="0" indent="0" eaLnBrk="1" hangingPunct="1">
              <a:lnSpc>
                <a:spcPct val="110000"/>
              </a:lnSpc>
              <a:spcBef>
                <a:spcPct val="0"/>
              </a:spcBef>
              <a:buClrTx/>
              <a:buSzTx/>
              <a:buFontTx/>
              <a:buNone/>
            </a:pPr>
            <a:r>
              <a:rPr lang="en-US" altLang="zh-CN" sz="2000" dirty="0">
                <a:solidFill>
                  <a:srgbClr val="FF3399"/>
                </a:solidFill>
                <a:latin typeface="+mj-ea"/>
                <a:ea typeface="+mj-ea"/>
              </a:rPr>
              <a:t>   </a:t>
            </a:r>
            <a:r>
              <a:rPr lang="zh-CN" altLang="en-US" sz="2000" dirty="0">
                <a:solidFill>
                  <a:srgbClr val="FF3399"/>
                </a:solidFill>
                <a:latin typeface="+mj-ea"/>
                <a:ea typeface="+mj-ea"/>
              </a:rPr>
              <a:t>（</a:t>
            </a:r>
            <a:r>
              <a:rPr lang="en-US" altLang="zh-CN" sz="2000" dirty="0">
                <a:solidFill>
                  <a:srgbClr val="FF3399"/>
                </a:solidFill>
                <a:latin typeface="+mj-ea"/>
                <a:ea typeface="+mj-ea"/>
              </a:rPr>
              <a:t>1</a:t>
            </a:r>
            <a:r>
              <a:rPr lang="zh-CN" altLang="en-US" sz="2000" dirty="0">
                <a:solidFill>
                  <a:srgbClr val="FF3399"/>
                </a:solidFill>
                <a:latin typeface="+mj-ea"/>
                <a:ea typeface="+mj-ea"/>
              </a:rPr>
              <a:t>）</a:t>
            </a:r>
            <a:r>
              <a:rPr lang="en-US" altLang="zh-CN" sz="2000" dirty="0">
                <a:solidFill>
                  <a:srgbClr val="FF3300"/>
                </a:solidFill>
                <a:latin typeface="+mj-ea"/>
                <a:ea typeface="+mj-ea"/>
              </a:rPr>
              <a:t>AP</a:t>
            </a:r>
            <a:r>
              <a:rPr lang="zh-CN" altLang="en-US" sz="2000" dirty="0">
                <a:solidFill>
                  <a:srgbClr val="FF3300"/>
                </a:solidFill>
                <a:latin typeface="+mj-ea"/>
                <a:ea typeface="+mj-ea"/>
              </a:rPr>
              <a:t>分期：</a:t>
            </a:r>
            <a:r>
              <a:rPr lang="zh-CN" altLang="en-US" sz="2000" dirty="0">
                <a:latin typeface="+mj-ea"/>
                <a:ea typeface="+mj-ea"/>
              </a:rPr>
              <a:t>0期、</a:t>
            </a:r>
            <a:r>
              <a:rPr lang="en-US" altLang="zh-CN" sz="2000" dirty="0">
                <a:latin typeface="+mj-ea"/>
                <a:ea typeface="+mj-ea"/>
              </a:rPr>
              <a:t>l</a:t>
            </a:r>
            <a:r>
              <a:rPr lang="zh-CN" altLang="en-US" sz="2000" dirty="0">
                <a:latin typeface="+mj-ea"/>
                <a:ea typeface="+mj-ea"/>
              </a:rPr>
              <a:t>期、2期、3期和4期。</a:t>
            </a:r>
          </a:p>
          <a:p>
            <a:pPr marL="0" lvl="0" indent="0" eaLnBrk="1" hangingPunct="1">
              <a:lnSpc>
                <a:spcPct val="110000"/>
              </a:lnSpc>
              <a:spcBef>
                <a:spcPct val="0"/>
              </a:spcBef>
              <a:buClrTx/>
              <a:buSzTx/>
              <a:buFontTx/>
              <a:buNone/>
            </a:pPr>
            <a:r>
              <a:rPr lang="zh-CN" altLang="en-US" sz="2000" dirty="0">
                <a:solidFill>
                  <a:srgbClr val="000000"/>
                </a:solidFill>
                <a:latin typeface="+mj-ea"/>
                <a:ea typeface="+mj-ea"/>
              </a:rPr>
              <a:t>   </a:t>
            </a:r>
            <a:r>
              <a:rPr lang="zh-CN" altLang="en-US" sz="2000" dirty="0">
                <a:solidFill>
                  <a:srgbClr val="FF3300"/>
                </a:solidFill>
                <a:latin typeface="+mj-ea"/>
                <a:ea typeface="+mj-ea"/>
              </a:rPr>
              <a:t>（</a:t>
            </a:r>
            <a:r>
              <a:rPr lang="en-US" altLang="zh-CN" sz="2000" dirty="0">
                <a:solidFill>
                  <a:srgbClr val="FF3300"/>
                </a:solidFill>
                <a:latin typeface="+mj-ea"/>
                <a:ea typeface="+mj-ea"/>
              </a:rPr>
              <a:t>2</a:t>
            </a:r>
            <a:r>
              <a:rPr lang="zh-CN" altLang="en-US" sz="2000" dirty="0">
                <a:solidFill>
                  <a:srgbClr val="FF3300"/>
                </a:solidFill>
                <a:latin typeface="+mj-ea"/>
                <a:ea typeface="+mj-ea"/>
              </a:rPr>
              <a:t>）形成机制：</a:t>
            </a:r>
            <a:r>
              <a:rPr lang="zh-CN" altLang="en-US" sz="2000" dirty="0">
                <a:latin typeface="+mj-ea"/>
                <a:ea typeface="+mj-ea"/>
              </a:rPr>
              <a:t>除4期外，普肯野细胞</a:t>
            </a:r>
            <a:r>
              <a:rPr lang="en-US" altLang="zh-CN" sz="2000" dirty="0">
                <a:latin typeface="+mj-ea"/>
                <a:ea typeface="+mj-ea"/>
              </a:rPr>
              <a:t>AP</a:t>
            </a:r>
            <a:r>
              <a:rPr lang="zh-CN" altLang="en-US" sz="2000" dirty="0">
                <a:latin typeface="+mj-ea"/>
                <a:ea typeface="+mj-ea"/>
              </a:rPr>
              <a:t>的形态和离子基础与心室肌细胞的相似。</a:t>
            </a:r>
            <a:r>
              <a:rPr lang="zh-CN" altLang="en-US" sz="2000" dirty="0">
                <a:solidFill>
                  <a:srgbClr val="000000"/>
                </a:solidFill>
                <a:latin typeface="+mj-ea"/>
                <a:ea typeface="+mj-ea"/>
              </a:rPr>
              <a:t> </a:t>
            </a:r>
          </a:p>
          <a:p>
            <a:pPr marL="0" lvl="0" indent="0" eaLnBrk="1" hangingPunct="1">
              <a:lnSpc>
                <a:spcPct val="110000"/>
              </a:lnSpc>
              <a:spcBef>
                <a:spcPct val="0"/>
              </a:spcBef>
              <a:buClrTx/>
              <a:buSzTx/>
              <a:buFontTx/>
              <a:buNone/>
            </a:pPr>
            <a:r>
              <a:rPr lang="zh-CN" altLang="en-US" sz="2000" dirty="0">
                <a:solidFill>
                  <a:srgbClr val="C00000"/>
                </a:solidFill>
                <a:latin typeface="+mj-ea"/>
                <a:ea typeface="+mj-ea"/>
              </a:rPr>
              <a:t>4期自动去极化机制：</a:t>
            </a:r>
            <a:r>
              <a:rPr lang="zh-CN" altLang="en-US" sz="2000" dirty="0">
                <a:latin typeface="+mj-ea"/>
                <a:ea typeface="+mj-ea"/>
              </a:rPr>
              <a:t>内向电流(</a:t>
            </a:r>
            <a:r>
              <a:rPr lang="en-US" altLang="zh-CN" sz="2000" dirty="0">
                <a:latin typeface="+mj-ea"/>
                <a:ea typeface="+mj-ea"/>
              </a:rPr>
              <a:t>I</a:t>
            </a:r>
            <a:r>
              <a:rPr lang="en-US" altLang="zh-CN" sz="2000" baseline="-25000" dirty="0">
                <a:latin typeface="+mj-ea"/>
                <a:ea typeface="+mj-ea"/>
              </a:rPr>
              <a:t>f</a:t>
            </a:r>
            <a:r>
              <a:rPr lang="en-US" altLang="zh-CN" sz="2000" dirty="0">
                <a:latin typeface="+mj-ea"/>
                <a:ea typeface="+mj-ea"/>
              </a:rPr>
              <a:t>)</a:t>
            </a:r>
            <a:r>
              <a:rPr lang="zh-CN" altLang="en-US" sz="2000" dirty="0">
                <a:latin typeface="+mj-ea"/>
                <a:ea typeface="+mj-ea"/>
              </a:rPr>
              <a:t>的逐渐增强和外向电流(</a:t>
            </a:r>
            <a:r>
              <a:rPr lang="en-US" altLang="zh-CN" sz="2000" dirty="0">
                <a:latin typeface="+mj-ea"/>
                <a:ea typeface="+mj-ea"/>
              </a:rPr>
              <a:t>I</a:t>
            </a:r>
            <a:r>
              <a:rPr lang="en-US" altLang="zh-CN" sz="2000" baseline="-30000" dirty="0">
                <a:latin typeface="+mj-ea"/>
                <a:ea typeface="+mj-ea"/>
              </a:rPr>
              <a:t>k</a:t>
            </a:r>
            <a:r>
              <a:rPr lang="en-US" altLang="zh-CN" sz="2000" dirty="0">
                <a:latin typeface="+mj-ea"/>
                <a:ea typeface="+mj-ea"/>
              </a:rPr>
              <a:t>)</a:t>
            </a:r>
            <a:r>
              <a:rPr lang="zh-CN" altLang="en-US" sz="2000" dirty="0">
                <a:latin typeface="+mj-ea"/>
                <a:ea typeface="+mj-ea"/>
              </a:rPr>
              <a:t>的逐渐减弱。</a:t>
            </a:r>
            <a:r>
              <a:rPr lang="en-US" altLang="zh-CN" sz="2000" dirty="0">
                <a:latin typeface="+mj-ea"/>
                <a:ea typeface="+mj-ea"/>
              </a:rPr>
              <a:t>       </a:t>
            </a:r>
            <a:endParaRPr lang="zh-CN" altLang="en-US" sz="2000" dirty="0">
              <a:latin typeface="+mj-ea"/>
              <a:ea typeface="+mj-ea"/>
            </a:endParaRPr>
          </a:p>
        </p:txBody>
      </p:sp>
      <p:sp>
        <p:nvSpPr>
          <p:cNvPr id="143363" name="Rectangle 5"/>
          <p:cNvSpPr/>
          <p:nvPr/>
        </p:nvSpPr>
        <p:spPr>
          <a:xfrm>
            <a:off x="251618" y="2258180"/>
            <a:ext cx="8640763" cy="2246769"/>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en-US" altLang="zh-CN" sz="2000" dirty="0">
                <a:solidFill>
                  <a:srgbClr val="FF3300"/>
                </a:solidFill>
                <a:latin typeface="微软雅黑" panose="020B0503020204020204" pitchFamily="34" charset="-122"/>
                <a:ea typeface="微软雅黑" panose="020B0503020204020204" pitchFamily="34" charset="-122"/>
              </a:rPr>
              <a:t>I</a:t>
            </a:r>
            <a:r>
              <a:rPr lang="en-US" altLang="zh-CN" sz="2000" baseline="-30000" dirty="0">
                <a:solidFill>
                  <a:srgbClr val="FF3300"/>
                </a:solidFill>
                <a:latin typeface="微软雅黑" panose="020B0503020204020204" pitchFamily="34" charset="-122"/>
                <a:ea typeface="微软雅黑" panose="020B0503020204020204" pitchFamily="34" charset="-122"/>
              </a:rPr>
              <a:t>f</a:t>
            </a:r>
            <a:r>
              <a:rPr lang="en-US" altLang="zh-CN" sz="2000" dirty="0">
                <a:solidFill>
                  <a:srgbClr val="FF3300"/>
                </a:solidFill>
                <a:latin typeface="微软雅黑" panose="020B0503020204020204" pitchFamily="34" charset="-122"/>
                <a:ea typeface="微软雅黑" panose="020B0503020204020204" pitchFamily="34" charset="-122"/>
              </a:rPr>
              <a:t> </a:t>
            </a:r>
            <a:r>
              <a:rPr lang="zh-CN" altLang="en-US" sz="2000" dirty="0">
                <a:solidFill>
                  <a:srgbClr val="FF3300"/>
                </a:solidFill>
                <a:latin typeface="微软雅黑" panose="020B0503020204020204" pitchFamily="34" charset="-122"/>
                <a:ea typeface="微软雅黑" panose="020B0503020204020204" pitchFamily="34" charset="-122"/>
              </a:rPr>
              <a:t>电流</a:t>
            </a:r>
            <a:r>
              <a:rPr lang="zh-CN" altLang="en-US" sz="2000" dirty="0">
                <a:solidFill>
                  <a:srgbClr val="FF3300"/>
                </a:solidFill>
                <a:latin typeface="+mj-ea"/>
                <a:ea typeface="+mj-ea"/>
              </a:rPr>
              <a:t>：</a:t>
            </a:r>
            <a:r>
              <a:rPr lang="zh-CN" altLang="en-US" sz="2000" dirty="0">
                <a:latin typeface="+mj-ea"/>
                <a:ea typeface="+mj-ea"/>
              </a:rPr>
              <a:t>①</a:t>
            </a:r>
            <a:r>
              <a:rPr lang="en-US" altLang="zh-CN" sz="2000" dirty="0">
                <a:latin typeface="+mj-ea"/>
                <a:ea typeface="+mj-ea"/>
              </a:rPr>
              <a:t>Na</a:t>
            </a:r>
            <a:r>
              <a:rPr lang="en-US" altLang="zh-CN" sz="2000" baseline="30000" dirty="0">
                <a:latin typeface="+mj-ea"/>
                <a:ea typeface="+mj-ea"/>
              </a:rPr>
              <a:t>+</a:t>
            </a:r>
            <a:r>
              <a:rPr lang="zh-CN" altLang="en-US" sz="2000" dirty="0">
                <a:latin typeface="+mj-ea"/>
                <a:ea typeface="+mj-ea"/>
              </a:rPr>
              <a:t>负载的内向电流；②可被</a:t>
            </a:r>
            <a:r>
              <a:rPr lang="en-US" altLang="zh-CN" sz="2000" dirty="0">
                <a:latin typeface="+mj-ea"/>
                <a:ea typeface="+mj-ea"/>
              </a:rPr>
              <a:t>Cs</a:t>
            </a:r>
            <a:r>
              <a:rPr lang="en-US" altLang="zh-CN" sz="2000" baseline="30000" dirty="0">
                <a:latin typeface="+mj-ea"/>
                <a:ea typeface="+mj-ea"/>
              </a:rPr>
              <a:t>+</a:t>
            </a:r>
            <a:r>
              <a:rPr lang="zh-CN" altLang="en-US" sz="2000" dirty="0">
                <a:latin typeface="+mj-ea"/>
                <a:ea typeface="+mj-ea"/>
              </a:rPr>
              <a:t>选择性阻断 ； ③ 3期-60</a:t>
            </a:r>
            <a:r>
              <a:rPr lang="en-US" altLang="zh-CN" sz="2000" dirty="0">
                <a:latin typeface="+mj-ea"/>
                <a:ea typeface="+mj-ea"/>
              </a:rPr>
              <a:t>mV</a:t>
            </a:r>
            <a:r>
              <a:rPr lang="zh-CN" altLang="en-US" sz="2000" dirty="0">
                <a:latin typeface="+mj-ea"/>
                <a:ea typeface="+mj-ea"/>
              </a:rPr>
              <a:t>左右激活，-100</a:t>
            </a:r>
            <a:r>
              <a:rPr lang="en-US" altLang="zh-CN" sz="2000" dirty="0">
                <a:latin typeface="+mj-ea"/>
                <a:ea typeface="+mj-ea"/>
              </a:rPr>
              <a:t>mV</a:t>
            </a:r>
            <a:r>
              <a:rPr lang="zh-CN" altLang="en-US" sz="2000" dirty="0">
                <a:latin typeface="+mj-ea"/>
                <a:ea typeface="+mj-ea"/>
              </a:rPr>
              <a:t>时完全激活</a:t>
            </a:r>
            <a:r>
              <a:rPr lang="en-US" altLang="zh-CN" sz="2000" dirty="0">
                <a:latin typeface="+mj-ea"/>
                <a:ea typeface="+mj-ea"/>
              </a:rPr>
              <a:t>,</a:t>
            </a:r>
            <a:r>
              <a:rPr lang="zh-CN" altLang="en-US" sz="2000" dirty="0">
                <a:latin typeface="+mj-ea"/>
                <a:ea typeface="+mj-ea"/>
              </a:rPr>
              <a:t>所以称超极化激活电流。去极化水平达-50</a:t>
            </a:r>
            <a:r>
              <a:rPr lang="en-US" altLang="zh-CN" sz="2000" dirty="0">
                <a:latin typeface="+mj-ea"/>
                <a:ea typeface="+mj-ea"/>
              </a:rPr>
              <a:t>mV</a:t>
            </a:r>
            <a:r>
              <a:rPr lang="zh-CN" altLang="en-US" sz="2000" dirty="0">
                <a:latin typeface="+mj-ea"/>
                <a:ea typeface="+mj-ea"/>
              </a:rPr>
              <a:t>左右关闭。</a:t>
            </a:r>
            <a:r>
              <a:rPr lang="zh-CN" altLang="en-US" sz="2000" dirty="0">
                <a:solidFill>
                  <a:srgbClr val="FF0000"/>
                </a:solidFill>
                <a:latin typeface="+mj-ea"/>
                <a:ea typeface="+mj-ea"/>
              </a:rPr>
              <a:t>在浦肯野细胞4期自动去极化中发挥主要作用（</a:t>
            </a:r>
            <a:r>
              <a:rPr lang="en-US" altLang="zh-CN" sz="1800" dirty="0"/>
              <a:t>у</a:t>
            </a:r>
            <a:r>
              <a:rPr lang="zh-CN" altLang="en-US" sz="1800" dirty="0"/>
              <a:t>闸门控制）</a:t>
            </a:r>
            <a:r>
              <a:rPr lang="zh-CN" altLang="en-US" sz="2000" dirty="0">
                <a:latin typeface="+mj-ea"/>
                <a:ea typeface="+mj-ea"/>
              </a:rPr>
              <a:t>。</a:t>
            </a:r>
            <a:endParaRPr lang="en-US" altLang="zh-CN" sz="2000" dirty="0">
              <a:latin typeface="+mj-ea"/>
              <a:ea typeface="+mj-ea"/>
            </a:endParaRPr>
          </a:p>
          <a:p>
            <a:pPr marL="0" indent="0" eaLnBrk="1" hangingPunct="1">
              <a:lnSpc>
                <a:spcPct val="100000"/>
              </a:lnSpc>
              <a:spcBef>
                <a:spcPct val="0"/>
              </a:spcBef>
              <a:buClrTx/>
              <a:buSzTx/>
              <a:buNone/>
            </a:pPr>
            <a:r>
              <a:rPr lang="en-US" altLang="zh-CN" sz="2000" dirty="0" err="1">
                <a:solidFill>
                  <a:srgbClr val="FF3300"/>
                </a:solidFill>
                <a:latin typeface="+mj-ea"/>
                <a:ea typeface="+mj-ea"/>
              </a:rPr>
              <a:t>I</a:t>
            </a:r>
            <a:r>
              <a:rPr lang="en-US" altLang="zh-CN" sz="2000" baseline="-25000" dirty="0" err="1">
                <a:solidFill>
                  <a:srgbClr val="FF3300"/>
                </a:solidFill>
                <a:latin typeface="+mj-ea"/>
                <a:ea typeface="+mj-ea"/>
              </a:rPr>
              <a:t>k</a:t>
            </a:r>
            <a:r>
              <a:rPr lang="zh-CN" altLang="en-US" sz="2000" dirty="0">
                <a:solidFill>
                  <a:srgbClr val="FF3300"/>
                </a:solidFill>
                <a:latin typeface="+mj-ea"/>
                <a:ea typeface="+mj-ea"/>
              </a:rPr>
              <a:t>电流：</a:t>
            </a:r>
            <a:r>
              <a:rPr lang="en-US" altLang="zh-CN" sz="2000" dirty="0" err="1">
                <a:latin typeface="+mj-ea"/>
                <a:ea typeface="+mj-ea"/>
              </a:rPr>
              <a:t>I</a:t>
            </a:r>
            <a:r>
              <a:rPr lang="en-US" altLang="zh-CN" sz="2000" baseline="-25000" dirty="0" err="1">
                <a:latin typeface="+mj-ea"/>
                <a:ea typeface="+mj-ea"/>
              </a:rPr>
              <a:t>k</a:t>
            </a:r>
            <a:r>
              <a:rPr lang="zh-CN" altLang="en-US" sz="2000" dirty="0">
                <a:latin typeface="+mj-ea"/>
                <a:ea typeface="+mj-ea"/>
              </a:rPr>
              <a:t>通道在0期去极化时开放，3期复极化至-60</a:t>
            </a:r>
            <a:r>
              <a:rPr lang="en-US" altLang="zh-CN" sz="2000" dirty="0">
                <a:latin typeface="+mj-ea"/>
                <a:ea typeface="+mj-ea"/>
              </a:rPr>
              <a:t>mV</a:t>
            </a:r>
            <a:r>
              <a:rPr lang="zh-CN" altLang="en-US" sz="2000" dirty="0">
                <a:latin typeface="+mj-ea"/>
                <a:ea typeface="+mj-ea"/>
              </a:rPr>
              <a:t>左右时</a:t>
            </a:r>
            <a:r>
              <a:rPr lang="en-US" altLang="zh-CN" sz="2000" dirty="0" err="1">
                <a:latin typeface="+mj-ea"/>
                <a:ea typeface="+mj-ea"/>
              </a:rPr>
              <a:t>I</a:t>
            </a:r>
            <a:r>
              <a:rPr lang="en-US" altLang="zh-CN" sz="2000" baseline="-25000" dirty="0" err="1">
                <a:latin typeface="+mj-ea"/>
                <a:ea typeface="+mj-ea"/>
              </a:rPr>
              <a:t>k</a:t>
            </a:r>
            <a:r>
              <a:rPr lang="zh-CN" altLang="en-US" sz="2000" dirty="0">
                <a:latin typeface="+mj-ea"/>
                <a:ea typeface="+mj-ea"/>
              </a:rPr>
              <a:t>通道开始关闭，最大复极电位时接近完全关闭，所以在普肯野细胞4期自动去极化中</a:t>
            </a:r>
            <a:r>
              <a:rPr lang="zh-CN" altLang="en-US" sz="2000" dirty="0">
                <a:solidFill>
                  <a:srgbClr val="C00000"/>
                </a:solidFill>
                <a:latin typeface="+mj-ea"/>
                <a:ea typeface="+mj-ea"/>
              </a:rPr>
              <a:t>作用很小（</a:t>
            </a:r>
            <a:r>
              <a:rPr lang="en-US" altLang="zh-CN" sz="1800" dirty="0"/>
              <a:t> х</a:t>
            </a:r>
            <a:r>
              <a:rPr lang="zh-CN" altLang="en-US" sz="1800" dirty="0"/>
              <a:t>闸门控制</a:t>
            </a:r>
            <a:r>
              <a:rPr lang="zh-CN" altLang="en-US" sz="2000" dirty="0">
                <a:solidFill>
                  <a:srgbClr val="C00000"/>
                </a:solidFill>
                <a:latin typeface="+mj-ea"/>
                <a:ea typeface="+mj-ea"/>
              </a:rPr>
              <a:t>）</a:t>
            </a:r>
            <a:r>
              <a:rPr lang="en-US" altLang="zh-CN" sz="2000" dirty="0">
                <a:latin typeface="+mj-ea"/>
                <a:ea typeface="+mj-ea"/>
              </a:rPr>
              <a:t>。</a:t>
            </a:r>
            <a:endParaRPr lang="zh-CN" altLang="en-US" sz="2000" dirty="0">
              <a:latin typeface="+mj-ea"/>
              <a:ea typeface="+mj-ea"/>
            </a:endParaRPr>
          </a:p>
          <a:p>
            <a:pPr marL="0" lvl="0" indent="0" eaLnBrk="1" hangingPunct="1">
              <a:lnSpc>
                <a:spcPct val="100000"/>
              </a:lnSpc>
              <a:spcBef>
                <a:spcPct val="0"/>
              </a:spcBef>
              <a:buClrTx/>
              <a:buSzTx/>
              <a:buFontTx/>
              <a:buNone/>
            </a:pPr>
            <a:endParaRPr lang="en-US" altLang="zh-CN" sz="2000" dirty="0">
              <a:latin typeface="+mj-ea"/>
              <a:ea typeface="+mj-ea"/>
            </a:endParaRPr>
          </a:p>
        </p:txBody>
      </p:sp>
      <p:graphicFrame>
        <p:nvGraphicFramePr>
          <p:cNvPr id="143365" name="Object 12"/>
          <p:cNvGraphicFramePr>
            <a:graphicFrameLocks noChangeAspect="1"/>
          </p:cNvGraphicFramePr>
          <p:nvPr>
            <p:extLst>
              <p:ext uri="{D42A27DB-BD31-4B8C-83A1-F6EECF244321}">
                <p14:modId xmlns:p14="http://schemas.microsoft.com/office/powerpoint/2010/main" val="4036877757"/>
              </p:ext>
            </p:extLst>
          </p:nvPr>
        </p:nvGraphicFramePr>
        <p:xfrm>
          <a:off x="899592" y="4240541"/>
          <a:ext cx="4068762" cy="2395537"/>
        </p:xfrm>
        <a:graphic>
          <a:graphicData uri="http://schemas.openxmlformats.org/presentationml/2006/ole">
            <mc:AlternateContent xmlns:mc="http://schemas.openxmlformats.org/markup-compatibility/2006">
              <mc:Choice xmlns:v="urn:schemas-microsoft-com:vml" Requires="v">
                <p:oleObj r:id="rId2" imgW="5778500" imgH="2844800" progId="Photoshop.Image.9">
                  <p:embed/>
                </p:oleObj>
              </mc:Choice>
              <mc:Fallback>
                <p:oleObj r:id="rId2" imgW="5778500" imgH="2844800" progId="Photoshop.Image.9">
                  <p:embed/>
                  <p:pic>
                    <p:nvPicPr>
                      <p:cNvPr id="0" name="图片 3080"/>
                      <p:cNvPicPr/>
                      <p:nvPr/>
                    </p:nvPicPr>
                    <p:blipFill>
                      <a:blip r:embed="rId3"/>
                      <a:stretch>
                        <a:fillRect/>
                      </a:stretch>
                    </p:blipFill>
                    <p:spPr>
                      <a:xfrm>
                        <a:off x="899592" y="4240541"/>
                        <a:ext cx="4068762" cy="2395537"/>
                      </a:xfrm>
                      <a:prstGeom prst="rect">
                        <a:avLst/>
                      </a:prstGeom>
                      <a:noFill/>
                      <a:ln w="38100">
                        <a:noFill/>
                        <a:miter/>
                      </a:ln>
                    </p:spPr>
                  </p:pic>
                </p:oleObj>
              </mc:Fallback>
            </mc:AlternateContent>
          </a:graphicData>
        </a:graphic>
      </p:graphicFrame>
      <p:pic>
        <p:nvPicPr>
          <p:cNvPr id="3" name="图片 2">
            <a:extLst>
              <a:ext uri="{FF2B5EF4-FFF2-40B4-BE49-F238E27FC236}">
                <a16:creationId xmlns:a16="http://schemas.microsoft.com/office/drawing/2014/main" id="{1DB1418D-D262-C452-07B0-0589D8B95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387" y="4157248"/>
            <a:ext cx="3305968" cy="2562125"/>
          </a:xfrm>
          <a:prstGeom prst="rect">
            <a:avLst/>
          </a:prstGeom>
        </p:spPr>
      </p:pic>
      <p:sp>
        <p:nvSpPr>
          <p:cNvPr id="7" name="文本框 6">
            <a:extLst>
              <a:ext uri="{FF2B5EF4-FFF2-40B4-BE49-F238E27FC236}">
                <a16:creationId xmlns:a16="http://schemas.microsoft.com/office/drawing/2014/main" id="{479D1BF2-2390-2D34-E5A6-97FA71C384FA}"/>
              </a:ext>
            </a:extLst>
          </p:cNvPr>
          <p:cNvSpPr txBox="1"/>
          <p:nvPr/>
        </p:nvSpPr>
        <p:spPr>
          <a:xfrm>
            <a:off x="6660232" y="5877272"/>
            <a:ext cx="902941" cy="369332"/>
          </a:xfrm>
          <a:prstGeom prst="rect">
            <a:avLst/>
          </a:prstGeom>
          <a:noFill/>
        </p:spPr>
        <p:txBody>
          <a:bodyPr wrap="square">
            <a:spAutoFit/>
          </a:bodyPr>
          <a:lstStyle/>
          <a:p>
            <a:r>
              <a:rPr lang="en-US" altLang="zh-CN" sz="1800" b="1" dirty="0">
                <a:solidFill>
                  <a:srgbClr val="FF3300"/>
                </a:solidFill>
                <a:latin typeface="微软雅黑" panose="020B0503020204020204" pitchFamily="34" charset="-122"/>
                <a:ea typeface="微软雅黑" panose="020B0503020204020204" pitchFamily="34" charset="-122"/>
              </a:rPr>
              <a:t>I</a:t>
            </a:r>
            <a:r>
              <a:rPr lang="en-US" altLang="zh-CN" sz="1800" b="1" baseline="-30000" dirty="0">
                <a:solidFill>
                  <a:srgbClr val="FF3300"/>
                </a:solidFill>
                <a:latin typeface="微软雅黑" panose="020B0503020204020204" pitchFamily="34" charset="-122"/>
                <a:ea typeface="微软雅黑" panose="020B0503020204020204" pitchFamily="34" charset="-122"/>
              </a:rPr>
              <a:t>f</a:t>
            </a:r>
            <a:r>
              <a:rPr lang="en-US" altLang="zh-CN" sz="1800" b="1" dirty="0">
                <a:solidFill>
                  <a:srgbClr val="FF3300"/>
                </a:solidFill>
                <a:latin typeface="微软雅黑" panose="020B0503020204020204" pitchFamily="34" charset="-122"/>
                <a:ea typeface="微软雅黑" panose="020B0503020204020204" pitchFamily="34" charset="-122"/>
              </a:rPr>
              <a:t> </a:t>
            </a:r>
            <a:r>
              <a:rPr lang="zh-CN" altLang="en-US" sz="1800" b="1" dirty="0">
                <a:solidFill>
                  <a:srgbClr val="FF3300"/>
                </a:solidFill>
                <a:latin typeface="微软雅黑" panose="020B0503020204020204" pitchFamily="34" charset="-122"/>
                <a:ea typeface="微软雅黑" panose="020B0503020204020204" pitchFamily="34" charset="-122"/>
              </a:rPr>
              <a:t>电流</a:t>
            </a:r>
            <a:endParaRPr lang="zh-CN" altLang="en-US" sz="1800" b="1" dirty="0"/>
          </a:p>
        </p:txBody>
      </p:sp>
      <p:sp>
        <p:nvSpPr>
          <p:cNvPr id="9" name="文本框 8">
            <a:extLst>
              <a:ext uri="{FF2B5EF4-FFF2-40B4-BE49-F238E27FC236}">
                <a16:creationId xmlns:a16="http://schemas.microsoft.com/office/drawing/2014/main" id="{6A4D1ABA-3AF1-916E-A9E4-D31DD0AF4D62}"/>
              </a:ext>
            </a:extLst>
          </p:cNvPr>
          <p:cNvSpPr txBox="1"/>
          <p:nvPr/>
        </p:nvSpPr>
        <p:spPr>
          <a:xfrm>
            <a:off x="5458123" y="6396335"/>
            <a:ext cx="1058093" cy="369332"/>
          </a:xfrm>
          <a:prstGeom prst="rect">
            <a:avLst/>
          </a:prstGeom>
          <a:noFill/>
        </p:spPr>
        <p:txBody>
          <a:bodyPr wrap="square">
            <a:spAutoFit/>
          </a:bodyPr>
          <a:lstStyle/>
          <a:p>
            <a:r>
              <a:rPr lang="en-US" altLang="zh-CN" sz="1800" b="1" dirty="0" err="1">
                <a:solidFill>
                  <a:srgbClr val="FF3300"/>
                </a:solidFill>
                <a:latin typeface="+mj-ea"/>
                <a:ea typeface="+mj-ea"/>
              </a:rPr>
              <a:t>I</a:t>
            </a:r>
            <a:r>
              <a:rPr lang="en-US" altLang="zh-CN" sz="1800" b="1" baseline="-25000" dirty="0" err="1">
                <a:solidFill>
                  <a:srgbClr val="FF3300"/>
                </a:solidFill>
                <a:latin typeface="+mj-ea"/>
                <a:ea typeface="+mj-ea"/>
              </a:rPr>
              <a:t>k</a:t>
            </a:r>
            <a:r>
              <a:rPr lang="zh-CN" altLang="en-US" sz="1800" b="1" dirty="0">
                <a:solidFill>
                  <a:srgbClr val="FF3300"/>
                </a:solidFill>
                <a:latin typeface="+mj-ea"/>
                <a:ea typeface="+mj-ea"/>
              </a:rPr>
              <a:t>电流</a:t>
            </a:r>
            <a:endParaRPr lang="zh-CN" altLang="en-US" sz="1800" b="1" dirty="0"/>
          </a:p>
        </p:txBody>
      </p:sp>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p:nvPr/>
        </p:nvSpPr>
        <p:spPr>
          <a:xfrm>
            <a:off x="611188" y="333375"/>
            <a:ext cx="8001000" cy="83099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rPr>
              <a:t>2.窦房结细胞</a:t>
            </a:r>
            <a:endParaRPr lang="en-US" altLang="zh-CN" sz="2400" dirty="0">
              <a:solidFill>
                <a:srgbClr val="C00000"/>
              </a:solidFill>
              <a:latin typeface="Arial" panose="020B0604020202020204" pitchFamily="34" charset="0"/>
            </a:endParaRPr>
          </a:p>
          <a:p>
            <a:pPr marL="0" lvl="0" indent="0" eaLnBrk="1" hangingPunct="1">
              <a:lnSpc>
                <a:spcPct val="100000"/>
              </a:lnSpc>
              <a:spcBef>
                <a:spcPct val="0"/>
              </a:spcBef>
              <a:buClrTx/>
              <a:buSzTx/>
              <a:buFontTx/>
              <a:buNone/>
            </a:pPr>
            <a:r>
              <a:rPr lang="zh-CN" altLang="en-US" sz="2400" dirty="0">
                <a:solidFill>
                  <a:srgbClr val="002060"/>
                </a:solidFill>
                <a:latin typeface="Arial" panose="020B0604020202020204" pitchFamily="34" charset="0"/>
              </a:rPr>
              <a:t>慢反应自律细胞，起搏细胞，</a:t>
            </a:r>
            <a:r>
              <a:rPr lang="en-US" altLang="zh-CN" sz="2400" dirty="0">
                <a:solidFill>
                  <a:srgbClr val="002060"/>
                </a:solidFill>
                <a:latin typeface="Arial" panose="020B0604020202020204" pitchFamily="34" charset="0"/>
              </a:rPr>
              <a:t>pacemaker cell</a:t>
            </a:r>
            <a:r>
              <a:rPr lang="zh-CN" altLang="en-US" sz="2400" dirty="0">
                <a:solidFill>
                  <a:srgbClr val="002060"/>
                </a:solidFill>
                <a:latin typeface="Arial" panose="020B0604020202020204" pitchFamily="34" charset="0"/>
              </a:rPr>
              <a:t>，</a:t>
            </a:r>
            <a:r>
              <a:rPr lang="en-US" altLang="zh-CN" sz="2400" dirty="0">
                <a:solidFill>
                  <a:srgbClr val="002060"/>
                </a:solidFill>
                <a:latin typeface="Arial" panose="020B0604020202020204" pitchFamily="34" charset="0"/>
              </a:rPr>
              <a:t>P</a:t>
            </a:r>
            <a:r>
              <a:rPr lang="zh-CN" altLang="en-US" sz="2400" dirty="0">
                <a:solidFill>
                  <a:srgbClr val="002060"/>
                </a:solidFill>
                <a:latin typeface="Arial" panose="020B0604020202020204" pitchFamily="34" charset="0"/>
              </a:rPr>
              <a:t>细胞</a:t>
            </a:r>
            <a:endParaRPr lang="zh-CN" altLang="en-US" sz="2400" b="0" dirty="0">
              <a:solidFill>
                <a:srgbClr val="002060"/>
              </a:solidFill>
              <a:latin typeface="Arial" panose="020B0604020202020204" pitchFamily="34" charset="0"/>
            </a:endParaRPr>
          </a:p>
        </p:txBody>
      </p:sp>
      <p:sp>
        <p:nvSpPr>
          <p:cNvPr id="144387" name="Rectangle 7"/>
          <p:cNvSpPr/>
          <p:nvPr/>
        </p:nvSpPr>
        <p:spPr>
          <a:xfrm>
            <a:off x="542925" y="1266825"/>
            <a:ext cx="8137525" cy="26400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000" dirty="0">
                <a:solidFill>
                  <a:srgbClr val="FF3399"/>
                </a:solidFill>
                <a:latin typeface="Arial" panose="020B0604020202020204" pitchFamily="34" charset="0"/>
              </a:rPr>
              <a:t>（</a:t>
            </a:r>
            <a:r>
              <a:rPr lang="en-US" altLang="zh-CN" sz="2000" dirty="0">
                <a:solidFill>
                  <a:srgbClr val="FF3399"/>
                </a:solidFill>
                <a:latin typeface="Arial" panose="020B0604020202020204" pitchFamily="34" charset="0"/>
              </a:rPr>
              <a:t>1</a:t>
            </a:r>
            <a:r>
              <a:rPr lang="zh-CN" altLang="en-US" sz="2000" dirty="0">
                <a:solidFill>
                  <a:srgbClr val="FF3399"/>
                </a:solidFill>
                <a:latin typeface="Arial" panose="020B0604020202020204" pitchFamily="34" charset="0"/>
              </a:rPr>
              <a:t>）特点：</a:t>
            </a:r>
          </a:p>
          <a:p>
            <a:pPr marL="0" lvl="0" indent="0" eaLnBrk="1" hangingPunct="1">
              <a:spcBef>
                <a:spcPct val="0"/>
              </a:spcBef>
              <a:buClrTx/>
              <a:buSzTx/>
              <a:buFontTx/>
              <a:buNone/>
            </a:pPr>
            <a:r>
              <a:rPr lang="zh-CN" altLang="en-US" sz="2000" dirty="0">
                <a:solidFill>
                  <a:srgbClr val="000000"/>
                </a:solidFill>
                <a:latin typeface="Arial" panose="020B0604020202020204" pitchFamily="34" charset="0"/>
              </a:rPr>
              <a:t>    </a:t>
            </a:r>
            <a:r>
              <a:rPr lang="zh-CN" altLang="en-US" sz="2000" dirty="0">
                <a:solidFill>
                  <a:srgbClr val="FF3300"/>
                </a:solidFill>
                <a:latin typeface="Arial" panose="020B0604020202020204" pitchFamily="34" charset="0"/>
              </a:rPr>
              <a:t>①</a:t>
            </a:r>
            <a:r>
              <a:rPr lang="zh-CN" altLang="en-US" sz="2000" dirty="0">
                <a:latin typeface="Arial" panose="020B0604020202020204" pitchFamily="34" charset="0"/>
              </a:rPr>
              <a:t>最大复极电位(-70</a:t>
            </a:r>
            <a:r>
              <a:rPr lang="en-US" altLang="zh-CN" sz="2000" dirty="0">
                <a:latin typeface="Arial" panose="020B0604020202020204" pitchFamily="34" charset="0"/>
              </a:rPr>
              <a:t>mV)</a:t>
            </a:r>
            <a:r>
              <a:rPr lang="zh-CN" altLang="en-US" sz="2000" dirty="0">
                <a:latin typeface="Arial" panose="020B0604020202020204" pitchFamily="34" charset="0"/>
              </a:rPr>
              <a:t>和阈电位(-40</a:t>
            </a:r>
            <a:r>
              <a:rPr lang="en-US" altLang="zh-CN" sz="2000" dirty="0">
                <a:latin typeface="Arial" panose="020B0604020202020204" pitchFamily="34" charset="0"/>
              </a:rPr>
              <a:t>mV)</a:t>
            </a:r>
            <a:r>
              <a:rPr lang="zh-CN" altLang="en-US" sz="2000" dirty="0">
                <a:latin typeface="Arial" panose="020B0604020202020204" pitchFamily="34" charset="0"/>
              </a:rPr>
              <a:t>的绝对值均小于浦肯野细胞；</a:t>
            </a:r>
          </a:p>
          <a:p>
            <a:pPr marL="0" lvl="0" indent="0" eaLnBrk="1" hangingPunct="1">
              <a:spcBef>
                <a:spcPct val="0"/>
              </a:spcBef>
              <a:buClrTx/>
              <a:buSzTx/>
              <a:buFontTx/>
              <a:buNone/>
            </a:pPr>
            <a:r>
              <a:rPr lang="zh-CN" altLang="en-US" sz="2000" dirty="0">
                <a:solidFill>
                  <a:schemeClr val="accent2"/>
                </a:solidFill>
                <a:latin typeface="Arial" panose="020B0604020202020204" pitchFamily="34" charset="0"/>
              </a:rPr>
              <a:t>    </a:t>
            </a:r>
            <a:r>
              <a:rPr lang="zh-CN" altLang="en-US" sz="2000" dirty="0">
                <a:solidFill>
                  <a:srgbClr val="FF3300"/>
                </a:solidFill>
                <a:latin typeface="Arial" panose="020B0604020202020204" pitchFamily="34" charset="0"/>
              </a:rPr>
              <a:t>②</a:t>
            </a:r>
            <a:r>
              <a:rPr lang="en-US" altLang="zh-CN" sz="2000" dirty="0">
                <a:latin typeface="Arial" panose="020B0604020202020204" pitchFamily="34" charset="0"/>
              </a:rPr>
              <a:t>0</a:t>
            </a:r>
            <a:r>
              <a:rPr lang="zh-CN" altLang="en-US" sz="2000" dirty="0">
                <a:latin typeface="Arial" panose="020B0604020202020204" pitchFamily="34" charset="0"/>
              </a:rPr>
              <a:t>期去极化幅度较小(约70</a:t>
            </a:r>
            <a:r>
              <a:rPr lang="en-US" altLang="zh-CN" sz="2000" dirty="0">
                <a:latin typeface="Arial" panose="020B0604020202020204" pitchFamily="34" charset="0"/>
              </a:rPr>
              <a:t>mV)， </a:t>
            </a:r>
            <a:r>
              <a:rPr lang="zh-CN" altLang="en-US" sz="2000" dirty="0">
                <a:latin typeface="Arial" panose="020B0604020202020204" pitchFamily="34" charset="0"/>
              </a:rPr>
              <a:t>去极化的速率较慢(约10 </a:t>
            </a:r>
            <a:r>
              <a:rPr lang="en-US" altLang="zh-CN" sz="2000" dirty="0">
                <a:latin typeface="Arial" panose="020B0604020202020204" pitchFamily="34" charset="0"/>
              </a:rPr>
              <a:t>V／s )，</a:t>
            </a:r>
            <a:r>
              <a:rPr lang="zh-CN" altLang="en-US" sz="2000" dirty="0">
                <a:latin typeface="Arial" panose="020B0604020202020204" pitchFamily="34" charset="0"/>
              </a:rPr>
              <a:t>时程较长(约7</a:t>
            </a:r>
            <a:r>
              <a:rPr lang="en-US" altLang="zh-CN" sz="2000" dirty="0">
                <a:latin typeface="Arial" panose="020B0604020202020204" pitchFamily="34" charset="0"/>
              </a:rPr>
              <a:t>ms)；</a:t>
            </a:r>
          </a:p>
          <a:p>
            <a:pPr marL="0" lvl="0" indent="0" eaLnBrk="1" hangingPunct="1">
              <a:spcBef>
                <a:spcPct val="0"/>
              </a:spcBef>
              <a:buClrTx/>
              <a:buSzTx/>
              <a:buFontTx/>
              <a:buNone/>
            </a:pPr>
            <a:r>
              <a:rPr lang="en-US" altLang="zh-CN" sz="2000" dirty="0">
                <a:solidFill>
                  <a:schemeClr val="accent2"/>
                </a:solidFill>
                <a:latin typeface="Arial" panose="020B0604020202020204" pitchFamily="34" charset="0"/>
              </a:rPr>
              <a:t>    </a:t>
            </a:r>
            <a:r>
              <a:rPr lang="en-US" altLang="zh-CN" sz="2000" dirty="0">
                <a:solidFill>
                  <a:srgbClr val="FF3300"/>
                </a:solidFill>
                <a:latin typeface="Arial" panose="020B0604020202020204" pitchFamily="34" charset="0"/>
              </a:rPr>
              <a:t>③</a:t>
            </a:r>
            <a:r>
              <a:rPr lang="zh-CN" altLang="en-US" sz="2000" dirty="0">
                <a:latin typeface="Arial" panose="020B0604020202020204" pitchFamily="34" charset="0"/>
              </a:rPr>
              <a:t>没有明显的复极1期和2期；</a:t>
            </a:r>
          </a:p>
          <a:p>
            <a:pPr marL="0" lvl="0" indent="0" eaLnBrk="1" hangingPunct="1">
              <a:spcBef>
                <a:spcPct val="0"/>
              </a:spcBef>
              <a:buClrTx/>
              <a:buSzTx/>
              <a:buFontTx/>
              <a:buNone/>
            </a:pPr>
            <a:r>
              <a:rPr lang="zh-CN" altLang="en-US" sz="2000" dirty="0">
                <a:solidFill>
                  <a:schemeClr val="accent2"/>
                </a:solidFill>
                <a:latin typeface="Arial" panose="020B0604020202020204" pitchFamily="34" charset="0"/>
              </a:rPr>
              <a:t>    </a:t>
            </a:r>
            <a:r>
              <a:rPr lang="zh-CN" altLang="en-US" sz="2000" dirty="0">
                <a:solidFill>
                  <a:srgbClr val="FF3300"/>
                </a:solidFill>
                <a:latin typeface="Arial" panose="020B0604020202020204" pitchFamily="34" charset="0"/>
              </a:rPr>
              <a:t>④</a:t>
            </a:r>
            <a:r>
              <a:rPr lang="zh-CN" altLang="en-US" sz="2000" dirty="0">
                <a:latin typeface="Arial" panose="020B0604020202020204" pitchFamily="34" charset="0"/>
              </a:rPr>
              <a:t>4期自动去极化速度(约0.1 </a:t>
            </a:r>
            <a:r>
              <a:rPr lang="en-US" altLang="zh-CN" sz="2000" dirty="0">
                <a:latin typeface="Arial" panose="020B0604020202020204" pitchFamily="34" charset="0"/>
              </a:rPr>
              <a:t>V／s)</a:t>
            </a:r>
            <a:r>
              <a:rPr lang="zh-CN" altLang="en-US" sz="2000" dirty="0">
                <a:latin typeface="Arial" panose="020B0604020202020204" pitchFamily="34" charset="0"/>
              </a:rPr>
              <a:t>快于浦肯野细胞(约0.02 </a:t>
            </a:r>
            <a:r>
              <a:rPr lang="en-US" altLang="zh-CN" sz="2000" dirty="0">
                <a:latin typeface="Arial" panose="020B0604020202020204" pitchFamily="34" charset="0"/>
              </a:rPr>
              <a:t>V／s)。</a:t>
            </a:r>
            <a:r>
              <a:rPr lang="en-US" altLang="zh-CN" sz="2000" b="0" dirty="0">
                <a:latin typeface="Arial" panose="020B0604020202020204" pitchFamily="34" charset="0"/>
              </a:rPr>
              <a:t> </a:t>
            </a:r>
          </a:p>
        </p:txBody>
      </p:sp>
      <p:graphicFrame>
        <p:nvGraphicFramePr>
          <p:cNvPr id="1439753" name="Object 9"/>
          <p:cNvGraphicFramePr>
            <a:graphicFrameLocks noChangeAspect="1"/>
          </p:cNvGraphicFramePr>
          <p:nvPr/>
        </p:nvGraphicFramePr>
        <p:xfrm>
          <a:off x="519113" y="4292600"/>
          <a:ext cx="3816350" cy="2060575"/>
        </p:xfrm>
        <a:graphic>
          <a:graphicData uri="http://schemas.openxmlformats.org/presentationml/2006/ole">
            <mc:AlternateContent xmlns:mc="http://schemas.openxmlformats.org/markup-compatibility/2006">
              <mc:Choice xmlns:v="urn:schemas-microsoft-com:vml" Requires="v">
                <p:oleObj r:id="rId2" imgW="3302000" imgH="2362200" progId="Photoshop.Image.9">
                  <p:embed/>
                </p:oleObj>
              </mc:Choice>
              <mc:Fallback>
                <p:oleObj r:id="rId2" imgW="3302000" imgH="2362200" progId="Photoshop.Image.9">
                  <p:embed/>
                  <p:pic>
                    <p:nvPicPr>
                      <p:cNvPr id="0" name="图片 3081"/>
                      <p:cNvPicPr/>
                      <p:nvPr/>
                    </p:nvPicPr>
                    <p:blipFill>
                      <a:blip r:embed="rId3"/>
                      <a:stretch>
                        <a:fillRect/>
                      </a:stretch>
                    </p:blipFill>
                    <p:spPr>
                      <a:xfrm>
                        <a:off x="519113" y="4292600"/>
                        <a:ext cx="3816350" cy="2060575"/>
                      </a:xfrm>
                      <a:prstGeom prst="rect">
                        <a:avLst/>
                      </a:prstGeom>
                      <a:noFill/>
                      <a:ln w="38100">
                        <a:noFill/>
                        <a:miter/>
                      </a:ln>
                    </p:spPr>
                  </p:pic>
                </p:oleObj>
              </mc:Fallback>
            </mc:AlternateContent>
          </a:graphicData>
        </a:graphic>
      </p:graphicFrame>
      <p:graphicFrame>
        <p:nvGraphicFramePr>
          <p:cNvPr id="144389" name="Object 12"/>
          <p:cNvGraphicFramePr>
            <a:graphicFrameLocks noChangeAspect="1"/>
          </p:cNvGraphicFramePr>
          <p:nvPr/>
        </p:nvGraphicFramePr>
        <p:xfrm>
          <a:off x="4859338" y="4051300"/>
          <a:ext cx="4068762" cy="2395538"/>
        </p:xfrm>
        <a:graphic>
          <a:graphicData uri="http://schemas.openxmlformats.org/presentationml/2006/ole">
            <mc:AlternateContent xmlns:mc="http://schemas.openxmlformats.org/markup-compatibility/2006">
              <mc:Choice xmlns:v="urn:schemas-microsoft-com:vml" Requires="v">
                <p:oleObj r:id="rId4" imgW="5778500" imgH="2844800" progId="Photoshop.Image.9">
                  <p:embed/>
                </p:oleObj>
              </mc:Choice>
              <mc:Fallback>
                <p:oleObj r:id="rId4" imgW="5778500" imgH="2844800" progId="Photoshop.Image.9">
                  <p:embed/>
                  <p:pic>
                    <p:nvPicPr>
                      <p:cNvPr id="0" name="图片 3082"/>
                      <p:cNvPicPr/>
                      <p:nvPr/>
                    </p:nvPicPr>
                    <p:blipFill>
                      <a:blip r:embed="rId5"/>
                      <a:stretch>
                        <a:fillRect/>
                      </a:stretch>
                    </p:blipFill>
                    <p:spPr>
                      <a:xfrm>
                        <a:off x="4859338" y="4051300"/>
                        <a:ext cx="4068762" cy="2395538"/>
                      </a:xfrm>
                      <a:prstGeom prst="rect">
                        <a:avLst/>
                      </a:prstGeom>
                      <a:noFill/>
                      <a:ln w="38100">
                        <a:noFill/>
                        <a:miter/>
                      </a:ln>
                    </p:spPr>
                  </p:pic>
                </p:oleObj>
              </mc:Fallback>
            </mc:AlternateContent>
          </a:graphicData>
        </a:graphic>
      </p:graphicFrame>
      <p:sp>
        <p:nvSpPr>
          <p:cNvPr id="3" name="文本框 2">
            <a:extLst>
              <a:ext uri="{FF2B5EF4-FFF2-40B4-BE49-F238E27FC236}">
                <a16:creationId xmlns:a16="http://schemas.microsoft.com/office/drawing/2014/main" id="{4CD89118-965B-A635-BE15-5595F941D50A}"/>
              </a:ext>
            </a:extLst>
          </p:cNvPr>
          <p:cNvSpPr txBox="1"/>
          <p:nvPr/>
        </p:nvSpPr>
        <p:spPr>
          <a:xfrm>
            <a:off x="1835696" y="6353175"/>
            <a:ext cx="1152128" cy="461665"/>
          </a:xfrm>
          <a:prstGeom prst="rect">
            <a:avLst/>
          </a:prstGeom>
          <a:noFill/>
        </p:spPr>
        <p:txBody>
          <a:bodyPr wrap="square">
            <a:spAutoFit/>
          </a:bodyPr>
          <a:lstStyle/>
          <a:p>
            <a:r>
              <a:rPr lang="en-US" altLang="zh-CN" sz="2400" b="1" dirty="0">
                <a:solidFill>
                  <a:srgbClr val="002060"/>
                </a:solidFill>
                <a:latin typeface="Arial" panose="020B0604020202020204" pitchFamily="34" charset="0"/>
              </a:rPr>
              <a:t>P</a:t>
            </a:r>
            <a:r>
              <a:rPr lang="zh-CN" altLang="en-US" sz="2400" b="1" dirty="0">
                <a:solidFill>
                  <a:srgbClr val="002060"/>
                </a:solidFill>
                <a:latin typeface="Arial" panose="020B0604020202020204" pitchFamily="34" charset="0"/>
              </a:rPr>
              <a:t>细胞</a:t>
            </a:r>
            <a:endParaRPr lang="zh-CN" altLang="en-US" b="1" dirty="0"/>
          </a:p>
        </p:txBody>
      </p:sp>
      <p:sp>
        <p:nvSpPr>
          <p:cNvPr id="5" name="文本框 4">
            <a:extLst>
              <a:ext uri="{FF2B5EF4-FFF2-40B4-BE49-F238E27FC236}">
                <a16:creationId xmlns:a16="http://schemas.microsoft.com/office/drawing/2014/main" id="{A74FA89A-8D78-196F-B8D9-AC5C6E55BB50}"/>
              </a:ext>
            </a:extLst>
          </p:cNvPr>
          <p:cNvSpPr txBox="1"/>
          <p:nvPr/>
        </p:nvSpPr>
        <p:spPr>
          <a:xfrm>
            <a:off x="5921611" y="6373283"/>
            <a:ext cx="1944216" cy="461665"/>
          </a:xfrm>
          <a:prstGeom prst="rect">
            <a:avLst/>
          </a:prstGeom>
          <a:noFill/>
        </p:spPr>
        <p:txBody>
          <a:bodyPr wrap="square">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普肯野细胞 </a:t>
            </a:r>
            <a:endParaRPr lang="zh-CN" altLang="en-US"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9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p:nvPr/>
        </p:nvSpPr>
        <p:spPr>
          <a:xfrm>
            <a:off x="468313" y="188913"/>
            <a:ext cx="8153400" cy="44735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2</a:t>
            </a:r>
            <a:r>
              <a:rPr lang="zh-CN" altLang="en-US" sz="2400" dirty="0">
                <a:solidFill>
                  <a:srgbClr val="C00000"/>
                </a:solidFill>
                <a:latin typeface="微软雅黑" panose="020B0503020204020204" pitchFamily="34" charset="-122"/>
                <a:ea typeface="微软雅黑" panose="020B0503020204020204" pitchFamily="34" charset="-122"/>
              </a:rPr>
              <a:t>）形成机制</a:t>
            </a:r>
          </a:p>
          <a:p>
            <a:pPr marL="0" lvl="0" indent="0" eaLnBrk="1" hangingPunct="1">
              <a:lnSpc>
                <a:spcPct val="150000"/>
              </a:lnSpc>
              <a:spcBef>
                <a:spcPct val="0"/>
              </a:spcBef>
              <a:buClrTx/>
              <a:buSzTx/>
              <a:buFontTx/>
              <a:buNone/>
            </a:pPr>
            <a:r>
              <a:rPr lang="zh-CN" altLang="en-US" sz="2400" dirty="0">
                <a:solidFill>
                  <a:srgbClr val="FF3399"/>
                </a:solidFill>
                <a:latin typeface="微软雅黑" panose="020B0503020204020204" pitchFamily="34" charset="-122"/>
                <a:ea typeface="微软雅黑" panose="020B0503020204020204" pitchFamily="34" charset="-122"/>
              </a:rPr>
              <a:t>    去极化过程：</a:t>
            </a:r>
            <a:r>
              <a:rPr lang="zh-CN" altLang="en-US" sz="2400" dirty="0">
                <a:latin typeface="微软雅黑" panose="020B0503020204020204" pitchFamily="34" charset="-122"/>
                <a:ea typeface="微软雅黑" panose="020B0503020204020204" pitchFamily="34" charset="-122"/>
              </a:rPr>
              <a:t>即0期，</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内流形成的。</a:t>
            </a:r>
            <a:endParaRPr lang="en-US" altLang="zh-CN" sz="2400" dirty="0">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当膜电位由最大复极电位(-70</a:t>
            </a:r>
            <a:r>
              <a:rPr lang="en-US" altLang="zh-CN" sz="2400" dirty="0">
                <a:latin typeface="微软雅黑" panose="020B0503020204020204" pitchFamily="34" charset="-122"/>
                <a:ea typeface="微软雅黑" panose="020B0503020204020204" pitchFamily="34" charset="-122"/>
              </a:rPr>
              <a:t>mV)</a:t>
            </a:r>
            <a:r>
              <a:rPr lang="zh-CN" altLang="en-US" sz="2400" dirty="0">
                <a:latin typeface="微软雅黑" panose="020B0503020204020204" pitchFamily="34" charset="-122"/>
                <a:ea typeface="微软雅黑" panose="020B0503020204020204" pitchFamily="34" charset="-122"/>
              </a:rPr>
              <a:t>自动去极化达到阈电位水平(约-</a:t>
            </a:r>
            <a:r>
              <a:rPr lang="zh-CN" altLang="en-US" sz="2400" dirty="0">
                <a:solidFill>
                  <a:srgbClr val="FF0000"/>
                </a:solidFill>
                <a:latin typeface="微软雅黑" panose="020B0503020204020204" pitchFamily="34" charset="-122"/>
                <a:ea typeface="微软雅黑" panose="020B0503020204020204" pitchFamily="34" charset="-122"/>
              </a:rPr>
              <a:t>40</a:t>
            </a:r>
            <a:r>
              <a:rPr lang="en-US" altLang="zh-CN" sz="2400" dirty="0">
                <a:solidFill>
                  <a:srgbClr val="FF0000"/>
                </a:solidFill>
                <a:latin typeface="微软雅黑" panose="020B0503020204020204" pitchFamily="34" charset="-122"/>
                <a:ea typeface="微软雅黑" panose="020B0503020204020204" pitchFamily="34" charset="-122"/>
              </a:rPr>
              <a:t>mV</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时，激活膜上的</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型慢</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通道，引起</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内流(</a:t>
            </a:r>
            <a:r>
              <a:rPr lang="en-US" altLang="zh-CN" sz="2400" dirty="0">
                <a:latin typeface="微软雅黑" panose="020B0503020204020204" pitchFamily="34" charset="-122"/>
                <a:ea typeface="微软雅黑" panose="020B0503020204020204" pitchFamily="34" charset="-122"/>
              </a:rPr>
              <a:t>I</a:t>
            </a:r>
            <a:r>
              <a:rPr lang="en-US" altLang="zh-CN" sz="2400" baseline="-30000" dirty="0">
                <a:latin typeface="微软雅黑" panose="020B0503020204020204" pitchFamily="34" charset="-122"/>
                <a:ea typeface="微软雅黑" panose="020B0503020204020204" pitchFamily="34" charset="-122"/>
              </a:rPr>
              <a:t>Ca</a:t>
            </a:r>
            <a:r>
              <a:rPr lang="en-US" altLang="zh-CN" sz="2400" baseline="-25000" dirty="0">
                <a:latin typeface="微软雅黑" panose="020B0503020204020204" pitchFamily="34" charset="-122"/>
                <a:ea typeface="微软雅黑" panose="020B0503020204020204" pitchFamily="34" charset="-122"/>
              </a:rPr>
              <a:t>-L</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导致</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期去极化。由于</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通道开放速率慢，引起心肌细胞缓慢去极化，所以</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期上升速度缓慢。</a:t>
            </a:r>
          </a:p>
          <a:p>
            <a:pPr marL="0" lvl="0" indent="0" eaLnBrk="1" hangingPunct="1">
              <a:lnSpc>
                <a:spcPct val="150000"/>
              </a:lnSpc>
              <a:spcBef>
                <a:spcPct val="0"/>
              </a:spcBef>
              <a:buClrTx/>
              <a:buSzTx/>
              <a:buFontTx/>
              <a:buNone/>
            </a:pPr>
            <a:r>
              <a:rPr lang="zh-CN" altLang="en-US" sz="2400" dirty="0">
                <a:solidFill>
                  <a:srgbClr val="000000"/>
                </a:solidFill>
                <a:latin typeface="微软雅黑" panose="020B0503020204020204" pitchFamily="34" charset="-122"/>
                <a:ea typeface="微软雅黑" panose="020B0503020204020204" pitchFamily="34" charset="-122"/>
              </a:rPr>
              <a:t>    </a:t>
            </a:r>
            <a:r>
              <a:rPr lang="zh-CN" altLang="en-US" sz="2400" b="0" dirty="0">
                <a:solidFill>
                  <a:srgbClr val="FF3300"/>
                </a:solidFill>
                <a:latin typeface="微软雅黑" panose="020B0503020204020204" pitchFamily="34" charset="-122"/>
                <a:ea typeface="微软雅黑" panose="020B0503020204020204" pitchFamily="34" charset="-122"/>
              </a:rPr>
              <a:t> </a:t>
            </a:r>
            <a:r>
              <a:rPr lang="zh-CN" altLang="en-US" sz="2400" dirty="0">
                <a:solidFill>
                  <a:srgbClr val="FF3399"/>
                </a:solidFill>
                <a:latin typeface="微软雅黑" panose="020B0503020204020204" pitchFamily="34" charset="-122"/>
                <a:ea typeface="微软雅黑" panose="020B0503020204020204" pitchFamily="34" charset="-122"/>
              </a:rPr>
              <a:t>复极化过程：</a:t>
            </a:r>
            <a:r>
              <a:rPr lang="zh-CN" altLang="en-US" sz="2400" dirty="0">
                <a:latin typeface="微软雅黑" panose="020B0503020204020204" pitchFamily="34" charset="-122"/>
                <a:ea typeface="微软雅黑" panose="020B0503020204020204" pitchFamily="34" charset="-122"/>
              </a:rPr>
              <a:t>3期 。</a:t>
            </a:r>
            <a:r>
              <a:rPr lang="en-US" altLang="zh-CN" sz="2400" dirty="0">
                <a:latin typeface="微软雅黑" panose="020B0503020204020204" pitchFamily="34" charset="-122"/>
                <a:ea typeface="微软雅黑" panose="020B0503020204020204" pitchFamily="34" charset="-122"/>
              </a:rPr>
              <a:t>Ca</a:t>
            </a:r>
            <a:r>
              <a:rPr lang="en-US" altLang="zh-CN" sz="2400" baseline="300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a:t>
            </a:r>
            <a:r>
              <a:rPr lang="en-US" altLang="zh-CN" sz="2400" baseline="-30000" dirty="0">
                <a:latin typeface="微软雅黑" panose="020B0503020204020204" pitchFamily="34" charset="-122"/>
                <a:ea typeface="微软雅黑" panose="020B0503020204020204" pitchFamily="34" charset="-122"/>
              </a:rPr>
              <a:t>Ca</a:t>
            </a:r>
            <a:r>
              <a:rPr lang="en-US" altLang="zh-CN" sz="2400" baseline="-25000" dirty="0">
                <a:latin typeface="微软雅黑" panose="020B0503020204020204" pitchFamily="34" charset="-122"/>
                <a:ea typeface="微软雅黑" panose="020B0503020204020204" pitchFamily="34" charset="-122"/>
              </a:rPr>
              <a:t>-L</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内流的逐渐减少和</a:t>
            </a:r>
            <a:r>
              <a:rPr lang="en-US" altLang="zh-CN" sz="2400" dirty="0">
                <a:latin typeface="微软雅黑" panose="020B0503020204020204" pitchFamily="34" charset="-122"/>
                <a:ea typeface="微软雅黑" panose="020B0503020204020204" pitchFamily="34" charset="-122"/>
              </a:rPr>
              <a:t>K</a:t>
            </a:r>
            <a:r>
              <a:rPr lang="en-US" altLang="zh-CN" sz="2400" baseline="30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I</a:t>
            </a:r>
            <a:r>
              <a:rPr lang="en-US" altLang="zh-CN" sz="2400" baseline="-30000" dirty="0">
                <a:latin typeface="微软雅黑" panose="020B0503020204020204" pitchFamily="34" charset="-122"/>
                <a:ea typeface="微软雅黑" panose="020B0503020204020204" pitchFamily="34" charset="-122"/>
              </a:rPr>
              <a:t>k</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外流的逐渐增加。    </a:t>
            </a:r>
            <a:r>
              <a:rPr lang="zh-CN" altLang="en-US" sz="2400" b="0" dirty="0">
                <a:latin typeface="微软雅黑" panose="020B0503020204020204" pitchFamily="34" charset="-122"/>
                <a:ea typeface="微软雅黑" panose="020B0503020204020204" pitchFamily="34" charset="-122"/>
              </a:rPr>
              <a:t> </a:t>
            </a:r>
          </a:p>
        </p:txBody>
      </p:sp>
      <p:graphicFrame>
        <p:nvGraphicFramePr>
          <p:cNvPr id="146435" name="Object 4"/>
          <p:cNvGraphicFramePr>
            <a:graphicFrameLocks noChangeAspect="1"/>
          </p:cNvGraphicFramePr>
          <p:nvPr/>
        </p:nvGraphicFramePr>
        <p:xfrm>
          <a:off x="2916238" y="4437063"/>
          <a:ext cx="5943600" cy="2035175"/>
        </p:xfrm>
        <a:graphic>
          <a:graphicData uri="http://schemas.openxmlformats.org/presentationml/2006/ole">
            <mc:AlternateContent xmlns:mc="http://schemas.openxmlformats.org/markup-compatibility/2006">
              <mc:Choice xmlns:v="urn:schemas-microsoft-com:vml" Requires="v">
                <p:oleObj r:id="rId2" imgW="5286375" imgH="1809750" progId="Paint.Picture">
                  <p:embed/>
                </p:oleObj>
              </mc:Choice>
              <mc:Fallback>
                <p:oleObj r:id="rId2" imgW="5286375" imgH="1809750" progId="Paint.Picture">
                  <p:embed/>
                  <p:pic>
                    <p:nvPicPr>
                      <p:cNvPr id="0" name="图片 3084"/>
                      <p:cNvPicPr/>
                      <p:nvPr/>
                    </p:nvPicPr>
                    <p:blipFill>
                      <a:blip r:embed="rId3"/>
                      <a:stretch>
                        <a:fillRect/>
                      </a:stretch>
                    </p:blipFill>
                    <p:spPr>
                      <a:xfrm>
                        <a:off x="2916238" y="4437063"/>
                        <a:ext cx="5943600" cy="2035175"/>
                      </a:xfrm>
                      <a:prstGeom prst="rect">
                        <a:avLst/>
                      </a:prstGeom>
                      <a:noFill/>
                      <a:ln w="38100">
                        <a:noFill/>
                        <a:miter/>
                      </a:ln>
                    </p:spPr>
                  </p:pic>
                </p:oleObj>
              </mc:Fallback>
            </mc:AlternateContent>
          </a:graphicData>
        </a:graphic>
      </p:graphicFrame>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4-5"/>
          <p:cNvPicPr>
            <a:picLocks noChangeAspect="1"/>
          </p:cNvPicPr>
          <p:nvPr/>
        </p:nvPicPr>
        <p:blipFill>
          <a:blip r:embed="rId2">
            <a:lum bright="-48001" contrast="82000"/>
          </a:blip>
          <a:srcRect t="3722" r="2727" b="6976"/>
          <a:stretch>
            <a:fillRect/>
          </a:stretch>
        </p:blipFill>
        <p:spPr>
          <a:xfrm>
            <a:off x="4495800" y="838200"/>
            <a:ext cx="4343400" cy="3048000"/>
          </a:xfrm>
          <a:prstGeom prst="rect">
            <a:avLst/>
          </a:prstGeom>
          <a:solidFill>
            <a:srgbClr val="FF00FF"/>
          </a:solidFill>
          <a:ln w="9525" cap="flat" cmpd="sng">
            <a:solidFill>
              <a:srgbClr val="FF0000"/>
            </a:solidFill>
            <a:prstDash val="solid"/>
            <a:miter/>
            <a:headEnd type="none" w="med" len="med"/>
            <a:tailEnd type="none" w="med" len="med"/>
          </a:ln>
        </p:spPr>
      </p:pic>
      <p:sp>
        <p:nvSpPr>
          <p:cNvPr id="148483" name="Text Box 3"/>
          <p:cNvSpPr txBox="1"/>
          <p:nvPr/>
        </p:nvSpPr>
        <p:spPr>
          <a:xfrm>
            <a:off x="304800" y="228600"/>
            <a:ext cx="4419600" cy="4826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80000"/>
              </a:lnSpc>
              <a:spcBef>
                <a:spcPct val="0"/>
              </a:spcBef>
              <a:buClrTx/>
              <a:buSzTx/>
              <a:buFontTx/>
              <a:buNone/>
            </a:pPr>
            <a:r>
              <a:rPr lang="en-US" altLang="zh-CN" sz="3200" dirty="0">
                <a:solidFill>
                  <a:srgbClr val="0000CC"/>
                </a:solidFill>
                <a:latin typeface="+mn-ea"/>
              </a:rPr>
              <a:t>P</a:t>
            </a:r>
            <a:r>
              <a:rPr lang="zh-CN" altLang="en-US" sz="3200" dirty="0">
                <a:solidFill>
                  <a:srgbClr val="0000CC"/>
                </a:solidFill>
                <a:latin typeface="+mn-ea"/>
              </a:rPr>
              <a:t>细胞电位形成机制</a:t>
            </a:r>
            <a:r>
              <a:rPr lang="zh-CN" altLang="en-US" dirty="0">
                <a:solidFill>
                  <a:srgbClr val="0000CC"/>
                </a:solidFill>
                <a:latin typeface="+mn-ea"/>
              </a:rPr>
              <a:t> </a:t>
            </a:r>
            <a:endParaRPr lang="zh-CN" altLang="en-US" sz="2400" b="0" dirty="0">
              <a:solidFill>
                <a:srgbClr val="0000CC"/>
              </a:solidFill>
              <a:latin typeface="+mn-ea"/>
            </a:endParaRPr>
          </a:p>
        </p:txBody>
      </p:sp>
      <p:sp>
        <p:nvSpPr>
          <p:cNvPr id="148484" name="Line 4"/>
          <p:cNvSpPr/>
          <p:nvPr/>
        </p:nvSpPr>
        <p:spPr>
          <a:xfrm flipV="1">
            <a:off x="7162800" y="3505200"/>
            <a:ext cx="0" cy="6858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48485" name="Text Box 5"/>
          <p:cNvSpPr txBox="1"/>
          <p:nvPr/>
        </p:nvSpPr>
        <p:spPr>
          <a:xfrm>
            <a:off x="304800" y="4953000"/>
            <a:ext cx="8458200" cy="1320800"/>
          </a:xfrm>
          <a:prstGeom prst="rect">
            <a:avLst/>
          </a:prstGeom>
          <a:noFill/>
          <a:ln w="9525"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en-US" altLang="zh-CN" sz="3200" dirty="0">
                <a:solidFill>
                  <a:srgbClr val="FF0000"/>
                </a:solidFill>
                <a:latin typeface="+mn-ea"/>
              </a:rPr>
              <a:t>0</a:t>
            </a:r>
            <a:r>
              <a:rPr lang="zh-CN" altLang="en-US" sz="3200" dirty="0">
                <a:solidFill>
                  <a:srgbClr val="FF0000"/>
                </a:solidFill>
                <a:latin typeface="+mn-ea"/>
              </a:rPr>
              <a:t>期</a:t>
            </a:r>
            <a:r>
              <a:rPr lang="zh-CN" altLang="en-US" sz="3200" dirty="0">
                <a:latin typeface="+mn-ea"/>
              </a:rPr>
              <a:t>：当</a:t>
            </a:r>
            <a:r>
              <a:rPr lang="en-US" altLang="zh-CN" sz="3200" dirty="0">
                <a:latin typeface="+mn-ea"/>
              </a:rPr>
              <a:t>4</a:t>
            </a:r>
            <a:r>
              <a:rPr lang="zh-CN" altLang="en-US" sz="3200" dirty="0">
                <a:latin typeface="+mn-ea"/>
              </a:rPr>
              <a:t>期自动去极化达到阈电位→激活慢钙</a:t>
            </a:r>
          </a:p>
          <a:p>
            <a:pPr marL="0" lvl="0" indent="0" eaLnBrk="1" hangingPunct="1">
              <a:lnSpc>
                <a:spcPct val="100000"/>
              </a:lnSpc>
              <a:spcBef>
                <a:spcPct val="50000"/>
              </a:spcBef>
              <a:buClrTx/>
              <a:buSzTx/>
              <a:buFontTx/>
              <a:buNone/>
            </a:pPr>
            <a:r>
              <a:rPr lang="zh-CN" altLang="en-US" sz="3200" dirty="0">
                <a:latin typeface="+mn-ea"/>
              </a:rPr>
              <a:t>通道（</a:t>
            </a:r>
            <a:r>
              <a:rPr lang="en-US" altLang="zh-CN" sz="3200" dirty="0">
                <a:latin typeface="+mn-ea"/>
              </a:rPr>
              <a:t>I</a:t>
            </a:r>
            <a:r>
              <a:rPr lang="en-US" altLang="zh-CN" dirty="0">
                <a:latin typeface="+mn-ea"/>
              </a:rPr>
              <a:t>ca-</a:t>
            </a:r>
            <a:r>
              <a:rPr lang="en-US" altLang="zh-CN" sz="3200" dirty="0">
                <a:latin typeface="+mn-ea"/>
              </a:rPr>
              <a:t>L</a:t>
            </a:r>
            <a:r>
              <a:rPr lang="zh-CN" altLang="en-US" sz="3200" dirty="0">
                <a:latin typeface="+mn-ea"/>
              </a:rPr>
              <a:t>型）→</a:t>
            </a:r>
            <a:r>
              <a:rPr lang="en-US" altLang="zh-CN" sz="3200" dirty="0">
                <a:latin typeface="+mn-ea"/>
              </a:rPr>
              <a:t>Ca</a:t>
            </a:r>
            <a:r>
              <a:rPr lang="en-US" altLang="zh-CN" sz="3200" baseline="30000" dirty="0">
                <a:latin typeface="+mn-ea"/>
              </a:rPr>
              <a:t>2</a:t>
            </a:r>
            <a:r>
              <a:rPr lang="en-US" altLang="zh-CN" sz="3600" baseline="30000" dirty="0">
                <a:latin typeface="+mn-ea"/>
              </a:rPr>
              <a:t>+</a:t>
            </a:r>
            <a:r>
              <a:rPr lang="zh-CN" altLang="en-US" sz="3200" dirty="0">
                <a:latin typeface="+mn-ea"/>
              </a:rPr>
              <a:t>内流</a:t>
            </a:r>
          </a:p>
        </p:txBody>
      </p:sp>
      <p:sp>
        <p:nvSpPr>
          <p:cNvPr id="148486" name="Rectangle 6"/>
          <p:cNvSpPr/>
          <p:nvPr/>
        </p:nvSpPr>
        <p:spPr>
          <a:xfrm>
            <a:off x="4936531" y="4038600"/>
            <a:ext cx="910827" cy="52322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n-ea"/>
              </a:rPr>
              <a:t>Ca</a:t>
            </a:r>
            <a:r>
              <a:rPr lang="en-US" altLang="zh-CN" baseline="30000" dirty="0">
                <a:latin typeface="+mn-ea"/>
              </a:rPr>
              <a:t>2+</a:t>
            </a:r>
          </a:p>
        </p:txBody>
      </p:sp>
      <p:sp>
        <p:nvSpPr>
          <p:cNvPr id="148487" name="Rectangle 7"/>
          <p:cNvSpPr/>
          <p:nvPr/>
        </p:nvSpPr>
        <p:spPr>
          <a:xfrm>
            <a:off x="6765331" y="4038600"/>
            <a:ext cx="910827" cy="52322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dirty="0">
                <a:latin typeface="+mn-ea"/>
              </a:rPr>
              <a:t>Ca</a:t>
            </a:r>
            <a:r>
              <a:rPr lang="en-US" altLang="zh-CN" baseline="30000" dirty="0">
                <a:latin typeface="+mn-ea"/>
              </a:rPr>
              <a:t>2+</a:t>
            </a:r>
          </a:p>
        </p:txBody>
      </p:sp>
      <p:sp>
        <p:nvSpPr>
          <p:cNvPr id="148488" name="Line 8"/>
          <p:cNvSpPr/>
          <p:nvPr/>
        </p:nvSpPr>
        <p:spPr>
          <a:xfrm flipV="1">
            <a:off x="5257800" y="3505200"/>
            <a:ext cx="0" cy="6858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pic>
        <p:nvPicPr>
          <p:cNvPr id="326665" name="Picture 9" descr="009"/>
          <p:cNvPicPr>
            <a:picLocks noChangeAspect="1"/>
          </p:cNvPicPr>
          <p:nvPr/>
        </p:nvPicPr>
        <p:blipFill>
          <a:blip r:embed="rId3"/>
          <a:stretch>
            <a:fillRect/>
          </a:stretch>
        </p:blipFill>
        <p:spPr>
          <a:xfrm>
            <a:off x="0" y="2514600"/>
            <a:ext cx="4267200" cy="2362200"/>
          </a:xfrm>
          <a:prstGeom prst="rect">
            <a:avLst/>
          </a:prstGeom>
          <a:noFill/>
          <a:ln w="9525">
            <a:noFill/>
          </a:ln>
        </p:spPr>
      </p:pic>
      <p:sp>
        <p:nvSpPr>
          <p:cNvPr id="148490" name="Rectangle 10"/>
          <p:cNvSpPr/>
          <p:nvPr/>
        </p:nvSpPr>
        <p:spPr>
          <a:xfrm>
            <a:off x="-17677" y="914400"/>
            <a:ext cx="832280" cy="58477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FF0000"/>
                </a:solidFill>
                <a:latin typeface="+mn-ea"/>
              </a:rPr>
              <a:t>0</a:t>
            </a:r>
            <a:r>
              <a:rPr lang="zh-CN" altLang="en-US" sz="3200" dirty="0">
                <a:solidFill>
                  <a:srgbClr val="FF0000"/>
                </a:solidFill>
                <a:latin typeface="+mn-ea"/>
              </a:rPr>
              <a:t>期</a:t>
            </a:r>
          </a:p>
        </p:txBody>
      </p:sp>
      <p:sp>
        <p:nvSpPr>
          <p:cNvPr id="148491" name="Line 11"/>
          <p:cNvSpPr/>
          <p:nvPr/>
        </p:nvSpPr>
        <p:spPr>
          <a:xfrm>
            <a:off x="5105400" y="2438400"/>
            <a:ext cx="3048000" cy="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148492" name="Rectangle 12"/>
          <p:cNvSpPr/>
          <p:nvPr/>
        </p:nvSpPr>
        <p:spPr>
          <a:xfrm>
            <a:off x="4419600" y="2286000"/>
            <a:ext cx="798513"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1600" dirty="0">
                <a:latin typeface="+mn-ea"/>
              </a:rPr>
              <a:t>阈电位</a:t>
            </a:r>
          </a:p>
        </p:txBody>
      </p:sp>
      <p:sp>
        <p:nvSpPr>
          <p:cNvPr id="148493" name="Rectangle 13"/>
          <p:cNvSpPr/>
          <p:nvPr/>
        </p:nvSpPr>
        <p:spPr>
          <a:xfrm>
            <a:off x="4419600" y="1219200"/>
            <a:ext cx="798513" cy="33655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1600" dirty="0">
                <a:latin typeface="+mn-ea"/>
              </a:rPr>
              <a:t>零电位</a:t>
            </a:r>
          </a:p>
        </p:txBody>
      </p:sp>
      <p:sp>
        <p:nvSpPr>
          <p:cNvPr id="148494" name="Text Box 14"/>
          <p:cNvSpPr txBox="1"/>
          <p:nvPr/>
        </p:nvSpPr>
        <p:spPr>
          <a:xfrm>
            <a:off x="838200" y="13716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n-ea"/>
              </a:rPr>
              <a:t>按任意键显示动画</a:t>
            </a:r>
            <a:r>
              <a:rPr lang="en-US" altLang="zh-CN" sz="2400" b="0" dirty="0">
                <a:solidFill>
                  <a:schemeClr val="folHlink"/>
                </a:solidFill>
                <a:latin typeface="+mn-ea"/>
              </a:rPr>
              <a:t>1</a:t>
            </a:r>
            <a:r>
              <a:rPr lang="zh-CN" altLang="en-US" sz="2400" b="0" dirty="0">
                <a:solidFill>
                  <a:schemeClr val="folHlink"/>
                </a:solidFill>
                <a:latin typeface="+mn-ea"/>
              </a:rPr>
              <a:t>、</a:t>
            </a:r>
            <a:r>
              <a:rPr lang="en-US" altLang="zh-CN" sz="2400" b="0" dirty="0">
                <a:solidFill>
                  <a:schemeClr val="folHlink"/>
                </a:solidFill>
                <a:latin typeface="+mn-ea"/>
              </a:rPr>
              <a:t>2</a:t>
            </a:r>
          </a:p>
        </p:txBody>
      </p:sp>
      <p:pic>
        <p:nvPicPr>
          <p:cNvPr id="326671" name="Picture 15" descr="010"/>
          <p:cNvPicPr>
            <a:picLocks noChangeAspect="1"/>
          </p:cNvPicPr>
          <p:nvPr/>
        </p:nvPicPr>
        <p:blipFill>
          <a:blip r:embed="rId4"/>
          <a:stretch>
            <a:fillRect/>
          </a:stretch>
        </p:blipFill>
        <p:spPr>
          <a:xfrm>
            <a:off x="826401" y="711200"/>
            <a:ext cx="3657600" cy="2251075"/>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6665"/>
                                        </p:tgtEl>
                                        <p:attrNameLst>
                                          <p:attrName>style.visibility</p:attrName>
                                        </p:attrNameLst>
                                      </p:cBhvr>
                                      <p:to>
                                        <p:strVal val="visible"/>
                                      </p:to>
                                    </p:set>
                                    <p:anim calcmode="lin" valueType="num">
                                      <p:cBhvr additive="base">
                                        <p:cTn id="7" dur="500" fill="hold"/>
                                        <p:tgtEl>
                                          <p:spTgt spid="326665"/>
                                        </p:tgtEl>
                                        <p:attrNameLst>
                                          <p:attrName>ppt_x</p:attrName>
                                        </p:attrNameLst>
                                      </p:cBhvr>
                                      <p:tavLst>
                                        <p:tav tm="0">
                                          <p:val>
                                            <p:strVal val="0-#ppt_w/2"/>
                                          </p:val>
                                        </p:tav>
                                        <p:tav tm="100000">
                                          <p:val>
                                            <p:strVal val="#ppt_x"/>
                                          </p:val>
                                        </p:tav>
                                      </p:tavLst>
                                    </p:anim>
                                    <p:anim calcmode="lin" valueType="num">
                                      <p:cBhvr additive="base">
                                        <p:cTn id="8" dur="500" fill="hold"/>
                                        <p:tgtEl>
                                          <p:spTgt spid="3266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6671"/>
                                        </p:tgtEl>
                                        <p:attrNameLst>
                                          <p:attrName>style.visibility</p:attrName>
                                        </p:attrNameLst>
                                      </p:cBhvr>
                                      <p:to>
                                        <p:strVal val="visible"/>
                                      </p:to>
                                    </p:set>
                                    <p:anim calcmode="lin" valueType="num">
                                      <p:cBhvr additive="base">
                                        <p:cTn id="13" dur="500" fill="hold"/>
                                        <p:tgtEl>
                                          <p:spTgt spid="326671"/>
                                        </p:tgtEl>
                                        <p:attrNameLst>
                                          <p:attrName>ppt_x</p:attrName>
                                        </p:attrNameLst>
                                      </p:cBhvr>
                                      <p:tavLst>
                                        <p:tav tm="0">
                                          <p:val>
                                            <p:strVal val="0-#ppt_w/2"/>
                                          </p:val>
                                        </p:tav>
                                        <p:tav tm="100000">
                                          <p:val>
                                            <p:strVal val="#ppt_x"/>
                                          </p:val>
                                        </p:tav>
                                      </p:tavLst>
                                    </p:anim>
                                    <p:anim calcmode="lin" valueType="num">
                                      <p:cBhvr additive="base">
                                        <p:cTn id="14" dur="500" fill="hold"/>
                                        <p:tgtEl>
                                          <p:spTgt spid="3266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4-5"/>
          <p:cNvPicPr>
            <a:picLocks noChangeAspect="1"/>
          </p:cNvPicPr>
          <p:nvPr/>
        </p:nvPicPr>
        <p:blipFill>
          <a:blip r:embed="rId2">
            <a:lum bright="-48001" contrast="82000"/>
          </a:blip>
          <a:srcRect t="3722" r="2727" b="6976"/>
          <a:stretch>
            <a:fillRect/>
          </a:stretch>
        </p:blipFill>
        <p:spPr>
          <a:xfrm>
            <a:off x="4724400" y="838200"/>
            <a:ext cx="4191000" cy="3048000"/>
          </a:xfrm>
          <a:prstGeom prst="rect">
            <a:avLst/>
          </a:prstGeom>
          <a:solidFill>
            <a:srgbClr val="FF00FF"/>
          </a:solidFill>
          <a:ln w="9525" cap="flat" cmpd="sng">
            <a:solidFill>
              <a:srgbClr val="FF0000"/>
            </a:solidFill>
            <a:prstDash val="solid"/>
            <a:miter/>
            <a:headEnd type="none" w="med" len="med"/>
            <a:tailEnd type="none" w="med" len="med"/>
          </a:ln>
        </p:spPr>
      </p:pic>
      <p:sp>
        <p:nvSpPr>
          <p:cNvPr id="327683" name="Text Box 3"/>
          <p:cNvSpPr txBox="1">
            <a:spLocks noChangeArrowheads="1"/>
          </p:cNvSpPr>
          <p:nvPr/>
        </p:nvSpPr>
        <p:spPr bwMode="auto">
          <a:xfrm>
            <a:off x="304800" y="4648200"/>
            <a:ext cx="8659813" cy="1795463"/>
          </a:xfrm>
          <a:prstGeom prst="rect">
            <a:avLst/>
          </a:prstGeom>
          <a:noFill/>
          <a:ln w="9525">
            <a:solidFill>
              <a:schemeClr val="accent1"/>
            </a:solidFill>
            <a:miter lim="800000"/>
          </a:ln>
          <a:effectLst/>
        </p:spPr>
        <p:txBody>
          <a:bodyPr>
            <a:spAutoFit/>
          </a:bodyPr>
          <a:lstStyle>
            <a:lvl1pPr>
              <a:defRPr kumimoji="1" sz="2400" b="1">
                <a:solidFill>
                  <a:schemeClr val="tx1"/>
                </a:solidFill>
                <a:latin typeface="Arial" panose="020B0604020202020204" pitchFamily="34" charset="0"/>
                <a:ea typeface="宋体" panose="02010600030101010101" pitchFamily="2" charset="-122"/>
              </a:defRPr>
            </a:lvl1pPr>
            <a:lvl2pPr marL="742950" indent="-285750">
              <a:defRPr kumimoji="1" sz="2400" b="1">
                <a:solidFill>
                  <a:schemeClr val="tx1"/>
                </a:solidFill>
                <a:latin typeface="Arial" panose="020B0604020202020204" pitchFamily="34" charset="0"/>
                <a:ea typeface="宋体" panose="02010600030101010101" pitchFamily="2" charset="-122"/>
              </a:defRPr>
            </a:lvl2pPr>
            <a:lvl3pPr marL="1143000" indent="-228600">
              <a:defRPr kumimoji="1" sz="2400" b="1">
                <a:solidFill>
                  <a:schemeClr val="tx1"/>
                </a:solidFill>
                <a:latin typeface="Arial" panose="020B0604020202020204" pitchFamily="34" charset="0"/>
                <a:ea typeface="宋体" panose="02010600030101010101" pitchFamily="2" charset="-122"/>
              </a:defRPr>
            </a:lvl3pPr>
            <a:lvl4pPr marL="1600200" indent="-228600">
              <a:defRPr kumimoji="1" sz="2400" b="1">
                <a:solidFill>
                  <a:schemeClr val="tx1"/>
                </a:solidFill>
                <a:latin typeface="Arial" panose="020B0604020202020204" pitchFamily="34" charset="0"/>
                <a:ea typeface="宋体" panose="02010600030101010101" pitchFamily="2" charset="-122"/>
              </a:defRPr>
            </a:lvl4pPr>
            <a:lvl5pPr marL="2057400" indent="-228600">
              <a:defRPr kumimoji="1" sz="2400" b="1">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3200" b="1" i="0" u="none" strike="noStrike" kern="1200" cap="none" spc="0" normalizeH="0" baseline="0" noProof="0">
                <a:ln>
                  <a:noFill/>
                </a:ln>
                <a:solidFill>
                  <a:srgbClr val="FF0000"/>
                </a:solidFill>
                <a:effectLst/>
                <a:uLnTx/>
                <a:uFillTx/>
                <a:latin typeface="+mj-ea"/>
                <a:ea typeface="+mj-ea"/>
                <a:cs typeface="+mn-cs"/>
              </a:rPr>
              <a:t>3</a:t>
            </a:r>
            <a:r>
              <a:rPr kumimoji="1" lang="zh-CN" altLang="en-US" sz="3200" b="1" i="0" u="none" strike="noStrike" kern="1200" cap="none" spc="0" normalizeH="0" baseline="0" noProof="0">
                <a:ln>
                  <a:noFill/>
                </a:ln>
                <a:solidFill>
                  <a:srgbClr val="FF0000"/>
                </a:solidFill>
                <a:effectLst/>
                <a:uLnTx/>
                <a:uFillTx/>
                <a:latin typeface="+mj-ea"/>
                <a:ea typeface="+mj-ea"/>
                <a:cs typeface="+mn-cs"/>
              </a:rPr>
              <a:t>期</a:t>
            </a:r>
            <a:r>
              <a:rPr kumimoji="1" lang="zh-CN" altLang="en-US" sz="3200" b="1" i="0" u="none" strike="noStrike" kern="1200" cap="none" spc="0" normalizeH="0" baseline="0" noProof="0">
                <a:ln>
                  <a:noFill/>
                </a:ln>
                <a:solidFill>
                  <a:schemeClr val="tx1"/>
                </a:solidFill>
                <a:effectLst/>
                <a:uLnTx/>
                <a:uFillTx/>
                <a:latin typeface="+mj-ea"/>
                <a:ea typeface="+mj-ea"/>
                <a:cs typeface="+mn-cs"/>
              </a:rPr>
              <a:t>：慢钙通道（</a:t>
            </a:r>
            <a:r>
              <a:rPr kumimoji="1" lang="en-US" altLang="zh-CN" sz="3200" b="1" i="0" u="none" strike="noStrike" kern="1200" cap="none" spc="0" normalizeH="0" baseline="0" noProof="0">
                <a:ln>
                  <a:noFill/>
                </a:ln>
                <a:solidFill>
                  <a:schemeClr val="tx1"/>
                </a:solidFill>
                <a:effectLst/>
                <a:uLnTx/>
                <a:uFillTx/>
                <a:latin typeface="+mj-ea"/>
                <a:ea typeface="+mj-ea"/>
                <a:cs typeface="+mn-cs"/>
              </a:rPr>
              <a:t>I</a:t>
            </a:r>
            <a:r>
              <a:rPr kumimoji="1" lang="en-US" altLang="zh-CN" sz="2800" b="1" i="0" u="none" strike="noStrike" kern="1200" cap="none" spc="0" normalizeH="0" baseline="0" noProof="0">
                <a:ln>
                  <a:noFill/>
                </a:ln>
                <a:solidFill>
                  <a:schemeClr val="tx1"/>
                </a:solidFill>
                <a:effectLst/>
                <a:uLnTx/>
                <a:uFillTx/>
                <a:latin typeface="+mj-ea"/>
                <a:ea typeface="+mj-ea"/>
                <a:cs typeface="+mn-cs"/>
              </a:rPr>
              <a:t>ca-</a:t>
            </a:r>
            <a:r>
              <a:rPr kumimoji="1" lang="en-US" altLang="zh-CN" sz="3200" b="1" i="0" u="none" strike="noStrike" kern="1200" cap="none" spc="0" normalizeH="0" baseline="0" noProof="0">
                <a:ln>
                  <a:noFill/>
                </a:ln>
                <a:solidFill>
                  <a:schemeClr val="tx1"/>
                </a:solidFill>
                <a:effectLst/>
                <a:uLnTx/>
                <a:uFillTx/>
                <a:latin typeface="+mj-ea"/>
                <a:ea typeface="+mj-ea"/>
                <a:cs typeface="+mn-cs"/>
              </a:rPr>
              <a:t>L</a:t>
            </a:r>
            <a:r>
              <a:rPr kumimoji="1" lang="zh-CN" altLang="en-US" sz="3200" b="1" i="0" u="none" strike="noStrike" kern="1200" cap="none" spc="0" normalizeH="0" baseline="0" noProof="0">
                <a:ln>
                  <a:noFill/>
                </a:ln>
                <a:solidFill>
                  <a:schemeClr val="tx1"/>
                </a:solidFill>
                <a:effectLst/>
                <a:uLnTx/>
                <a:uFillTx/>
                <a:latin typeface="+mj-ea"/>
                <a:ea typeface="+mj-ea"/>
                <a:cs typeface="+mn-cs"/>
              </a:rPr>
              <a:t>型）渐失活 </a:t>
            </a:r>
            <a:r>
              <a:rPr kumimoji="1" lang="en-US" altLang="zh-CN" sz="3600" b="1" i="0" u="none" strike="noStrike" kern="1200" cap="none" spc="0" normalizeH="0" baseline="0" noProof="0">
                <a:ln>
                  <a:noFill/>
                </a:ln>
                <a:solidFill>
                  <a:schemeClr val="tx1"/>
                </a:solidFill>
                <a:effectLst/>
                <a:uLnTx/>
                <a:uFillTx/>
                <a:latin typeface="+mj-ea"/>
                <a:ea typeface="+mj-ea"/>
                <a:cs typeface="+mn-cs"/>
              </a:rPr>
              <a:t>+ </a:t>
            </a:r>
            <a:r>
              <a:rPr kumimoji="1" lang="zh-CN" altLang="en-US" sz="3200" b="1" i="0" u="none" strike="noStrike" kern="1200" cap="none" spc="0" normalizeH="0" baseline="0" noProof="0">
                <a:ln>
                  <a:noFill/>
                </a:ln>
                <a:solidFill>
                  <a:schemeClr val="tx1"/>
                </a:solidFill>
                <a:effectLst/>
                <a:uLnTx/>
                <a:uFillTx/>
                <a:latin typeface="+mj-ea"/>
                <a:ea typeface="+mj-ea"/>
                <a:cs typeface="+mn-cs"/>
              </a:rPr>
              <a:t>激活钾 </a:t>
            </a:r>
          </a:p>
          <a:p>
            <a:pPr marL="0" marR="0" lvl="0" indent="0" algn="l" defTabSz="914400" rtl="0" eaLnBrk="1" fontAlgn="base" latinLnBrk="0" hangingPunct="1">
              <a:lnSpc>
                <a:spcPct val="100000"/>
              </a:lnSpc>
              <a:spcBef>
                <a:spcPct val="15000"/>
              </a:spcBef>
              <a:spcAft>
                <a:spcPct val="0"/>
              </a:spcAft>
              <a:buClrTx/>
              <a:buSzTx/>
              <a:buFontTx/>
              <a:buNone/>
              <a:defRPr/>
            </a:pPr>
            <a:r>
              <a:rPr kumimoji="1" lang="zh-CN" altLang="en-US" sz="3200" b="1" i="0" u="none" strike="noStrike" kern="1200" cap="none" spc="0" normalizeH="0" baseline="0" noProof="0">
                <a:ln>
                  <a:noFill/>
                </a:ln>
                <a:solidFill>
                  <a:schemeClr val="tx1"/>
                </a:solidFill>
                <a:effectLst/>
                <a:uLnTx/>
                <a:uFillTx/>
                <a:latin typeface="+mj-ea"/>
                <a:ea typeface="+mj-ea"/>
                <a:cs typeface="+mn-cs"/>
              </a:rPr>
              <a:t>通道（</a:t>
            </a:r>
            <a:r>
              <a:rPr kumimoji="1" lang="en-US" altLang="zh-CN" sz="3200" b="1" i="0" u="none" strike="noStrike" kern="1200" cap="none" spc="0" normalizeH="0" baseline="0" noProof="0">
                <a:ln>
                  <a:noFill/>
                </a:ln>
                <a:solidFill>
                  <a:schemeClr val="tx1"/>
                </a:solidFill>
                <a:effectLst/>
                <a:uLnTx/>
                <a:uFillTx/>
                <a:latin typeface="+mj-ea"/>
                <a:ea typeface="+mj-ea"/>
                <a:cs typeface="+mn-cs"/>
              </a:rPr>
              <a:t>I</a:t>
            </a:r>
            <a:r>
              <a:rPr kumimoji="1" lang="en-US" altLang="zh-CN" sz="2400" b="1" i="0" u="none" strike="noStrike" kern="1200" cap="none" spc="0" normalizeH="0" baseline="0" noProof="0">
                <a:ln>
                  <a:noFill/>
                </a:ln>
                <a:solidFill>
                  <a:schemeClr val="tx1"/>
                </a:solidFill>
                <a:effectLst/>
                <a:uLnTx/>
                <a:uFillTx/>
                <a:latin typeface="+mj-ea"/>
                <a:ea typeface="+mj-ea"/>
                <a:cs typeface="+mn-cs"/>
              </a:rPr>
              <a:t>K</a:t>
            </a:r>
            <a:r>
              <a:rPr kumimoji="1" lang="zh-CN" altLang="en-US" sz="3200" b="1" i="0" u="none" strike="noStrike" kern="1200" cap="none" spc="0" normalizeH="0" baseline="0" noProof="0">
                <a:ln>
                  <a:noFill/>
                </a:ln>
                <a:solidFill>
                  <a:schemeClr val="tx1"/>
                </a:solidFill>
                <a:effectLst/>
                <a:uLnTx/>
                <a:uFillTx/>
                <a:latin typeface="+mj-ea"/>
                <a:ea typeface="+mj-ea"/>
                <a:cs typeface="+mn-cs"/>
              </a:rPr>
              <a:t>）→ </a:t>
            </a:r>
            <a:r>
              <a:rPr kumimoji="1" lang="en-US" altLang="zh-CN" sz="3200" b="1" i="0" u="none" strike="noStrike" kern="1200" cap="none" spc="0" normalizeH="0" baseline="0" noProof="0">
                <a:ln>
                  <a:noFill/>
                </a:ln>
                <a:solidFill>
                  <a:schemeClr val="tx1"/>
                </a:solidFill>
                <a:effectLst/>
                <a:uLnTx/>
                <a:uFillTx/>
                <a:latin typeface="+mj-ea"/>
                <a:ea typeface="+mj-ea"/>
                <a:cs typeface="+mn-cs"/>
              </a:rPr>
              <a:t>Ca</a:t>
            </a:r>
            <a:r>
              <a:rPr kumimoji="1" lang="en-US" altLang="zh-CN" sz="3200" b="1" i="0" u="none" strike="noStrike" kern="1200" cap="none" spc="0" normalizeH="0" baseline="30000" noProof="0">
                <a:ln>
                  <a:noFill/>
                </a:ln>
                <a:solidFill>
                  <a:schemeClr val="tx1"/>
                </a:solidFill>
                <a:effectLst/>
                <a:uLnTx/>
                <a:uFillTx/>
                <a:latin typeface="+mj-ea"/>
                <a:ea typeface="+mj-ea"/>
                <a:cs typeface="+mn-cs"/>
              </a:rPr>
              <a:t>2</a:t>
            </a:r>
            <a:r>
              <a:rPr kumimoji="1" lang="en-US" altLang="zh-CN" sz="3600" b="1" i="0" u="none" strike="noStrike" kern="1200" cap="none" spc="0" normalizeH="0" baseline="30000" noProof="0">
                <a:ln>
                  <a:noFill/>
                </a:ln>
                <a:solidFill>
                  <a:schemeClr val="tx1"/>
                </a:solidFill>
                <a:effectLst/>
                <a:uLnTx/>
                <a:uFillTx/>
                <a:latin typeface="+mj-ea"/>
                <a:ea typeface="+mj-ea"/>
                <a:cs typeface="+mn-cs"/>
              </a:rPr>
              <a:t>+</a:t>
            </a:r>
            <a:r>
              <a:rPr kumimoji="1" lang="zh-CN" altLang="en-US" sz="3200" b="1" i="0" u="none" strike="noStrike" kern="1200" cap="none" spc="0" normalizeH="0" baseline="0" noProof="0">
                <a:ln>
                  <a:noFill/>
                </a:ln>
                <a:solidFill>
                  <a:schemeClr val="tx1"/>
                </a:solidFill>
                <a:effectLst/>
                <a:uLnTx/>
                <a:uFillTx/>
                <a:latin typeface="+mj-ea"/>
                <a:ea typeface="+mj-ea"/>
                <a:cs typeface="+mn-cs"/>
              </a:rPr>
              <a:t>内流↓</a:t>
            </a:r>
            <a:r>
              <a:rPr kumimoji="1" lang="en-US" altLang="zh-CN" sz="3200" b="1" i="0" u="none" strike="noStrike" kern="1200" cap="none" spc="0" normalizeH="0" baseline="0" noProof="0">
                <a:ln>
                  <a:noFill/>
                </a:ln>
                <a:solidFill>
                  <a:schemeClr val="tx1"/>
                </a:solidFill>
                <a:effectLst/>
                <a:uLnTx/>
                <a:uFillTx/>
                <a:latin typeface="+mj-ea"/>
                <a:ea typeface="+mj-ea"/>
                <a:cs typeface="+mn-cs"/>
              </a:rPr>
              <a:t>+ </a:t>
            </a:r>
            <a:r>
              <a:rPr kumimoji="1" lang="en-US" altLang="zh-CN" sz="2800" b="1" i="0" u="none" strike="noStrike" kern="1200" cap="none" spc="0" normalizeH="0" baseline="0" noProof="0">
                <a:ln>
                  <a:noFill/>
                </a:ln>
                <a:solidFill>
                  <a:schemeClr val="tx1"/>
                </a:solidFill>
                <a:effectLst/>
                <a:uLnTx/>
                <a:uFillTx/>
                <a:latin typeface="+mj-ea"/>
                <a:ea typeface="+mj-ea"/>
                <a:cs typeface="+mn-cs"/>
              </a:rPr>
              <a:t>K</a:t>
            </a:r>
            <a:r>
              <a:rPr kumimoji="1" lang="en-US" altLang="zh-CN" sz="2800" b="1" i="0" u="none" strike="noStrike" kern="1200" cap="none" spc="0" normalizeH="0" baseline="30000" noProof="0">
                <a:ln>
                  <a:noFill/>
                </a:ln>
                <a:solidFill>
                  <a:schemeClr val="tx1"/>
                </a:solidFill>
                <a:effectLst/>
                <a:uLnTx/>
                <a:uFillTx/>
                <a:latin typeface="+mj-ea"/>
                <a:ea typeface="+mj-ea"/>
                <a:cs typeface="+mn-cs"/>
              </a:rPr>
              <a:t>+</a:t>
            </a:r>
            <a:r>
              <a:rPr kumimoji="1" lang="zh-CN" altLang="en-US" sz="3200" b="1" i="0" u="none" strike="noStrike" kern="1200" cap="none" spc="0" normalizeH="0" baseline="0" noProof="0">
                <a:ln>
                  <a:noFill/>
                </a:ln>
                <a:solidFill>
                  <a:schemeClr val="tx1"/>
                </a:solidFill>
                <a:effectLst/>
                <a:uLnTx/>
                <a:uFillTx/>
                <a:latin typeface="+mj-ea"/>
                <a:ea typeface="+mj-ea"/>
                <a:cs typeface="+mn-cs"/>
              </a:rPr>
              <a:t>递减性外流</a:t>
            </a:r>
          </a:p>
          <a:p>
            <a:pPr marL="0" marR="0" lvl="0" indent="0" algn="l" defTabSz="914400" rtl="0" eaLnBrk="1" fontAlgn="base" latinLnBrk="0" hangingPunct="1">
              <a:lnSpc>
                <a:spcPct val="100000"/>
              </a:lnSpc>
              <a:spcBef>
                <a:spcPct val="20000"/>
              </a:spcBef>
              <a:spcAft>
                <a:spcPct val="0"/>
              </a:spcAft>
              <a:buClrTx/>
              <a:buSzTx/>
              <a:buFontTx/>
              <a:buNone/>
              <a:defRPr/>
            </a:pPr>
            <a:r>
              <a:rPr kumimoji="1" lang="zh-CN" altLang="en-US" sz="3200" b="1" i="0" u="none" strike="noStrike" kern="1200" cap="none" spc="0" normalizeH="0" baseline="0" noProof="0">
                <a:ln>
                  <a:noFill/>
                </a:ln>
                <a:solidFill>
                  <a:schemeClr val="tx1"/>
                </a:solidFill>
                <a:effectLst/>
                <a:uLnTx/>
                <a:uFillTx/>
                <a:latin typeface="+mj-ea"/>
                <a:ea typeface="+mj-ea"/>
                <a:cs typeface="+mn-cs"/>
              </a:rPr>
              <a:t>             </a:t>
            </a:r>
            <a:r>
              <a:rPr kumimoji="1" lang="zh-CN" altLang="en-US" sz="2800" b="1" i="0" u="none" strike="noStrike" kern="1200" cap="none" spc="0" normalizeH="0" baseline="0" noProof="0">
                <a:ln>
                  <a:noFill/>
                </a:ln>
                <a:solidFill>
                  <a:schemeClr val="tx1"/>
                </a:solidFill>
                <a:effectLst/>
                <a:uLnTx/>
                <a:uFillTx/>
                <a:latin typeface="+mj-ea"/>
                <a:ea typeface="+mj-ea"/>
                <a:cs typeface="+mn-cs"/>
              </a:rPr>
              <a:t>（因钾通道的失活</a:t>
            </a:r>
            <a:r>
              <a:rPr kumimoji="1"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mj-ea"/>
                <a:ea typeface="+mj-ea"/>
                <a:cs typeface="+mn-cs"/>
              </a:rPr>
              <a:t>K</a:t>
            </a:r>
            <a:r>
              <a:rPr kumimoji="1" lang="en-US" altLang="zh-CN" sz="2400" b="1" i="0" u="none" strike="noStrike" kern="1200" cap="none" spc="0" normalizeH="0" baseline="30000" noProof="0">
                <a:ln>
                  <a:noFill/>
                </a:ln>
                <a:solidFill>
                  <a:schemeClr val="tx1"/>
                </a:solidFill>
                <a:effectLst>
                  <a:outerShdw blurRad="38100" dist="38100" dir="2700000" algn="tl">
                    <a:srgbClr val="C0C0C0"/>
                  </a:outerShdw>
                </a:effectLst>
                <a:uLnTx/>
                <a:uFillTx/>
                <a:latin typeface="+mj-ea"/>
                <a:ea typeface="+mj-ea"/>
                <a:cs typeface="+mn-cs"/>
              </a:rPr>
              <a:t>+</a:t>
            </a:r>
            <a:r>
              <a:rPr kumimoji="1" lang="zh-CN" altLang="en-US" sz="2400" b="1" i="0" u="none" strike="noStrike" kern="1200" cap="none" spc="0" normalizeH="0" baseline="0" noProof="0">
                <a:ln>
                  <a:noFill/>
                </a:ln>
                <a:solidFill>
                  <a:schemeClr val="tx1"/>
                </a:solidFill>
                <a:effectLst/>
                <a:uLnTx/>
                <a:uFillTx/>
                <a:latin typeface="+mj-ea"/>
                <a:ea typeface="+mj-ea"/>
                <a:cs typeface="+mn-cs"/>
              </a:rPr>
              <a:t>呈</a:t>
            </a:r>
            <a:r>
              <a:rPr kumimoji="1" lang="zh-CN" altLang="en-US" sz="2800" b="1" i="0" u="none" strike="noStrike" kern="1200" cap="none" spc="0" normalizeH="0" baseline="0" noProof="0">
                <a:ln>
                  <a:noFill/>
                </a:ln>
                <a:solidFill>
                  <a:schemeClr val="tx1"/>
                </a:solidFill>
                <a:effectLst/>
                <a:uLnTx/>
                <a:uFillTx/>
                <a:latin typeface="+mj-ea"/>
                <a:ea typeface="+mj-ea"/>
                <a:cs typeface="+mn-cs"/>
              </a:rPr>
              <a:t>递减性外流）</a:t>
            </a:r>
          </a:p>
        </p:txBody>
      </p:sp>
      <p:sp>
        <p:nvSpPr>
          <p:cNvPr id="149508" name="Line 4"/>
          <p:cNvSpPr/>
          <p:nvPr/>
        </p:nvSpPr>
        <p:spPr>
          <a:xfrm>
            <a:off x="5715000" y="3505200"/>
            <a:ext cx="0" cy="609600"/>
          </a:xfrm>
          <a:prstGeom prst="line">
            <a:avLst/>
          </a:prstGeom>
          <a:ln w="76200" cap="flat" cmpd="sng">
            <a:solidFill>
              <a:schemeClr val="accent2"/>
            </a:solidFill>
            <a:prstDash val="solid"/>
            <a:headEnd type="none" w="med" len="med"/>
            <a:tailEnd type="triangle" w="med" len="med"/>
          </a:ln>
        </p:spPr>
        <p:txBody>
          <a:bodyPr/>
          <a:lstStyle/>
          <a:p>
            <a:endParaRPr lang="zh-CN" altLang="en-US"/>
          </a:p>
        </p:txBody>
      </p:sp>
      <p:sp>
        <p:nvSpPr>
          <p:cNvPr id="149509" name="Text Box 5"/>
          <p:cNvSpPr txBox="1"/>
          <p:nvPr/>
        </p:nvSpPr>
        <p:spPr>
          <a:xfrm>
            <a:off x="5486400" y="2971800"/>
            <a:ext cx="685800"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dirty="0">
                <a:solidFill>
                  <a:schemeClr val="accent2"/>
                </a:solidFill>
                <a:latin typeface="+mj-ea"/>
                <a:ea typeface="+mj-ea"/>
              </a:rPr>
              <a:t>K</a:t>
            </a:r>
            <a:r>
              <a:rPr lang="en-US" altLang="zh-CN" baseline="30000" dirty="0">
                <a:solidFill>
                  <a:schemeClr val="accent2"/>
                </a:solidFill>
                <a:latin typeface="+mj-ea"/>
                <a:ea typeface="+mj-ea"/>
              </a:rPr>
              <a:t>+</a:t>
            </a:r>
          </a:p>
        </p:txBody>
      </p:sp>
      <p:sp>
        <p:nvSpPr>
          <p:cNvPr id="149510" name="Line 6"/>
          <p:cNvSpPr/>
          <p:nvPr/>
        </p:nvSpPr>
        <p:spPr>
          <a:xfrm>
            <a:off x="6400800" y="5715000"/>
            <a:ext cx="0" cy="38100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49511" name="Line 7"/>
          <p:cNvSpPr/>
          <p:nvPr/>
        </p:nvSpPr>
        <p:spPr>
          <a:xfrm flipV="1">
            <a:off x="6096000" y="3810000"/>
            <a:ext cx="0" cy="457200"/>
          </a:xfrm>
          <a:prstGeom prst="line">
            <a:avLst/>
          </a:prstGeom>
          <a:ln w="19050" cap="flat" cmpd="sng">
            <a:solidFill>
              <a:srgbClr val="FF0000"/>
            </a:solidFill>
            <a:prstDash val="solid"/>
            <a:headEnd type="none" w="med" len="med"/>
            <a:tailEnd type="triangle" w="med" len="med"/>
          </a:ln>
        </p:spPr>
        <p:txBody>
          <a:bodyPr/>
          <a:lstStyle/>
          <a:p>
            <a:endParaRPr lang="zh-CN" altLang="en-US"/>
          </a:p>
        </p:txBody>
      </p:sp>
      <p:sp>
        <p:nvSpPr>
          <p:cNvPr id="149512" name="Rectangle 8"/>
          <p:cNvSpPr/>
          <p:nvPr/>
        </p:nvSpPr>
        <p:spPr>
          <a:xfrm>
            <a:off x="5894418" y="4191000"/>
            <a:ext cx="617477" cy="40011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000" dirty="0">
                <a:latin typeface="+mj-ea"/>
                <a:ea typeface="+mj-ea"/>
              </a:rPr>
              <a:t>Ca</a:t>
            </a:r>
            <a:r>
              <a:rPr lang="en-US" altLang="zh-CN" sz="2000" baseline="30000" dirty="0">
                <a:latin typeface="+mj-ea"/>
                <a:ea typeface="+mj-ea"/>
              </a:rPr>
              <a:t>2+</a:t>
            </a:r>
          </a:p>
        </p:txBody>
      </p:sp>
      <p:sp>
        <p:nvSpPr>
          <p:cNvPr id="149513" name="Line 9"/>
          <p:cNvSpPr/>
          <p:nvPr/>
        </p:nvSpPr>
        <p:spPr>
          <a:xfrm>
            <a:off x="5943600" y="3581400"/>
            <a:ext cx="0" cy="533400"/>
          </a:xfrm>
          <a:prstGeom prst="line">
            <a:avLst/>
          </a:prstGeom>
          <a:ln w="38100" cap="flat" cmpd="sng">
            <a:solidFill>
              <a:schemeClr val="accent2"/>
            </a:solidFill>
            <a:prstDash val="solid"/>
            <a:headEnd type="none" w="med" len="med"/>
            <a:tailEnd type="triangle" w="med" len="med"/>
          </a:ln>
        </p:spPr>
        <p:txBody>
          <a:bodyPr/>
          <a:lstStyle/>
          <a:p>
            <a:endParaRPr lang="zh-CN" altLang="en-US"/>
          </a:p>
        </p:txBody>
      </p:sp>
      <p:pic>
        <p:nvPicPr>
          <p:cNvPr id="327690" name="Picture 10" descr="011"/>
          <p:cNvPicPr>
            <a:picLocks noChangeAspect="1"/>
          </p:cNvPicPr>
          <p:nvPr/>
        </p:nvPicPr>
        <p:blipFill>
          <a:blip r:embed="rId3"/>
          <a:stretch>
            <a:fillRect/>
          </a:stretch>
        </p:blipFill>
        <p:spPr>
          <a:xfrm>
            <a:off x="0" y="2362200"/>
            <a:ext cx="4572000" cy="2209800"/>
          </a:xfrm>
          <a:prstGeom prst="rect">
            <a:avLst/>
          </a:prstGeom>
          <a:noFill/>
          <a:ln w="9525">
            <a:noFill/>
          </a:ln>
        </p:spPr>
      </p:pic>
      <p:sp>
        <p:nvSpPr>
          <p:cNvPr id="149515" name="Rectangle 11"/>
          <p:cNvSpPr/>
          <p:nvPr/>
        </p:nvSpPr>
        <p:spPr>
          <a:xfrm>
            <a:off x="0" y="990600"/>
            <a:ext cx="796925"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FF0000"/>
                </a:solidFill>
                <a:latin typeface="+mj-ea"/>
                <a:ea typeface="+mj-ea"/>
              </a:rPr>
              <a:t>3</a:t>
            </a:r>
            <a:r>
              <a:rPr lang="zh-CN" altLang="en-US" sz="3200" dirty="0">
                <a:solidFill>
                  <a:srgbClr val="FF0000"/>
                </a:solidFill>
                <a:latin typeface="+mj-ea"/>
                <a:ea typeface="+mj-ea"/>
              </a:rPr>
              <a:t>期</a:t>
            </a:r>
          </a:p>
        </p:txBody>
      </p:sp>
      <p:sp>
        <p:nvSpPr>
          <p:cNvPr id="149516" name="Text Box 12"/>
          <p:cNvSpPr txBox="1"/>
          <p:nvPr/>
        </p:nvSpPr>
        <p:spPr>
          <a:xfrm>
            <a:off x="914400" y="10668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1</a:t>
            </a:r>
            <a:r>
              <a:rPr lang="zh-CN" altLang="en-US" sz="2400" b="0" dirty="0">
                <a:solidFill>
                  <a:schemeClr val="folHlink"/>
                </a:solidFill>
                <a:latin typeface="+mj-ea"/>
                <a:ea typeface="+mj-ea"/>
              </a:rPr>
              <a:t>、</a:t>
            </a:r>
            <a:r>
              <a:rPr lang="en-US" altLang="zh-CN" sz="2400" b="0" dirty="0">
                <a:solidFill>
                  <a:schemeClr val="folHlink"/>
                </a:solidFill>
                <a:latin typeface="+mj-ea"/>
                <a:ea typeface="+mj-ea"/>
              </a:rPr>
              <a:t>2</a:t>
            </a:r>
          </a:p>
        </p:txBody>
      </p:sp>
      <p:pic>
        <p:nvPicPr>
          <p:cNvPr id="327693" name="Picture 13" descr="012"/>
          <p:cNvPicPr>
            <a:picLocks noChangeAspect="1"/>
          </p:cNvPicPr>
          <p:nvPr/>
        </p:nvPicPr>
        <p:blipFill>
          <a:blip r:embed="rId4"/>
          <a:stretch>
            <a:fillRect/>
          </a:stretch>
        </p:blipFill>
        <p:spPr>
          <a:xfrm>
            <a:off x="762000" y="304800"/>
            <a:ext cx="3810000" cy="2274888"/>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76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27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8</a:t>
            </a:fld>
            <a:endParaRPr lang="en-US" altLang="zh-CN" sz="1400" b="0" dirty="0">
              <a:ea typeface="宋体" panose="02010600030101010101" pitchFamily="2" charset="-122"/>
            </a:endParaRPr>
          </a:p>
        </p:txBody>
      </p:sp>
      <p:sp>
        <p:nvSpPr>
          <p:cNvPr id="264194" name="Rectangle 2"/>
          <p:cNvSpPr>
            <a:spLocks noGrp="1"/>
          </p:cNvSpPr>
          <p:nvPr>
            <p:ph type="title"/>
          </p:nvPr>
        </p:nvSpPr>
        <p:spPr/>
        <p:txBody>
          <a:bodyPr vert="horz" wrap="square" lIns="91440" tIns="45720" rIns="91440" bIns="45720" anchor="b"/>
          <a:lstStyle/>
          <a:p>
            <a:pPr eaLnBrk="1" hangingPunct="1"/>
            <a:r>
              <a:rPr lang="zh-CN" altLang="en-US" dirty="0">
                <a:solidFill>
                  <a:schemeClr val="hlink"/>
                </a:solidFill>
                <a:latin typeface="宋体" panose="02010600030101010101" pitchFamily="2" charset="-122"/>
              </a:rPr>
              <a:t>肺循环</a:t>
            </a:r>
            <a:r>
              <a:rPr lang="zh-CN" altLang="en-US" dirty="0">
                <a:solidFill>
                  <a:schemeClr val="hlink"/>
                </a:solidFill>
              </a:rPr>
              <a:t>（</a:t>
            </a:r>
            <a:r>
              <a:rPr lang="zh-CN" altLang="en-US" dirty="0">
                <a:solidFill>
                  <a:schemeClr val="hlink"/>
                </a:solidFill>
                <a:latin typeface="宋体" panose="02010600030101010101" pitchFamily="2" charset="-122"/>
              </a:rPr>
              <a:t>小循环</a:t>
            </a:r>
            <a:r>
              <a:rPr lang="zh-CN" altLang="en-US" dirty="0">
                <a:solidFill>
                  <a:schemeClr val="hlink"/>
                </a:solidFill>
              </a:rPr>
              <a:t>）</a:t>
            </a:r>
          </a:p>
        </p:txBody>
      </p:sp>
      <p:sp>
        <p:nvSpPr>
          <p:cNvPr id="264195" name="Rectangle 3"/>
          <p:cNvSpPr>
            <a:spLocks noGrp="1"/>
          </p:cNvSpPr>
          <p:nvPr>
            <p:ph type="body" sz="half" idx="1"/>
          </p:nvPr>
        </p:nvSpPr>
        <p:spPr>
          <a:xfrm>
            <a:off x="468313" y="3068638"/>
            <a:ext cx="2951162" cy="2089150"/>
          </a:xfrm>
          <a:ln w="38100">
            <a:solidFill>
              <a:schemeClr val="hlink">
                <a:alpha val="100000"/>
              </a:schemeClr>
            </a:solidFill>
            <a:miter lim="800000"/>
          </a:ln>
        </p:spPr>
        <p:txBody>
          <a:bodyPr vert="horz" wrap="square" lIns="91440" tIns="45720" rIns="91440" bIns="45720" anchor="t"/>
          <a:lstStyle/>
          <a:p>
            <a:pPr eaLnBrk="1" hangingPunct="1">
              <a:buClr>
                <a:schemeClr val="folHlink"/>
              </a:buClr>
              <a:buSzPct val="60000"/>
              <a:buFont typeface="Wingdings" panose="05000000000000000000" pitchFamily="2" charset="2"/>
              <a:buNone/>
            </a:pPr>
            <a:r>
              <a:rPr lang="en-US" altLang="zh-CN" sz="2400" dirty="0">
                <a:latin typeface="Times New Roman" panose="02020603050405020304" pitchFamily="18" charset="0"/>
              </a:rPr>
              <a:t>     </a:t>
            </a:r>
            <a:r>
              <a:rPr lang="zh-CN" altLang="en-US" sz="2400" dirty="0">
                <a:latin typeface="Times New Roman" panose="02020603050405020304" pitchFamily="18" charset="0"/>
              </a:rPr>
              <a:t>行程短，在肺内完成气体交换，静脉血变成动脉血</a:t>
            </a:r>
            <a:r>
              <a:rPr lang="zh-CN" altLang="en-US" sz="2400" dirty="0"/>
              <a:t> </a:t>
            </a:r>
          </a:p>
        </p:txBody>
      </p:sp>
      <p:sp>
        <p:nvSpPr>
          <p:cNvPr id="264196" name="Text Box 4"/>
          <p:cNvSpPr txBox="1"/>
          <p:nvPr/>
        </p:nvSpPr>
        <p:spPr>
          <a:xfrm>
            <a:off x="323850" y="2205038"/>
            <a:ext cx="165735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右心室 </a:t>
            </a:r>
          </a:p>
        </p:txBody>
      </p:sp>
      <p:sp>
        <p:nvSpPr>
          <p:cNvPr id="264197" name="Text Box 5"/>
          <p:cNvSpPr txBox="1"/>
          <p:nvPr/>
        </p:nvSpPr>
        <p:spPr>
          <a:xfrm>
            <a:off x="2051050" y="2205038"/>
            <a:ext cx="122555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肺动脉 </a:t>
            </a:r>
          </a:p>
        </p:txBody>
      </p:sp>
      <p:sp>
        <p:nvSpPr>
          <p:cNvPr id="264198" name="Text Box 6"/>
          <p:cNvSpPr txBox="1"/>
          <p:nvPr/>
        </p:nvSpPr>
        <p:spPr>
          <a:xfrm>
            <a:off x="3851275" y="2133600"/>
            <a:ext cx="1584325"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肺动脉各级分支 </a:t>
            </a:r>
          </a:p>
        </p:txBody>
      </p:sp>
      <p:pic>
        <p:nvPicPr>
          <p:cNvPr id="264199" name="Picture 7" descr="血液循环"/>
          <p:cNvPicPr>
            <a:picLocks noChangeAspect="1"/>
          </p:cNvPicPr>
          <p:nvPr/>
        </p:nvPicPr>
        <p:blipFill>
          <a:blip r:embed="rId2">
            <a:lum bright="-6000" contrast="12000"/>
          </a:blip>
          <a:stretch>
            <a:fillRect/>
          </a:stretch>
        </p:blipFill>
        <p:spPr>
          <a:xfrm>
            <a:off x="6092825" y="333375"/>
            <a:ext cx="2897188" cy="6264275"/>
          </a:xfrm>
          <a:prstGeom prst="rect">
            <a:avLst/>
          </a:prstGeom>
          <a:noFill/>
          <a:ln w="9525">
            <a:noFill/>
          </a:ln>
        </p:spPr>
      </p:pic>
      <p:sp>
        <p:nvSpPr>
          <p:cNvPr id="264200" name="Text Box 8"/>
          <p:cNvSpPr txBox="1"/>
          <p:nvPr/>
        </p:nvSpPr>
        <p:spPr>
          <a:xfrm>
            <a:off x="3492500" y="3573463"/>
            <a:ext cx="2592388"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肺泡毛细血管网</a:t>
            </a:r>
            <a:r>
              <a:rPr lang="zh-CN" altLang="en-US" sz="2400" dirty="0">
                <a:solidFill>
                  <a:srgbClr val="FF33CC"/>
                </a:solidFill>
                <a:ea typeface="宋体" panose="02010600030101010101" pitchFamily="2" charset="-122"/>
              </a:rPr>
              <a:t>（气体交换 ）</a:t>
            </a:r>
            <a:r>
              <a:rPr lang="zh-CN" altLang="en-US" sz="2400" dirty="0">
                <a:ea typeface="宋体" panose="02010600030101010101" pitchFamily="2" charset="-122"/>
              </a:rPr>
              <a:t> </a:t>
            </a:r>
          </a:p>
        </p:txBody>
      </p:sp>
      <p:sp>
        <p:nvSpPr>
          <p:cNvPr id="264201" name="Text Box 9"/>
          <p:cNvSpPr txBox="1"/>
          <p:nvPr/>
        </p:nvSpPr>
        <p:spPr>
          <a:xfrm>
            <a:off x="3708400" y="5229225"/>
            <a:ext cx="1512888" cy="8223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肺静脉的各级属支 </a:t>
            </a:r>
          </a:p>
        </p:txBody>
      </p:sp>
      <p:sp>
        <p:nvSpPr>
          <p:cNvPr id="264202" name="Text Box 10"/>
          <p:cNvSpPr txBox="1"/>
          <p:nvPr/>
        </p:nvSpPr>
        <p:spPr>
          <a:xfrm>
            <a:off x="1908175" y="5445125"/>
            <a:ext cx="1368425"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肺静脉 </a:t>
            </a:r>
          </a:p>
        </p:txBody>
      </p:sp>
      <p:sp>
        <p:nvSpPr>
          <p:cNvPr id="264203" name="Text Box 11"/>
          <p:cNvSpPr txBox="1"/>
          <p:nvPr/>
        </p:nvSpPr>
        <p:spPr>
          <a:xfrm>
            <a:off x="250825" y="5445125"/>
            <a:ext cx="1582738"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400" dirty="0">
                <a:ea typeface="宋体" panose="02010600030101010101" pitchFamily="2" charset="-122"/>
              </a:rPr>
              <a:t>左心房 </a:t>
            </a:r>
          </a:p>
        </p:txBody>
      </p:sp>
      <p:sp>
        <p:nvSpPr>
          <p:cNvPr id="264204" name="Line 12"/>
          <p:cNvSpPr/>
          <p:nvPr/>
        </p:nvSpPr>
        <p:spPr>
          <a:xfrm>
            <a:off x="1403350" y="2420938"/>
            <a:ext cx="647700" cy="0"/>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5" name="Line 13"/>
          <p:cNvSpPr/>
          <p:nvPr/>
        </p:nvSpPr>
        <p:spPr>
          <a:xfrm>
            <a:off x="3132138" y="2420938"/>
            <a:ext cx="647700" cy="0"/>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6" name="Line 14"/>
          <p:cNvSpPr/>
          <p:nvPr/>
        </p:nvSpPr>
        <p:spPr>
          <a:xfrm flipH="1">
            <a:off x="4427538" y="2924175"/>
            <a:ext cx="0" cy="720725"/>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7" name="Line 15"/>
          <p:cNvSpPr/>
          <p:nvPr/>
        </p:nvSpPr>
        <p:spPr>
          <a:xfrm flipH="1">
            <a:off x="4427538" y="4437063"/>
            <a:ext cx="0" cy="720725"/>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8" name="Line 16"/>
          <p:cNvSpPr/>
          <p:nvPr/>
        </p:nvSpPr>
        <p:spPr>
          <a:xfrm flipH="1" flipV="1">
            <a:off x="2987675" y="5661025"/>
            <a:ext cx="647700" cy="0"/>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09" name="Line 17"/>
          <p:cNvSpPr/>
          <p:nvPr/>
        </p:nvSpPr>
        <p:spPr>
          <a:xfrm flipH="1" flipV="1">
            <a:off x="1331913" y="5661025"/>
            <a:ext cx="647700" cy="0"/>
          </a:xfrm>
          <a:prstGeom prst="line">
            <a:avLst/>
          </a:prstGeom>
          <a:ln w="63500" cap="flat" cmpd="sng">
            <a:solidFill>
              <a:schemeClr val="folHlink"/>
            </a:solidFill>
            <a:prstDash val="solid"/>
            <a:miter/>
            <a:headEnd type="none" w="med" len="med"/>
            <a:tailEnd type="stealth" w="lg" len="lg"/>
          </a:ln>
        </p:spPr>
        <p:txBody>
          <a:bodyPr/>
          <a:lstStyle/>
          <a:p>
            <a:endParaRPr lang="zh-CN" altLang="en-US"/>
          </a:p>
        </p:txBody>
      </p:sp>
      <p:sp>
        <p:nvSpPr>
          <p:cNvPr id="264210" name="AutoShape 18"/>
          <p:cNvSpPr/>
          <p:nvPr/>
        </p:nvSpPr>
        <p:spPr>
          <a:xfrm>
            <a:off x="7380288" y="2781300"/>
            <a:ext cx="288925" cy="288925"/>
          </a:xfrm>
          <a:prstGeom prst="diamond">
            <a:avLst/>
          </a:prstGeom>
          <a:solidFill>
            <a:srgbClr val="FF00FF"/>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4211" name="AutoShape 19"/>
          <p:cNvSpPr/>
          <p:nvPr/>
        </p:nvSpPr>
        <p:spPr>
          <a:xfrm>
            <a:off x="7596188" y="2420938"/>
            <a:ext cx="215900" cy="215900"/>
          </a:xfrm>
          <a:prstGeom prst="octagon">
            <a:avLst>
              <a:gd name="adj" fmla="val 29287"/>
            </a:avLst>
          </a:prstGeom>
          <a:solidFill>
            <a:srgbClr val="FFFF00"/>
          </a:solidFill>
          <a:ln w="9525" cap="flat" cmpd="sng">
            <a:solidFill>
              <a:srgbClr val="FFFF00"/>
            </a:solidFill>
            <a:prstDash val="solid"/>
            <a:miter/>
            <a:headEnd type="none" w="med" len="med"/>
            <a:tailEnd type="none" w="med" len="med"/>
          </a:ln>
        </p:spPr>
        <p:txBody>
          <a:bodyPr wrap="none" anchor="ct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endParaRPr lang="zh-CN" altLang="en-US" sz="2400" b="0" dirty="0">
              <a:ea typeface="宋体" panose="02010600030101010101" pitchFamily="2" charset="-122"/>
            </a:endParaRPr>
          </a:p>
        </p:txBody>
      </p:sp>
      <p:sp>
        <p:nvSpPr>
          <p:cNvPr id="264212" name="Freeform 20"/>
          <p:cNvSpPr/>
          <p:nvPr/>
        </p:nvSpPr>
        <p:spPr>
          <a:xfrm>
            <a:off x="7439025" y="2133600"/>
            <a:ext cx="85725" cy="647700"/>
          </a:xfrm>
          <a:custGeom>
            <a:avLst/>
            <a:gdLst>
              <a:gd name="txL" fmla="*/ 0 w 54"/>
              <a:gd name="txT" fmla="*/ 0 h 408"/>
              <a:gd name="txR" fmla="*/ 54 w 54"/>
              <a:gd name="txB" fmla="*/ 408 h 408"/>
            </a:gdLst>
            <a:ahLst/>
            <a:cxnLst>
              <a:cxn ang="0">
                <a:pos x="2147483646" y="2147483646"/>
              </a:cxn>
              <a:cxn ang="0">
                <a:pos x="2147483646" y="2147483646"/>
              </a:cxn>
              <a:cxn ang="0">
                <a:pos x="2147483646" y="0"/>
              </a:cxn>
            </a:cxnLst>
            <a:rect l="txL" t="txT" r="txR" b="txB"/>
            <a:pathLst>
              <a:path w="54" h="408">
                <a:moveTo>
                  <a:pt x="8" y="408"/>
                </a:moveTo>
                <a:cubicBezTo>
                  <a:pt x="4" y="328"/>
                  <a:pt x="0" y="249"/>
                  <a:pt x="8" y="181"/>
                </a:cubicBezTo>
                <a:cubicBezTo>
                  <a:pt x="16" y="113"/>
                  <a:pt x="35" y="56"/>
                  <a:pt x="54"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3" name="Freeform 21"/>
          <p:cNvSpPr/>
          <p:nvPr/>
        </p:nvSpPr>
        <p:spPr>
          <a:xfrm>
            <a:off x="7596188" y="1412875"/>
            <a:ext cx="155575" cy="720725"/>
          </a:xfrm>
          <a:custGeom>
            <a:avLst/>
            <a:gdLst>
              <a:gd name="txL" fmla="*/ 0 w 98"/>
              <a:gd name="txT" fmla="*/ 0 h 454"/>
              <a:gd name="txR" fmla="*/ 98 w 98"/>
              <a:gd name="txB" fmla="*/ 454 h 454"/>
            </a:gdLst>
            <a:ahLst/>
            <a:cxnLst>
              <a:cxn ang="0">
                <a:pos x="0" y="2147483646"/>
              </a:cxn>
              <a:cxn ang="0">
                <a:pos x="2147483646" y="2147483646"/>
              </a:cxn>
              <a:cxn ang="0">
                <a:pos x="2147483646" y="2147483646"/>
              </a:cxn>
              <a:cxn ang="0">
                <a:pos x="2147483646" y="2147483646"/>
              </a:cxn>
              <a:cxn ang="0">
                <a:pos x="2147483646" y="0"/>
              </a:cxn>
            </a:cxnLst>
            <a:rect l="txL" t="txT" r="txR" b="txB"/>
            <a:pathLst>
              <a:path w="98" h="454">
                <a:moveTo>
                  <a:pt x="0" y="454"/>
                </a:moveTo>
                <a:cubicBezTo>
                  <a:pt x="42" y="427"/>
                  <a:pt x="84" y="401"/>
                  <a:pt x="91" y="363"/>
                </a:cubicBezTo>
                <a:cubicBezTo>
                  <a:pt x="98" y="325"/>
                  <a:pt x="53" y="265"/>
                  <a:pt x="45" y="227"/>
                </a:cubicBezTo>
                <a:cubicBezTo>
                  <a:pt x="37" y="189"/>
                  <a:pt x="37" y="174"/>
                  <a:pt x="45" y="136"/>
                </a:cubicBezTo>
                <a:cubicBezTo>
                  <a:pt x="53" y="98"/>
                  <a:pt x="76" y="30"/>
                  <a:pt x="91"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4" name="Freeform 22"/>
          <p:cNvSpPr/>
          <p:nvPr/>
        </p:nvSpPr>
        <p:spPr>
          <a:xfrm>
            <a:off x="7667625" y="1557338"/>
            <a:ext cx="217488" cy="215900"/>
          </a:xfrm>
          <a:custGeom>
            <a:avLst/>
            <a:gdLst>
              <a:gd name="txL" fmla="*/ 0 w 137"/>
              <a:gd name="txT" fmla="*/ 0 h 136"/>
              <a:gd name="txR" fmla="*/ 137 w 137"/>
              <a:gd name="txB" fmla="*/ 136 h 136"/>
            </a:gdLst>
            <a:ahLst/>
            <a:cxnLst>
              <a:cxn ang="0">
                <a:pos x="0" y="2147483646"/>
              </a:cxn>
              <a:cxn ang="0">
                <a:pos x="2147483646" y="2147483646"/>
              </a:cxn>
              <a:cxn ang="0">
                <a:pos x="2147483646" y="0"/>
              </a:cxn>
            </a:cxnLst>
            <a:rect l="txL" t="txT" r="txR" b="txB"/>
            <a:pathLst>
              <a:path w="137" h="136">
                <a:moveTo>
                  <a:pt x="0" y="136"/>
                </a:moveTo>
                <a:cubicBezTo>
                  <a:pt x="11" y="102"/>
                  <a:pt x="23" y="68"/>
                  <a:pt x="46" y="45"/>
                </a:cubicBezTo>
                <a:cubicBezTo>
                  <a:pt x="69" y="22"/>
                  <a:pt x="103" y="11"/>
                  <a:pt x="137"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5" name="Freeform 23"/>
          <p:cNvSpPr/>
          <p:nvPr/>
        </p:nvSpPr>
        <p:spPr>
          <a:xfrm>
            <a:off x="7380288" y="1341438"/>
            <a:ext cx="157162" cy="719137"/>
          </a:xfrm>
          <a:custGeom>
            <a:avLst/>
            <a:gdLst>
              <a:gd name="txL" fmla="*/ 0 w 99"/>
              <a:gd name="txT" fmla="*/ 0 h 453"/>
              <a:gd name="txR" fmla="*/ 99 w 99"/>
              <a:gd name="txB" fmla="*/ 453 h 453"/>
            </a:gdLst>
            <a:ahLst/>
            <a:cxnLst>
              <a:cxn ang="0">
                <a:pos x="2147483646" y="2147483646"/>
              </a:cxn>
              <a:cxn ang="0">
                <a:pos x="2147483646" y="2147483646"/>
              </a:cxn>
              <a:cxn ang="0">
                <a:pos x="2147483646" y="2147483646"/>
              </a:cxn>
              <a:cxn ang="0">
                <a:pos x="0" y="0"/>
              </a:cxn>
            </a:cxnLst>
            <a:rect l="txL" t="txT" r="txR" b="txB"/>
            <a:pathLst>
              <a:path w="99" h="453">
                <a:moveTo>
                  <a:pt x="91" y="453"/>
                </a:moveTo>
                <a:cubicBezTo>
                  <a:pt x="68" y="430"/>
                  <a:pt x="45" y="407"/>
                  <a:pt x="45" y="362"/>
                </a:cubicBezTo>
                <a:cubicBezTo>
                  <a:pt x="45" y="317"/>
                  <a:pt x="99" y="241"/>
                  <a:pt x="91" y="181"/>
                </a:cubicBezTo>
                <a:cubicBezTo>
                  <a:pt x="83" y="121"/>
                  <a:pt x="41" y="60"/>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6" name="Freeform 24"/>
          <p:cNvSpPr/>
          <p:nvPr/>
        </p:nvSpPr>
        <p:spPr>
          <a:xfrm>
            <a:off x="7235825" y="1484313"/>
            <a:ext cx="288925" cy="144462"/>
          </a:xfrm>
          <a:custGeom>
            <a:avLst/>
            <a:gdLst>
              <a:gd name="txL" fmla="*/ 0 w 91"/>
              <a:gd name="txT" fmla="*/ 0 h 45"/>
              <a:gd name="txR" fmla="*/ 91 w 91"/>
              <a:gd name="txB" fmla="*/ 45 h 45"/>
            </a:gdLst>
            <a:ahLst/>
            <a:cxnLst>
              <a:cxn ang="0">
                <a:pos x="2147483646" y="2147483646"/>
              </a:cxn>
              <a:cxn ang="0">
                <a:pos x="0" y="0"/>
              </a:cxn>
            </a:cxnLst>
            <a:rect l="txL" t="txT" r="txR" b="txB"/>
            <a:pathLst>
              <a:path w="91" h="45">
                <a:moveTo>
                  <a:pt x="91" y="45"/>
                </a:moveTo>
                <a:cubicBezTo>
                  <a:pt x="57" y="22"/>
                  <a:pt x="23" y="0"/>
                  <a:pt x="0" y="0"/>
                </a:cubicBezTo>
              </a:path>
            </a:pathLst>
          </a:custGeom>
          <a:noFill/>
          <a:ln w="38100" cap="flat" cmpd="sng">
            <a:solidFill>
              <a:srgbClr val="00FF00">
                <a:alpha val="100000"/>
              </a:srgbClr>
            </a:solidFill>
            <a:prstDash val="solid"/>
            <a:miter lim="800000"/>
            <a:headEnd type="none" w="med" len="med"/>
            <a:tailEnd type="stealth" w="lg" len="med"/>
          </a:ln>
        </p:spPr>
        <p:txBody>
          <a:bodyPr/>
          <a:lstStyle/>
          <a:p>
            <a:endParaRPr lang="zh-CN" altLang="en-US"/>
          </a:p>
        </p:txBody>
      </p:sp>
      <p:sp>
        <p:nvSpPr>
          <p:cNvPr id="264217" name="Freeform 25"/>
          <p:cNvSpPr/>
          <p:nvPr/>
        </p:nvSpPr>
        <p:spPr>
          <a:xfrm>
            <a:off x="7235825" y="1700213"/>
            <a:ext cx="431800" cy="649287"/>
          </a:xfrm>
          <a:custGeom>
            <a:avLst/>
            <a:gdLst>
              <a:gd name="txL" fmla="*/ 0 w 227"/>
              <a:gd name="txT" fmla="*/ 0 h 363"/>
              <a:gd name="txR" fmla="*/ 227 w 227"/>
              <a:gd name="txB" fmla="*/ 363 h 363"/>
            </a:gdLst>
            <a:ahLst/>
            <a:cxnLst>
              <a:cxn ang="0">
                <a:pos x="0" y="0"/>
              </a:cxn>
              <a:cxn ang="0">
                <a:pos x="2147483646" y="2147483646"/>
              </a:cxn>
              <a:cxn ang="0">
                <a:pos x="2147483646" y="2147483646"/>
              </a:cxn>
              <a:cxn ang="0">
                <a:pos x="2147483646" y="2147483646"/>
              </a:cxn>
            </a:cxnLst>
            <a:rect l="txL" t="txT" r="txR" b="txB"/>
            <a:pathLst>
              <a:path w="227" h="363">
                <a:moveTo>
                  <a:pt x="0" y="0"/>
                </a:moveTo>
                <a:cubicBezTo>
                  <a:pt x="11" y="68"/>
                  <a:pt x="23" y="137"/>
                  <a:pt x="46" y="182"/>
                </a:cubicBezTo>
                <a:cubicBezTo>
                  <a:pt x="69" y="227"/>
                  <a:pt x="106" y="243"/>
                  <a:pt x="136" y="273"/>
                </a:cubicBezTo>
                <a:cubicBezTo>
                  <a:pt x="166" y="303"/>
                  <a:pt x="196" y="333"/>
                  <a:pt x="227" y="363"/>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
        <p:nvSpPr>
          <p:cNvPr id="264218" name="Freeform 26"/>
          <p:cNvSpPr/>
          <p:nvPr/>
        </p:nvSpPr>
        <p:spPr>
          <a:xfrm>
            <a:off x="7092950" y="1844675"/>
            <a:ext cx="503238" cy="576263"/>
          </a:xfrm>
          <a:custGeom>
            <a:avLst/>
            <a:gdLst>
              <a:gd name="txL" fmla="*/ 0 w 317"/>
              <a:gd name="txT" fmla="*/ 0 h 272"/>
              <a:gd name="txR" fmla="*/ 317 w 317"/>
              <a:gd name="txB" fmla="*/ 272 h 272"/>
            </a:gdLst>
            <a:ahLst/>
            <a:cxnLst>
              <a:cxn ang="0">
                <a:pos x="0" y="0"/>
              </a:cxn>
              <a:cxn ang="0">
                <a:pos x="2147483646" y="2147483646"/>
              </a:cxn>
              <a:cxn ang="0">
                <a:pos x="2147483646" y="2147483646"/>
              </a:cxn>
            </a:cxnLst>
            <a:rect l="txL" t="txT" r="txR" b="txB"/>
            <a:pathLst>
              <a:path w="317" h="272">
                <a:moveTo>
                  <a:pt x="0" y="0"/>
                </a:moveTo>
                <a:cubicBezTo>
                  <a:pt x="41" y="45"/>
                  <a:pt x="83" y="91"/>
                  <a:pt x="136" y="136"/>
                </a:cubicBezTo>
                <a:cubicBezTo>
                  <a:pt x="189" y="181"/>
                  <a:pt x="253" y="226"/>
                  <a:pt x="317" y="272"/>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
        <p:nvSpPr>
          <p:cNvPr id="264219" name="Freeform 27"/>
          <p:cNvSpPr/>
          <p:nvPr/>
        </p:nvSpPr>
        <p:spPr>
          <a:xfrm>
            <a:off x="7667625" y="1844675"/>
            <a:ext cx="300038" cy="504825"/>
          </a:xfrm>
          <a:custGeom>
            <a:avLst/>
            <a:gdLst>
              <a:gd name="txL" fmla="*/ 0 w 189"/>
              <a:gd name="txT" fmla="*/ 0 h 318"/>
              <a:gd name="txR" fmla="*/ 189 w 189"/>
              <a:gd name="txB" fmla="*/ 318 h 318"/>
            </a:gdLst>
            <a:ahLst/>
            <a:cxnLst>
              <a:cxn ang="0">
                <a:pos x="2147483646" y="0"/>
              </a:cxn>
              <a:cxn ang="0">
                <a:pos x="2147483646" y="2147483646"/>
              </a:cxn>
              <a:cxn ang="0">
                <a:pos x="2147483646" y="2147483646"/>
              </a:cxn>
              <a:cxn ang="0">
                <a:pos x="0" y="2147483646"/>
              </a:cxn>
            </a:cxnLst>
            <a:rect l="txL" t="txT" r="txR" b="txB"/>
            <a:pathLst>
              <a:path w="189" h="318">
                <a:moveTo>
                  <a:pt x="182" y="0"/>
                </a:moveTo>
                <a:cubicBezTo>
                  <a:pt x="185" y="49"/>
                  <a:pt x="189" y="98"/>
                  <a:pt x="182" y="136"/>
                </a:cubicBezTo>
                <a:cubicBezTo>
                  <a:pt x="175" y="174"/>
                  <a:pt x="167" y="197"/>
                  <a:pt x="137" y="227"/>
                </a:cubicBezTo>
                <a:cubicBezTo>
                  <a:pt x="107" y="257"/>
                  <a:pt x="53" y="287"/>
                  <a:pt x="0" y="318"/>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
        <p:nvSpPr>
          <p:cNvPr id="264220" name="Freeform 28"/>
          <p:cNvSpPr/>
          <p:nvPr/>
        </p:nvSpPr>
        <p:spPr>
          <a:xfrm>
            <a:off x="7740650" y="1989138"/>
            <a:ext cx="431800" cy="431800"/>
          </a:xfrm>
          <a:custGeom>
            <a:avLst/>
            <a:gdLst>
              <a:gd name="txL" fmla="*/ 0 w 272"/>
              <a:gd name="txT" fmla="*/ 0 h 272"/>
              <a:gd name="txR" fmla="*/ 272 w 272"/>
              <a:gd name="txB" fmla="*/ 272 h 272"/>
            </a:gdLst>
            <a:ahLst/>
            <a:cxnLst>
              <a:cxn ang="0">
                <a:pos x="2147483646" y="0"/>
              </a:cxn>
              <a:cxn ang="0">
                <a:pos x="2147483646" y="2147483646"/>
              </a:cxn>
              <a:cxn ang="0">
                <a:pos x="0" y="2147483646"/>
              </a:cxn>
            </a:cxnLst>
            <a:rect l="txL" t="txT" r="txR" b="txB"/>
            <a:pathLst>
              <a:path w="272" h="272">
                <a:moveTo>
                  <a:pt x="272" y="0"/>
                </a:moveTo>
                <a:cubicBezTo>
                  <a:pt x="249" y="45"/>
                  <a:pt x="226" y="91"/>
                  <a:pt x="181" y="136"/>
                </a:cubicBezTo>
                <a:cubicBezTo>
                  <a:pt x="136" y="181"/>
                  <a:pt x="23" y="249"/>
                  <a:pt x="0" y="272"/>
                </a:cubicBezTo>
              </a:path>
            </a:pathLst>
          </a:custGeom>
          <a:noFill/>
          <a:ln w="38100" cap="flat" cmpd="sng">
            <a:solidFill>
              <a:srgbClr val="00FFFF">
                <a:alpha val="100000"/>
              </a:srgbClr>
            </a:solidFill>
            <a:prstDash val="solid"/>
            <a:miter lim="800000"/>
            <a:headEnd type="none" w="med" len="med"/>
            <a:tailEnd type="stealth" w="lg"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4194"/>
                                        </p:tgtEl>
                                        <p:attrNameLst>
                                          <p:attrName>style.visibility</p:attrName>
                                        </p:attrNameLst>
                                      </p:cBhvr>
                                      <p:to>
                                        <p:strVal val="visible"/>
                                      </p:to>
                                    </p:set>
                                    <p:animEffect transition="in" filter="randombar(horizontal)">
                                      <p:cBhvr>
                                        <p:cTn id="7" dur="500"/>
                                        <p:tgtEl>
                                          <p:spTgt spid="2641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4199"/>
                                        </p:tgtEl>
                                        <p:attrNameLst>
                                          <p:attrName>style.visibility</p:attrName>
                                        </p:attrNameLst>
                                      </p:cBhvr>
                                      <p:to>
                                        <p:strVal val="visible"/>
                                      </p:to>
                                    </p:set>
                                    <p:animEffect transition="in" filter="blinds(horizontal)">
                                      <p:cBhvr>
                                        <p:cTn id="12" dur="500"/>
                                        <p:tgtEl>
                                          <p:spTgt spid="2641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4196"/>
                                        </p:tgtEl>
                                        <p:attrNameLst>
                                          <p:attrName>style.visibility</p:attrName>
                                        </p:attrNameLst>
                                      </p:cBhvr>
                                      <p:to>
                                        <p:strVal val="visible"/>
                                      </p:to>
                                    </p:set>
                                    <p:animEffect transition="in" filter="wipe(left)">
                                      <p:cBhvr>
                                        <p:cTn id="17" dur="500"/>
                                        <p:tgtEl>
                                          <p:spTgt spid="26419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64210"/>
                                        </p:tgtEl>
                                        <p:attrNameLst>
                                          <p:attrName>style.visibility</p:attrName>
                                        </p:attrNameLst>
                                      </p:cBhvr>
                                      <p:to>
                                        <p:strVal val="visible"/>
                                      </p:to>
                                    </p:set>
                                    <p:animEffect transition="in" filter="box(in)">
                                      <p:cBhvr>
                                        <p:cTn id="22" dur="500"/>
                                        <p:tgtEl>
                                          <p:spTgt spid="264210"/>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emph" presetSubtype="0" fill="hold" grpId="1" nodeType="clickEffect">
                                  <p:stCondLst>
                                    <p:cond delay="0"/>
                                  </p:stCondLst>
                                  <p:childTnLst>
                                    <p:anim calcmode="discrete" valueType="str">
                                      <p:cBhvr>
                                        <p:cTn id="26" dur="1000" fill="hold"/>
                                        <p:tgtEl>
                                          <p:spTgt spid="264210"/>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4204"/>
                                        </p:tgtEl>
                                        <p:attrNameLst>
                                          <p:attrName>style.visibility</p:attrName>
                                        </p:attrNameLst>
                                      </p:cBhvr>
                                      <p:to>
                                        <p:strVal val="visible"/>
                                      </p:to>
                                    </p:set>
                                    <p:animEffect transition="in" filter="wipe(left)">
                                      <p:cBhvr>
                                        <p:cTn id="31" dur="500"/>
                                        <p:tgtEl>
                                          <p:spTgt spid="26420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4197"/>
                                        </p:tgtEl>
                                        <p:attrNameLst>
                                          <p:attrName>style.visibility</p:attrName>
                                        </p:attrNameLst>
                                      </p:cBhvr>
                                      <p:to>
                                        <p:strVal val="visible"/>
                                      </p:to>
                                    </p:set>
                                    <p:animEffect transition="in" filter="wipe(left)">
                                      <p:cBhvr>
                                        <p:cTn id="36" dur="500"/>
                                        <p:tgtEl>
                                          <p:spTgt spid="26419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64212"/>
                                        </p:tgtEl>
                                        <p:attrNameLst>
                                          <p:attrName>style.visibility</p:attrName>
                                        </p:attrNameLst>
                                      </p:cBhvr>
                                      <p:to>
                                        <p:strVal val="visible"/>
                                      </p:to>
                                    </p:set>
                                    <p:animEffect transition="in" filter="wipe(down)">
                                      <p:cBhvr>
                                        <p:cTn id="41" dur="500"/>
                                        <p:tgtEl>
                                          <p:spTgt spid="2642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4205"/>
                                        </p:tgtEl>
                                        <p:attrNameLst>
                                          <p:attrName>style.visibility</p:attrName>
                                        </p:attrNameLst>
                                      </p:cBhvr>
                                      <p:to>
                                        <p:strVal val="visible"/>
                                      </p:to>
                                    </p:set>
                                    <p:animEffect transition="in" filter="wipe(left)">
                                      <p:cBhvr>
                                        <p:cTn id="46" dur="500"/>
                                        <p:tgtEl>
                                          <p:spTgt spid="26420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4198"/>
                                        </p:tgtEl>
                                        <p:attrNameLst>
                                          <p:attrName>style.visibility</p:attrName>
                                        </p:attrNameLst>
                                      </p:cBhvr>
                                      <p:to>
                                        <p:strVal val="visible"/>
                                      </p:to>
                                    </p:set>
                                    <p:animEffect transition="in" filter="wipe(left)">
                                      <p:cBhvr>
                                        <p:cTn id="51" dur="500"/>
                                        <p:tgtEl>
                                          <p:spTgt spid="26419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4213"/>
                                        </p:tgtEl>
                                        <p:attrNameLst>
                                          <p:attrName>style.visibility</p:attrName>
                                        </p:attrNameLst>
                                      </p:cBhvr>
                                      <p:to>
                                        <p:strVal val="visible"/>
                                      </p:to>
                                    </p:set>
                                    <p:animEffect transition="in" filter="wipe(down)">
                                      <p:cBhvr>
                                        <p:cTn id="56" dur="500"/>
                                        <p:tgtEl>
                                          <p:spTgt spid="2642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64214"/>
                                        </p:tgtEl>
                                        <p:attrNameLst>
                                          <p:attrName>style.visibility</p:attrName>
                                        </p:attrNameLst>
                                      </p:cBhvr>
                                      <p:to>
                                        <p:strVal val="visible"/>
                                      </p:to>
                                    </p:set>
                                    <p:animEffect transition="in" filter="wipe(down)">
                                      <p:cBhvr>
                                        <p:cTn id="61" dur="500"/>
                                        <p:tgtEl>
                                          <p:spTgt spid="26421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64215"/>
                                        </p:tgtEl>
                                        <p:attrNameLst>
                                          <p:attrName>style.visibility</p:attrName>
                                        </p:attrNameLst>
                                      </p:cBhvr>
                                      <p:to>
                                        <p:strVal val="visible"/>
                                      </p:to>
                                    </p:set>
                                    <p:animEffect transition="in" filter="wipe(down)">
                                      <p:cBhvr>
                                        <p:cTn id="66" dur="500"/>
                                        <p:tgtEl>
                                          <p:spTgt spid="26421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264216"/>
                                        </p:tgtEl>
                                        <p:attrNameLst>
                                          <p:attrName>style.visibility</p:attrName>
                                        </p:attrNameLst>
                                      </p:cBhvr>
                                      <p:to>
                                        <p:strVal val="visible"/>
                                      </p:to>
                                    </p:set>
                                    <p:animEffect transition="in" filter="wipe(down)">
                                      <p:cBhvr>
                                        <p:cTn id="71" dur="500"/>
                                        <p:tgtEl>
                                          <p:spTgt spid="26421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64206"/>
                                        </p:tgtEl>
                                        <p:attrNameLst>
                                          <p:attrName>style.visibility</p:attrName>
                                        </p:attrNameLst>
                                      </p:cBhvr>
                                      <p:to>
                                        <p:strVal val="visible"/>
                                      </p:to>
                                    </p:set>
                                    <p:animEffect transition="in" filter="wipe(up)">
                                      <p:cBhvr>
                                        <p:cTn id="76" dur="500"/>
                                        <p:tgtEl>
                                          <p:spTgt spid="26420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64200"/>
                                        </p:tgtEl>
                                        <p:attrNameLst>
                                          <p:attrName>style.visibility</p:attrName>
                                        </p:attrNameLst>
                                      </p:cBhvr>
                                      <p:to>
                                        <p:strVal val="visible"/>
                                      </p:to>
                                    </p:set>
                                    <p:animEffect transition="in" filter="wipe(left)">
                                      <p:cBhvr>
                                        <p:cTn id="81" dur="500"/>
                                        <p:tgtEl>
                                          <p:spTgt spid="26420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264207"/>
                                        </p:tgtEl>
                                        <p:attrNameLst>
                                          <p:attrName>style.visibility</p:attrName>
                                        </p:attrNameLst>
                                      </p:cBhvr>
                                      <p:to>
                                        <p:strVal val="visible"/>
                                      </p:to>
                                    </p:set>
                                    <p:animEffect transition="in" filter="wipe(up)">
                                      <p:cBhvr>
                                        <p:cTn id="86" dur="500"/>
                                        <p:tgtEl>
                                          <p:spTgt spid="26420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64201"/>
                                        </p:tgtEl>
                                        <p:attrNameLst>
                                          <p:attrName>style.visibility</p:attrName>
                                        </p:attrNameLst>
                                      </p:cBhvr>
                                      <p:to>
                                        <p:strVal val="visible"/>
                                      </p:to>
                                    </p:set>
                                    <p:animEffect transition="in" filter="wipe(left)">
                                      <p:cBhvr>
                                        <p:cTn id="91" dur="500"/>
                                        <p:tgtEl>
                                          <p:spTgt spid="26420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264208"/>
                                        </p:tgtEl>
                                        <p:attrNameLst>
                                          <p:attrName>style.visibility</p:attrName>
                                        </p:attrNameLst>
                                      </p:cBhvr>
                                      <p:to>
                                        <p:strVal val="visible"/>
                                      </p:to>
                                    </p:set>
                                    <p:animEffect transition="in" filter="wipe(right)">
                                      <p:cBhvr>
                                        <p:cTn id="96" dur="500"/>
                                        <p:tgtEl>
                                          <p:spTgt spid="26420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64202"/>
                                        </p:tgtEl>
                                        <p:attrNameLst>
                                          <p:attrName>style.visibility</p:attrName>
                                        </p:attrNameLst>
                                      </p:cBhvr>
                                      <p:to>
                                        <p:strVal val="visible"/>
                                      </p:to>
                                    </p:set>
                                    <p:animEffect transition="in" filter="wipe(left)">
                                      <p:cBhvr>
                                        <p:cTn id="101" dur="500"/>
                                        <p:tgtEl>
                                          <p:spTgt spid="26420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264220"/>
                                        </p:tgtEl>
                                        <p:attrNameLst>
                                          <p:attrName>style.visibility</p:attrName>
                                        </p:attrNameLst>
                                      </p:cBhvr>
                                      <p:to>
                                        <p:strVal val="visible"/>
                                      </p:to>
                                    </p:set>
                                    <p:animEffect transition="in" filter="wipe(up)">
                                      <p:cBhvr>
                                        <p:cTn id="106" dur="500"/>
                                        <p:tgtEl>
                                          <p:spTgt spid="26422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264219"/>
                                        </p:tgtEl>
                                        <p:attrNameLst>
                                          <p:attrName>style.visibility</p:attrName>
                                        </p:attrNameLst>
                                      </p:cBhvr>
                                      <p:to>
                                        <p:strVal val="visible"/>
                                      </p:to>
                                    </p:set>
                                    <p:animEffect transition="in" filter="wipe(up)">
                                      <p:cBhvr>
                                        <p:cTn id="111" dur="500"/>
                                        <p:tgtEl>
                                          <p:spTgt spid="26421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264218"/>
                                        </p:tgtEl>
                                        <p:attrNameLst>
                                          <p:attrName>style.visibility</p:attrName>
                                        </p:attrNameLst>
                                      </p:cBhvr>
                                      <p:to>
                                        <p:strVal val="visible"/>
                                      </p:to>
                                    </p:set>
                                    <p:animEffect transition="in" filter="wipe(up)">
                                      <p:cBhvr>
                                        <p:cTn id="116" dur="500"/>
                                        <p:tgtEl>
                                          <p:spTgt spid="26421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64217"/>
                                        </p:tgtEl>
                                        <p:attrNameLst>
                                          <p:attrName>style.visibility</p:attrName>
                                        </p:attrNameLst>
                                      </p:cBhvr>
                                      <p:to>
                                        <p:strVal val="visible"/>
                                      </p:to>
                                    </p:set>
                                    <p:animEffect transition="in" filter="wipe(up)">
                                      <p:cBhvr>
                                        <p:cTn id="121" dur="500"/>
                                        <p:tgtEl>
                                          <p:spTgt spid="26421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2" fill="hold" nodeType="clickEffect">
                                  <p:stCondLst>
                                    <p:cond delay="0"/>
                                  </p:stCondLst>
                                  <p:childTnLst>
                                    <p:set>
                                      <p:cBhvr>
                                        <p:cTn id="125" dur="1" fill="hold">
                                          <p:stCondLst>
                                            <p:cond delay="0"/>
                                          </p:stCondLst>
                                        </p:cTn>
                                        <p:tgtEl>
                                          <p:spTgt spid="264209"/>
                                        </p:tgtEl>
                                        <p:attrNameLst>
                                          <p:attrName>style.visibility</p:attrName>
                                        </p:attrNameLst>
                                      </p:cBhvr>
                                      <p:to>
                                        <p:strVal val="visible"/>
                                      </p:to>
                                    </p:set>
                                    <p:animEffect transition="in" filter="wipe(right)">
                                      <p:cBhvr>
                                        <p:cTn id="126" dur="500"/>
                                        <p:tgtEl>
                                          <p:spTgt spid="26420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64203"/>
                                        </p:tgtEl>
                                        <p:attrNameLst>
                                          <p:attrName>style.visibility</p:attrName>
                                        </p:attrNameLst>
                                      </p:cBhvr>
                                      <p:to>
                                        <p:strVal val="visible"/>
                                      </p:to>
                                    </p:set>
                                    <p:animEffect transition="in" filter="wipe(left)">
                                      <p:cBhvr>
                                        <p:cTn id="131" dur="500"/>
                                        <p:tgtEl>
                                          <p:spTgt spid="264203"/>
                                        </p:tgtEl>
                                      </p:cBhvr>
                                    </p:animEffect>
                                  </p:childTnLst>
                                </p:cTn>
                              </p:par>
                            </p:childTnLst>
                          </p:cTn>
                        </p:par>
                      </p:childTnLst>
                    </p:cTn>
                  </p:par>
                  <p:par>
                    <p:cTn id="132" fill="hold">
                      <p:stCondLst>
                        <p:cond delay="indefinite"/>
                      </p:stCondLst>
                      <p:childTnLst>
                        <p:par>
                          <p:cTn id="133" fill="hold">
                            <p:stCondLst>
                              <p:cond delay="0"/>
                            </p:stCondLst>
                            <p:childTnLst>
                              <p:par>
                                <p:cTn id="134" presetID="4" presetClass="entr" presetSubtype="16" fill="hold" grpId="0" nodeType="clickEffect">
                                  <p:stCondLst>
                                    <p:cond delay="0"/>
                                  </p:stCondLst>
                                  <p:childTnLst>
                                    <p:set>
                                      <p:cBhvr>
                                        <p:cTn id="135" dur="1" fill="hold">
                                          <p:stCondLst>
                                            <p:cond delay="0"/>
                                          </p:stCondLst>
                                        </p:cTn>
                                        <p:tgtEl>
                                          <p:spTgt spid="264211"/>
                                        </p:tgtEl>
                                        <p:attrNameLst>
                                          <p:attrName>style.visibility</p:attrName>
                                        </p:attrNameLst>
                                      </p:cBhvr>
                                      <p:to>
                                        <p:strVal val="visible"/>
                                      </p:to>
                                    </p:set>
                                    <p:animEffect transition="in" filter="box(in)">
                                      <p:cBhvr>
                                        <p:cTn id="136" dur="500"/>
                                        <p:tgtEl>
                                          <p:spTgt spid="264211"/>
                                        </p:tgtEl>
                                      </p:cBhvr>
                                    </p:animEffect>
                                  </p:childTnLst>
                                </p:cTn>
                              </p:par>
                            </p:childTnLst>
                          </p:cTn>
                        </p:par>
                      </p:childTnLst>
                    </p:cTn>
                  </p:par>
                  <p:par>
                    <p:cTn id="137" fill="hold">
                      <p:stCondLst>
                        <p:cond delay="indefinite"/>
                      </p:stCondLst>
                      <p:childTnLst>
                        <p:par>
                          <p:cTn id="138" fill="hold">
                            <p:stCondLst>
                              <p:cond delay="0"/>
                            </p:stCondLst>
                            <p:childTnLst>
                              <p:par>
                                <p:cTn id="139" presetID="35" presetClass="emph" presetSubtype="0" fill="hold" grpId="1" nodeType="clickEffect">
                                  <p:stCondLst>
                                    <p:cond delay="0"/>
                                  </p:stCondLst>
                                  <p:childTnLst>
                                    <p:anim calcmode="discrete" valueType="str">
                                      <p:cBhvr>
                                        <p:cTn id="140" dur="1000" fill="hold"/>
                                        <p:tgtEl>
                                          <p:spTgt spid="264211"/>
                                        </p:tgtEl>
                                        <p:attrNameLst>
                                          <p:attrName>style.visibility</p:attrName>
                                        </p:attrNameLst>
                                      </p:cBhvr>
                                      <p:tavLst>
                                        <p:tav tm="0">
                                          <p:val>
                                            <p:strVal val="hidden"/>
                                          </p:val>
                                        </p:tav>
                                        <p:tav tm="50000">
                                          <p:val>
                                            <p:strVal val="visible"/>
                                          </p:val>
                                        </p:tav>
                                      </p:tavLst>
                                    </p:anim>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264195">
                                            <p:bg/>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grpId="0" nodeType="clickEffect">
                                  <p:stCondLst>
                                    <p:cond delay="0"/>
                                  </p:stCondLst>
                                  <p:iterate type="lt">
                                    <p:tmPct val="10000"/>
                                  </p:iterate>
                                  <p:childTnLst>
                                    <p:set>
                                      <p:cBhvr>
                                        <p:cTn id="148" dur="1" fill="hold">
                                          <p:stCondLst>
                                            <p:cond delay="0"/>
                                          </p:stCondLst>
                                        </p:cTn>
                                        <p:tgtEl>
                                          <p:spTgt spid="264195">
                                            <p:txEl>
                                              <p:pRg st="0" end="0"/>
                                            </p:txEl>
                                          </p:spTgt>
                                        </p:tgtEl>
                                        <p:attrNameLst>
                                          <p:attrName>style.visibility</p:attrName>
                                        </p:attrNameLst>
                                      </p:cBhvr>
                                      <p:to>
                                        <p:strVal val="visible"/>
                                      </p:to>
                                    </p:set>
                                    <p:animEffect transition="in" filter="dissolve">
                                      <p:cBhvr>
                                        <p:cTn id="149" dur="500"/>
                                        <p:tgtEl>
                                          <p:spTgt spid="2641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4" grpId="0"/>
      <p:bldP spid="264195" grpId="0" build="p" animBg="1"/>
      <p:bldP spid="264196" grpId="0"/>
      <p:bldP spid="264197" grpId="0"/>
      <p:bldP spid="264198" grpId="0"/>
      <p:bldP spid="264200" grpId="0"/>
      <p:bldP spid="264201" grpId="0"/>
      <p:bldP spid="264202" grpId="0"/>
      <p:bldP spid="264203" grpId="0"/>
      <p:bldP spid="264210" grpId="0" animBg="1"/>
      <p:bldP spid="264210" grpId="1" animBg="1"/>
      <p:bldP spid="264211" grpId="0" animBg="1"/>
      <p:bldP spid="264211"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4-5"/>
          <p:cNvPicPr>
            <a:picLocks noChangeAspect="1"/>
          </p:cNvPicPr>
          <p:nvPr/>
        </p:nvPicPr>
        <p:blipFill>
          <a:blip r:embed="rId2">
            <a:lum bright="-48001" contrast="82000"/>
          </a:blip>
          <a:srcRect t="3722" r="2727" b="6976"/>
          <a:stretch>
            <a:fillRect/>
          </a:stretch>
        </p:blipFill>
        <p:spPr>
          <a:xfrm>
            <a:off x="4267200" y="990600"/>
            <a:ext cx="4419600" cy="3048000"/>
          </a:xfrm>
          <a:prstGeom prst="rect">
            <a:avLst/>
          </a:prstGeom>
          <a:solidFill>
            <a:srgbClr val="FF00FF"/>
          </a:solidFill>
          <a:ln w="9525" cap="flat" cmpd="sng">
            <a:solidFill>
              <a:srgbClr val="FF0000"/>
            </a:solidFill>
            <a:prstDash val="solid"/>
            <a:miter/>
            <a:headEnd type="none" w="med" len="med"/>
            <a:tailEnd type="none" w="med" len="med"/>
          </a:ln>
        </p:spPr>
      </p:pic>
      <p:sp>
        <p:nvSpPr>
          <p:cNvPr id="150531" name="Text Box 3"/>
          <p:cNvSpPr txBox="1"/>
          <p:nvPr/>
        </p:nvSpPr>
        <p:spPr>
          <a:xfrm>
            <a:off x="188119" y="4616738"/>
            <a:ext cx="8839200" cy="1076325"/>
          </a:xfrm>
          <a:prstGeom prst="rect">
            <a:avLst/>
          </a:prstGeom>
          <a:noFill/>
          <a:ln w="9525" cap="flat" cmpd="sng">
            <a:solidFill>
              <a:schemeClr val="accent1"/>
            </a:solidFill>
            <a:prstDash val="solid"/>
            <a:miter/>
            <a:headEnd type="none" w="med" len="med"/>
            <a:tailEnd type="none" w="med" len="med"/>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buClrTx/>
              <a:buSzTx/>
              <a:buFontTx/>
              <a:buNone/>
            </a:pPr>
            <a:r>
              <a:rPr lang="en-US" altLang="zh-CN" sz="3200" dirty="0">
                <a:solidFill>
                  <a:srgbClr val="0000CC"/>
                </a:solidFill>
                <a:latin typeface="+mj-ea"/>
                <a:ea typeface="+mj-ea"/>
              </a:rPr>
              <a:t>4</a:t>
            </a:r>
            <a:r>
              <a:rPr lang="zh-CN" altLang="en-US" sz="3200" dirty="0">
                <a:solidFill>
                  <a:srgbClr val="0000CC"/>
                </a:solidFill>
                <a:latin typeface="+mj-ea"/>
                <a:ea typeface="+mj-ea"/>
              </a:rPr>
              <a:t>期：</a:t>
            </a:r>
            <a:r>
              <a:rPr lang="en-US" altLang="zh-CN" dirty="0">
                <a:solidFill>
                  <a:srgbClr val="C00000"/>
                </a:solidFill>
                <a:latin typeface="微软雅黑" panose="020B0503020204020204" pitchFamily="34" charset="-122"/>
                <a:ea typeface="微软雅黑" panose="020B0503020204020204" pitchFamily="34" charset="-122"/>
              </a:rPr>
              <a:t>K</a:t>
            </a:r>
            <a:r>
              <a:rPr lang="en-US" altLang="zh-CN" baseline="30000"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递减性外流 </a:t>
            </a:r>
            <a:r>
              <a:rPr lang="en-US" altLang="zh-CN"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Na</a:t>
            </a:r>
            <a:r>
              <a:rPr lang="en-US" altLang="zh-CN" sz="2000" baseline="30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递增性内流（</a:t>
            </a:r>
            <a:r>
              <a:rPr lang="en-US" altLang="zh-CN" sz="2000" dirty="0">
                <a:latin typeface="微软雅黑" panose="020B0503020204020204" pitchFamily="34" charset="-122"/>
                <a:ea typeface="微软雅黑" panose="020B0503020204020204" pitchFamily="34" charset="-122"/>
              </a:rPr>
              <a:t>If</a:t>
            </a:r>
            <a:r>
              <a:rPr lang="zh-CN" altLang="en-US" sz="20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 Ca</a:t>
            </a:r>
            <a:r>
              <a:rPr lang="en-US" altLang="zh-CN" sz="2200" baseline="300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内流（</a:t>
            </a:r>
            <a:r>
              <a:rPr lang="en-US" altLang="zh-CN" sz="2200" dirty="0">
                <a:latin typeface="微软雅黑" panose="020B0503020204020204" pitchFamily="34" charset="-122"/>
                <a:ea typeface="微软雅黑" panose="020B0503020204020204" pitchFamily="34" charset="-122"/>
              </a:rPr>
              <a:t>Ica-T</a:t>
            </a:r>
            <a:r>
              <a:rPr lang="zh-CN" altLang="en-US" sz="2200" dirty="0">
                <a:latin typeface="微软雅黑" panose="020B0503020204020204" pitchFamily="34" charset="-122"/>
                <a:ea typeface="微软雅黑" panose="020B0503020204020204" pitchFamily="34" charset="-122"/>
              </a:rPr>
              <a:t>型钙通道激活，</a:t>
            </a:r>
            <a:r>
              <a:rPr lang="en-US" altLang="zh-CN" sz="2200" dirty="0">
                <a:latin typeface="微软雅黑" panose="020B0503020204020204" pitchFamily="34" charset="-122"/>
                <a:ea typeface="微软雅黑" panose="020B0503020204020204" pitchFamily="34" charset="-122"/>
              </a:rPr>
              <a:t>-50mV</a:t>
            </a:r>
            <a:r>
              <a:rPr lang="zh-CN" altLang="en-US" sz="2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缓慢自动去极化</a:t>
            </a:r>
            <a:endParaRPr lang="zh-CN" altLang="en-US" sz="2400" dirty="0">
              <a:latin typeface="微软雅黑" panose="020B0503020204020204" pitchFamily="34" charset="-122"/>
              <a:ea typeface="微软雅黑" panose="020B0503020204020204" pitchFamily="34" charset="-122"/>
            </a:endParaRPr>
          </a:p>
        </p:txBody>
      </p:sp>
      <p:sp>
        <p:nvSpPr>
          <p:cNvPr id="150532" name="Line 4"/>
          <p:cNvSpPr/>
          <p:nvPr/>
        </p:nvSpPr>
        <p:spPr>
          <a:xfrm>
            <a:off x="5181600" y="3733800"/>
            <a:ext cx="0" cy="609600"/>
          </a:xfrm>
          <a:prstGeom prst="line">
            <a:avLst/>
          </a:prstGeom>
          <a:ln w="76200" cap="flat" cmpd="sng">
            <a:solidFill>
              <a:schemeClr val="tx1"/>
            </a:solidFill>
            <a:prstDash val="solid"/>
            <a:headEnd type="none" w="med" len="med"/>
            <a:tailEnd type="triangle" w="med" len="med"/>
          </a:ln>
        </p:spPr>
        <p:txBody>
          <a:bodyPr/>
          <a:lstStyle/>
          <a:p>
            <a:endParaRPr lang="zh-CN" altLang="en-US"/>
          </a:p>
        </p:txBody>
      </p:sp>
      <p:sp>
        <p:nvSpPr>
          <p:cNvPr id="150533" name="Text Box 5"/>
          <p:cNvSpPr txBox="1"/>
          <p:nvPr/>
        </p:nvSpPr>
        <p:spPr>
          <a:xfrm>
            <a:off x="5029200" y="3276600"/>
            <a:ext cx="685800" cy="519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dirty="0">
                <a:solidFill>
                  <a:srgbClr val="993300"/>
                </a:solidFill>
                <a:latin typeface="+mj-ea"/>
                <a:ea typeface="+mj-ea"/>
              </a:rPr>
              <a:t>K</a:t>
            </a:r>
            <a:r>
              <a:rPr lang="en-US" altLang="zh-CN" baseline="30000" dirty="0">
                <a:solidFill>
                  <a:srgbClr val="993300"/>
                </a:solidFill>
                <a:latin typeface="+mj-ea"/>
                <a:ea typeface="+mj-ea"/>
              </a:rPr>
              <a:t>+</a:t>
            </a:r>
          </a:p>
        </p:txBody>
      </p:sp>
      <p:sp>
        <p:nvSpPr>
          <p:cNvPr id="150534" name="Line 6"/>
          <p:cNvSpPr/>
          <p:nvPr/>
        </p:nvSpPr>
        <p:spPr>
          <a:xfrm>
            <a:off x="5562600" y="3733800"/>
            <a:ext cx="0" cy="457200"/>
          </a:xfrm>
          <a:prstGeom prst="line">
            <a:avLst/>
          </a:prstGeom>
          <a:ln w="28575" cap="flat" cmpd="sng">
            <a:solidFill>
              <a:srgbClr val="993300"/>
            </a:solidFill>
            <a:prstDash val="solid"/>
            <a:headEnd type="none" w="med" len="med"/>
            <a:tailEnd type="triangle" w="med" len="med"/>
          </a:ln>
        </p:spPr>
        <p:txBody>
          <a:bodyPr/>
          <a:lstStyle/>
          <a:p>
            <a:endParaRPr lang="zh-CN" altLang="en-US"/>
          </a:p>
        </p:txBody>
      </p:sp>
      <p:sp>
        <p:nvSpPr>
          <p:cNvPr id="150535" name="Line 7"/>
          <p:cNvSpPr/>
          <p:nvPr/>
        </p:nvSpPr>
        <p:spPr>
          <a:xfrm flipV="1">
            <a:off x="7010400" y="3276600"/>
            <a:ext cx="0" cy="9144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150536" name="Text Box 8"/>
          <p:cNvSpPr txBox="1"/>
          <p:nvPr/>
        </p:nvSpPr>
        <p:spPr>
          <a:xfrm>
            <a:off x="142875" y="5929313"/>
            <a:ext cx="8929688" cy="461962"/>
          </a:xfrm>
          <a:prstGeom prst="rect">
            <a:avLst/>
          </a:prstGeom>
          <a:noFill/>
          <a:ln w="952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dirty="0">
                <a:solidFill>
                  <a:srgbClr val="0000CC"/>
                </a:solidFill>
                <a:latin typeface="+mj-ea"/>
                <a:ea typeface="+mj-ea"/>
              </a:rPr>
              <a:t>具</a:t>
            </a:r>
            <a:r>
              <a:rPr lang="zh-CN" altLang="en-US" sz="2400" b="0" dirty="0">
                <a:solidFill>
                  <a:srgbClr val="0000CC"/>
                </a:solidFill>
                <a:latin typeface="+mj-ea"/>
                <a:ea typeface="+mj-ea"/>
              </a:rPr>
              <a:t>“</a:t>
            </a:r>
            <a:r>
              <a:rPr lang="zh-CN" altLang="en-US" sz="2400" dirty="0">
                <a:solidFill>
                  <a:srgbClr val="0000CC"/>
                </a:solidFill>
                <a:latin typeface="+mj-ea"/>
                <a:ea typeface="+mj-ea"/>
              </a:rPr>
              <a:t>自我</a:t>
            </a:r>
            <a:r>
              <a:rPr lang="zh-CN" altLang="en-US" sz="2400" b="0" dirty="0">
                <a:solidFill>
                  <a:srgbClr val="0000CC"/>
                </a:solidFill>
                <a:latin typeface="+mj-ea"/>
                <a:ea typeface="+mj-ea"/>
              </a:rPr>
              <a:t>”</a:t>
            </a:r>
            <a:r>
              <a:rPr lang="zh-CN" altLang="en-US" sz="2400" dirty="0">
                <a:solidFill>
                  <a:srgbClr val="0000CC"/>
                </a:solidFill>
                <a:latin typeface="+mj-ea"/>
                <a:ea typeface="+mj-ea"/>
              </a:rPr>
              <a:t>启动→ </a:t>
            </a:r>
            <a:r>
              <a:rPr lang="zh-CN" altLang="en-US" sz="2400" b="0" dirty="0">
                <a:solidFill>
                  <a:srgbClr val="0000CC"/>
                </a:solidFill>
                <a:latin typeface="+mj-ea"/>
                <a:ea typeface="+mj-ea"/>
              </a:rPr>
              <a:t>“</a:t>
            </a:r>
            <a:r>
              <a:rPr lang="zh-CN" altLang="en-US" sz="2400" dirty="0">
                <a:solidFill>
                  <a:srgbClr val="0000CC"/>
                </a:solidFill>
                <a:latin typeface="+mj-ea"/>
                <a:ea typeface="+mj-ea"/>
              </a:rPr>
              <a:t>自我</a:t>
            </a:r>
            <a:r>
              <a:rPr lang="zh-CN" altLang="en-US" sz="2400" b="0" dirty="0">
                <a:solidFill>
                  <a:srgbClr val="0000CC"/>
                </a:solidFill>
                <a:latin typeface="+mj-ea"/>
                <a:ea typeface="+mj-ea"/>
              </a:rPr>
              <a:t>”</a:t>
            </a:r>
            <a:r>
              <a:rPr lang="zh-CN" altLang="en-US" sz="2400" dirty="0">
                <a:solidFill>
                  <a:srgbClr val="0000CC"/>
                </a:solidFill>
                <a:latin typeface="+mj-ea"/>
                <a:ea typeface="+mj-ea"/>
              </a:rPr>
              <a:t>发展→ </a:t>
            </a:r>
            <a:r>
              <a:rPr lang="zh-CN" altLang="en-US" sz="2400" b="0" dirty="0">
                <a:solidFill>
                  <a:srgbClr val="0000CC"/>
                </a:solidFill>
                <a:latin typeface="+mj-ea"/>
                <a:ea typeface="+mj-ea"/>
              </a:rPr>
              <a:t>“</a:t>
            </a:r>
            <a:r>
              <a:rPr lang="zh-CN" altLang="en-US" sz="2400" dirty="0">
                <a:solidFill>
                  <a:srgbClr val="0000CC"/>
                </a:solidFill>
                <a:latin typeface="+mj-ea"/>
                <a:ea typeface="+mj-ea"/>
              </a:rPr>
              <a:t>自我</a:t>
            </a:r>
            <a:r>
              <a:rPr lang="zh-CN" altLang="en-US" sz="2400" b="0" dirty="0">
                <a:solidFill>
                  <a:srgbClr val="0000CC"/>
                </a:solidFill>
                <a:latin typeface="+mj-ea"/>
                <a:ea typeface="+mj-ea"/>
              </a:rPr>
              <a:t>”</a:t>
            </a:r>
            <a:r>
              <a:rPr lang="zh-CN" altLang="en-US" sz="2400" dirty="0">
                <a:solidFill>
                  <a:srgbClr val="0000CC"/>
                </a:solidFill>
                <a:latin typeface="+mj-ea"/>
                <a:ea typeface="+mj-ea"/>
              </a:rPr>
              <a:t>终止的离子流现象。</a:t>
            </a:r>
            <a:endParaRPr lang="zh-CN" altLang="en-US" sz="2400" b="0" dirty="0">
              <a:solidFill>
                <a:srgbClr val="0000CC"/>
              </a:solidFill>
              <a:latin typeface="+mj-ea"/>
              <a:ea typeface="+mj-ea"/>
            </a:endParaRPr>
          </a:p>
        </p:txBody>
      </p:sp>
      <p:sp>
        <p:nvSpPr>
          <p:cNvPr id="150537" name="Line 9"/>
          <p:cNvSpPr/>
          <p:nvPr/>
        </p:nvSpPr>
        <p:spPr>
          <a:xfrm flipV="1">
            <a:off x="6248400" y="3657600"/>
            <a:ext cx="0" cy="533400"/>
          </a:xfrm>
          <a:prstGeom prst="line">
            <a:avLst/>
          </a:prstGeom>
          <a:ln w="19050" cap="flat" cmpd="sng">
            <a:solidFill>
              <a:srgbClr val="036503"/>
            </a:solidFill>
            <a:prstDash val="solid"/>
            <a:headEnd type="none" w="med" len="med"/>
            <a:tailEnd type="triangle" w="med" len="med"/>
          </a:ln>
        </p:spPr>
        <p:txBody>
          <a:bodyPr/>
          <a:lstStyle/>
          <a:p>
            <a:endParaRPr lang="zh-CN" altLang="en-US"/>
          </a:p>
        </p:txBody>
      </p:sp>
      <p:sp>
        <p:nvSpPr>
          <p:cNvPr id="150538" name="Rectangle 10"/>
          <p:cNvSpPr/>
          <p:nvPr/>
        </p:nvSpPr>
        <p:spPr>
          <a:xfrm>
            <a:off x="6217234" y="4038600"/>
            <a:ext cx="667170" cy="52322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en-US" altLang="zh-CN" dirty="0">
                <a:solidFill>
                  <a:srgbClr val="006600"/>
                </a:solidFill>
                <a:latin typeface="+mj-ea"/>
                <a:ea typeface="+mj-ea"/>
              </a:rPr>
              <a:t>Na</a:t>
            </a:r>
            <a:r>
              <a:rPr lang="en-US" altLang="zh-CN" baseline="30000" dirty="0">
                <a:solidFill>
                  <a:srgbClr val="006600"/>
                </a:solidFill>
                <a:latin typeface="+mj-ea"/>
                <a:ea typeface="+mj-ea"/>
              </a:rPr>
              <a:t>+</a:t>
            </a:r>
          </a:p>
        </p:txBody>
      </p:sp>
      <p:sp>
        <p:nvSpPr>
          <p:cNvPr id="150539" name="Rectangle 11"/>
          <p:cNvSpPr/>
          <p:nvPr/>
        </p:nvSpPr>
        <p:spPr>
          <a:xfrm>
            <a:off x="6791730" y="4089400"/>
            <a:ext cx="704039" cy="46166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2400" dirty="0">
                <a:solidFill>
                  <a:srgbClr val="FF0000"/>
                </a:solidFill>
                <a:latin typeface="+mj-ea"/>
                <a:ea typeface="+mj-ea"/>
              </a:rPr>
              <a:t>Ca</a:t>
            </a:r>
            <a:r>
              <a:rPr lang="en-US" altLang="zh-CN" sz="2400" baseline="30000" dirty="0">
                <a:solidFill>
                  <a:srgbClr val="FF0000"/>
                </a:solidFill>
                <a:latin typeface="+mj-ea"/>
                <a:ea typeface="+mj-ea"/>
              </a:rPr>
              <a:t>2+</a:t>
            </a:r>
          </a:p>
        </p:txBody>
      </p:sp>
      <p:sp>
        <p:nvSpPr>
          <p:cNvPr id="150540" name="Line 12"/>
          <p:cNvSpPr/>
          <p:nvPr/>
        </p:nvSpPr>
        <p:spPr>
          <a:xfrm>
            <a:off x="5435600" y="3716338"/>
            <a:ext cx="0" cy="533400"/>
          </a:xfrm>
          <a:prstGeom prst="line">
            <a:avLst/>
          </a:prstGeom>
          <a:ln w="38100" cap="flat" cmpd="sng">
            <a:solidFill>
              <a:srgbClr val="993300"/>
            </a:solidFill>
            <a:prstDash val="solid"/>
            <a:headEnd type="none" w="med" len="med"/>
            <a:tailEnd type="triangle" w="med" len="med"/>
          </a:ln>
        </p:spPr>
        <p:txBody>
          <a:bodyPr/>
          <a:lstStyle/>
          <a:p>
            <a:endParaRPr lang="zh-CN" altLang="en-US"/>
          </a:p>
        </p:txBody>
      </p:sp>
      <p:sp>
        <p:nvSpPr>
          <p:cNvPr id="150541" name="Line 13"/>
          <p:cNvSpPr/>
          <p:nvPr/>
        </p:nvSpPr>
        <p:spPr>
          <a:xfrm flipV="1">
            <a:off x="6553200" y="3581400"/>
            <a:ext cx="0" cy="609600"/>
          </a:xfrm>
          <a:prstGeom prst="line">
            <a:avLst/>
          </a:prstGeom>
          <a:ln w="38100" cap="flat" cmpd="sng">
            <a:solidFill>
              <a:srgbClr val="036503"/>
            </a:solidFill>
            <a:prstDash val="solid"/>
            <a:headEnd type="none" w="med" len="med"/>
            <a:tailEnd type="triangle" w="med" len="med"/>
          </a:ln>
        </p:spPr>
        <p:txBody>
          <a:bodyPr/>
          <a:lstStyle/>
          <a:p>
            <a:endParaRPr lang="zh-CN" altLang="en-US"/>
          </a:p>
        </p:txBody>
      </p:sp>
      <p:sp>
        <p:nvSpPr>
          <p:cNvPr id="150542" name="Line 14"/>
          <p:cNvSpPr/>
          <p:nvPr/>
        </p:nvSpPr>
        <p:spPr>
          <a:xfrm flipV="1">
            <a:off x="6781800" y="3429000"/>
            <a:ext cx="0" cy="762000"/>
          </a:xfrm>
          <a:prstGeom prst="line">
            <a:avLst/>
          </a:prstGeom>
          <a:ln w="76200" cap="flat" cmpd="sng">
            <a:solidFill>
              <a:srgbClr val="036503"/>
            </a:solidFill>
            <a:prstDash val="solid"/>
            <a:headEnd type="none" w="med" len="med"/>
            <a:tailEnd type="triangle" w="med" len="med"/>
          </a:ln>
        </p:spPr>
        <p:txBody>
          <a:bodyPr/>
          <a:lstStyle/>
          <a:p>
            <a:endParaRPr lang="zh-CN" altLang="en-US"/>
          </a:p>
        </p:txBody>
      </p:sp>
      <p:sp>
        <p:nvSpPr>
          <p:cNvPr id="150543" name="Rectangle 15"/>
          <p:cNvSpPr/>
          <p:nvPr/>
        </p:nvSpPr>
        <p:spPr>
          <a:xfrm>
            <a:off x="0" y="1143000"/>
            <a:ext cx="796925" cy="579438"/>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en-US" altLang="zh-CN" sz="3200" dirty="0">
                <a:solidFill>
                  <a:srgbClr val="0000CC"/>
                </a:solidFill>
                <a:latin typeface="+mj-ea"/>
                <a:ea typeface="+mj-ea"/>
              </a:rPr>
              <a:t>4</a:t>
            </a:r>
            <a:r>
              <a:rPr lang="zh-CN" altLang="en-US" sz="3200" dirty="0">
                <a:solidFill>
                  <a:srgbClr val="0000CC"/>
                </a:solidFill>
                <a:latin typeface="+mj-ea"/>
                <a:ea typeface="+mj-ea"/>
              </a:rPr>
              <a:t>期</a:t>
            </a:r>
          </a:p>
        </p:txBody>
      </p:sp>
      <p:sp>
        <p:nvSpPr>
          <p:cNvPr id="150544" name="Text Box 16"/>
          <p:cNvSpPr txBox="1"/>
          <p:nvPr/>
        </p:nvSpPr>
        <p:spPr>
          <a:xfrm>
            <a:off x="762000" y="1295400"/>
            <a:ext cx="32766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50000"/>
              </a:spcBef>
              <a:buClrTx/>
              <a:buSzTx/>
              <a:buFontTx/>
              <a:buNone/>
            </a:pPr>
            <a:r>
              <a:rPr lang="zh-CN" altLang="en-US" sz="2400" b="0" dirty="0">
                <a:solidFill>
                  <a:schemeClr val="folHlink"/>
                </a:solidFill>
                <a:latin typeface="+mj-ea"/>
                <a:ea typeface="+mj-ea"/>
              </a:rPr>
              <a:t>按任意键显示动画</a:t>
            </a:r>
            <a:r>
              <a:rPr lang="en-US" altLang="zh-CN" sz="2400" b="0" dirty="0">
                <a:solidFill>
                  <a:schemeClr val="folHlink"/>
                </a:solidFill>
                <a:latin typeface="+mj-ea"/>
                <a:ea typeface="+mj-ea"/>
              </a:rPr>
              <a:t>1</a:t>
            </a:r>
            <a:r>
              <a:rPr lang="zh-CN" altLang="en-US" sz="2400" b="0" dirty="0">
                <a:solidFill>
                  <a:schemeClr val="folHlink"/>
                </a:solidFill>
                <a:latin typeface="+mj-ea"/>
                <a:ea typeface="+mj-ea"/>
              </a:rPr>
              <a:t>、</a:t>
            </a:r>
            <a:r>
              <a:rPr lang="en-US" altLang="zh-CN" sz="2400" b="0" dirty="0">
                <a:solidFill>
                  <a:schemeClr val="folHlink"/>
                </a:solidFill>
                <a:latin typeface="+mj-ea"/>
                <a:ea typeface="+mj-ea"/>
              </a:rPr>
              <a:t>2</a:t>
            </a:r>
          </a:p>
        </p:txBody>
      </p:sp>
      <p:pic>
        <p:nvPicPr>
          <p:cNvPr id="328722" name="Picture 18" descr="014"/>
          <p:cNvPicPr>
            <a:picLocks noChangeAspect="1"/>
          </p:cNvPicPr>
          <p:nvPr/>
        </p:nvPicPr>
        <p:blipFill>
          <a:blip r:embed="rId3"/>
          <a:stretch>
            <a:fillRect/>
          </a:stretch>
        </p:blipFill>
        <p:spPr>
          <a:xfrm>
            <a:off x="852284" y="1180455"/>
            <a:ext cx="3429000" cy="2274888"/>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8722"/>
                                        </p:tgtEl>
                                        <p:attrNameLst>
                                          <p:attrName>style.visibility</p:attrName>
                                        </p:attrNameLst>
                                      </p:cBhvr>
                                      <p:to>
                                        <p:strVal val="visible"/>
                                      </p:to>
                                    </p:set>
                                    <p:anim calcmode="lin" valueType="num">
                                      <p:cBhvr additive="base">
                                        <p:cTn id="7" dur="500" fill="hold"/>
                                        <p:tgtEl>
                                          <p:spTgt spid="328722"/>
                                        </p:tgtEl>
                                        <p:attrNameLst>
                                          <p:attrName>ppt_x</p:attrName>
                                        </p:attrNameLst>
                                      </p:cBhvr>
                                      <p:tavLst>
                                        <p:tav tm="0">
                                          <p:val>
                                            <p:strVal val="0-#ppt_w/2"/>
                                          </p:val>
                                        </p:tav>
                                        <p:tav tm="100000">
                                          <p:val>
                                            <p:strVal val="#ppt_x"/>
                                          </p:val>
                                        </p:tav>
                                      </p:tavLst>
                                    </p:anim>
                                    <p:anim calcmode="lin" valueType="num">
                                      <p:cBhvr additive="base">
                                        <p:cTn id="8" dur="500" fill="hold"/>
                                        <p:tgtEl>
                                          <p:spTgt spid="3287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4"/>
          <p:cNvSpPr/>
          <p:nvPr/>
        </p:nvSpPr>
        <p:spPr>
          <a:xfrm>
            <a:off x="457200" y="1143000"/>
            <a:ext cx="8153400" cy="30845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dirty="0">
                <a:solidFill>
                  <a:srgbClr val="FF0000"/>
                </a:solidFill>
                <a:latin typeface="微软雅黑" panose="020B0503020204020204" pitchFamily="34" charset="-122"/>
                <a:ea typeface="微软雅黑" panose="020B0503020204020204" pitchFamily="34" charset="-122"/>
              </a:rPr>
              <a:t>心肌细胞生理特性:</a:t>
            </a:r>
          </a:p>
          <a:p>
            <a:pPr marL="0" lvl="0" indent="0" eaLnBrk="1" hangingPunct="1">
              <a:lnSpc>
                <a:spcPct val="150000"/>
              </a:lnSpc>
              <a:spcBef>
                <a:spcPct val="0"/>
              </a:spcBef>
              <a:buClrTx/>
              <a:buSzTx/>
              <a:buFontTx/>
              <a:buNone/>
            </a:pPr>
            <a:r>
              <a:rPr lang="zh-CN" altLang="en-US" dirty="0">
                <a:solidFill>
                  <a:srgbClr val="0000FF"/>
                </a:solidFill>
                <a:latin typeface="微软雅黑" panose="020B0503020204020204" pitchFamily="34" charset="-122"/>
                <a:ea typeface="微软雅黑" panose="020B0503020204020204" pitchFamily="34" charset="-122"/>
              </a:rPr>
              <a:t>    电生理特性:</a:t>
            </a: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兴奋性、自律性和传导性。</a:t>
            </a:r>
          </a:p>
          <a:p>
            <a:pPr marL="0" lvl="0" indent="0" eaLnBrk="1" hangingPunct="1">
              <a:lnSpc>
                <a:spcPct val="150000"/>
              </a:lnSpc>
              <a:spcBef>
                <a:spcPct val="0"/>
              </a:spcBef>
              <a:buClrTx/>
              <a:buSzTx/>
              <a:buFontTx/>
              <a:buNone/>
            </a:pPr>
            <a:r>
              <a:rPr lang="zh-CN" altLang="en-US" dirty="0">
                <a:solidFill>
                  <a:srgbClr val="0000FF"/>
                </a:solidFill>
                <a:latin typeface="微软雅黑" panose="020B0503020204020204" pitchFamily="34" charset="-122"/>
                <a:ea typeface="微软雅黑" panose="020B0503020204020204" pitchFamily="34" charset="-122"/>
              </a:rPr>
              <a:t>    机械特性：</a:t>
            </a:r>
            <a:r>
              <a:rPr lang="zh-CN" altLang="en-US" dirty="0">
                <a:latin typeface="微软雅黑" panose="020B0503020204020204" pitchFamily="34" charset="-122"/>
                <a:ea typeface="微软雅黑" panose="020B0503020204020204" pitchFamily="34" charset="-122"/>
              </a:rPr>
              <a:t>收缩性。是指心肌能够在肌膜动作电位的触发下产生收缩反应的特性。 </a:t>
            </a:r>
          </a:p>
          <a:p>
            <a:pPr marL="0" lvl="0" indent="0" eaLnBrk="1" hangingPunct="1">
              <a:lnSpc>
                <a:spcPct val="100000"/>
              </a:lnSpc>
              <a:spcBef>
                <a:spcPct val="0"/>
              </a:spcBef>
              <a:buClrTx/>
              <a:buSzTx/>
              <a:buFontTx/>
              <a:buNone/>
            </a:pPr>
            <a:r>
              <a:rPr lang="zh-CN" altLang="en-US" dirty="0">
                <a:solidFill>
                  <a:srgbClr val="FF3399"/>
                </a:solidFill>
                <a:latin typeface="微软雅黑" panose="020B0503020204020204" pitchFamily="34" charset="-122"/>
                <a:ea typeface="微软雅黑" panose="020B0503020204020204" pitchFamily="34" charset="-122"/>
              </a:rPr>
              <a:t>    </a:t>
            </a:r>
          </a:p>
        </p:txBody>
      </p:sp>
      <p:sp>
        <p:nvSpPr>
          <p:cNvPr id="152579" name="Rectangle 5"/>
          <p:cNvSpPr/>
          <p:nvPr/>
        </p:nvSpPr>
        <p:spPr>
          <a:xfrm>
            <a:off x="395288" y="3644900"/>
            <a:ext cx="8001000" cy="20161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dirty="0">
                <a:solidFill>
                  <a:schemeClr val="hlink"/>
                </a:solidFill>
                <a:latin typeface="微软雅黑" panose="020B0503020204020204" pitchFamily="34" charset="-122"/>
                <a:ea typeface="微软雅黑" panose="020B0503020204020204" pitchFamily="34" charset="-122"/>
              </a:rPr>
              <a:t>(一)心肌的兴奋性(</a:t>
            </a:r>
            <a:r>
              <a:rPr lang="en-US" altLang="zh-CN" dirty="0">
                <a:solidFill>
                  <a:schemeClr val="hlink"/>
                </a:solidFill>
                <a:latin typeface="微软雅黑" panose="020B0503020204020204" pitchFamily="34" charset="-122"/>
                <a:ea typeface="微软雅黑" panose="020B0503020204020204" pitchFamily="34" charset="-122"/>
              </a:rPr>
              <a:t>excitability)</a:t>
            </a:r>
            <a:endParaRPr lang="zh-CN" altLang="en-US" dirty="0">
              <a:solidFill>
                <a:schemeClr val="hlink"/>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ClrTx/>
              <a:buSzTx/>
              <a:buFontTx/>
              <a:buNone/>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兴奋性</a:t>
            </a:r>
            <a:r>
              <a:rPr lang="zh-CN" altLang="en-US" dirty="0">
                <a:solidFill>
                  <a:srgbClr val="FF3399"/>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细胞在受到刺激时产生兴奋的能力</a:t>
            </a:r>
            <a:r>
              <a:rPr lang="zh-CN" altLang="en-US" dirty="0">
                <a:solidFill>
                  <a:schemeClr val="accent2"/>
                </a:solidFill>
                <a:latin typeface="微软雅黑" panose="020B0503020204020204" pitchFamily="34" charset="-122"/>
                <a:ea typeface="微软雅黑" panose="020B0503020204020204" pitchFamily="34" charset="-122"/>
              </a:rPr>
              <a:t>。</a:t>
            </a:r>
            <a:endParaRPr lang="zh-CN" altLang="en-US" dirty="0">
              <a:solidFill>
                <a:srgbClr val="000000"/>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ClrTx/>
              <a:buSzTx/>
              <a:buFontTx/>
              <a:buNone/>
            </a:pPr>
            <a:r>
              <a:rPr lang="zh-CN" altLang="en-US" dirty="0">
                <a:solidFill>
                  <a:srgbClr val="FF3399"/>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衡量兴奋性高低的指标</a:t>
            </a:r>
            <a:r>
              <a:rPr lang="zh-CN" altLang="en-US" dirty="0">
                <a:solidFill>
                  <a:srgbClr val="FF3399"/>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阈值</a:t>
            </a:r>
          </a:p>
        </p:txBody>
      </p:sp>
      <p:grpSp>
        <p:nvGrpSpPr>
          <p:cNvPr id="152580" name="Group 12"/>
          <p:cNvGrpSpPr/>
          <p:nvPr/>
        </p:nvGrpSpPr>
        <p:grpSpPr>
          <a:xfrm>
            <a:off x="3059113" y="5589588"/>
            <a:ext cx="2663825" cy="877887"/>
            <a:chOff x="1837" y="3460"/>
            <a:chExt cx="1728" cy="617"/>
          </a:xfrm>
        </p:grpSpPr>
        <p:sp>
          <p:nvSpPr>
            <p:cNvPr id="152582" name="Text Box 7"/>
            <p:cNvSpPr txBox="1"/>
            <p:nvPr/>
          </p:nvSpPr>
          <p:spPr>
            <a:xfrm>
              <a:off x="1837" y="3612"/>
              <a:ext cx="1728" cy="36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dirty="0">
                  <a:solidFill>
                    <a:srgbClr val="FF3300"/>
                  </a:solidFill>
                  <a:latin typeface="+mj-ea"/>
                  <a:ea typeface="+mj-ea"/>
                </a:rPr>
                <a:t>兴奋性∝  </a:t>
              </a:r>
            </a:p>
          </p:txBody>
        </p:sp>
        <p:sp>
          <p:nvSpPr>
            <p:cNvPr id="152583" name="Rectangle 9"/>
            <p:cNvSpPr/>
            <p:nvPr/>
          </p:nvSpPr>
          <p:spPr>
            <a:xfrm>
              <a:off x="2880" y="3712"/>
              <a:ext cx="583" cy="36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solidFill>
                    <a:srgbClr val="FF3300"/>
                  </a:solidFill>
                  <a:latin typeface="+mj-ea"/>
                  <a:ea typeface="+mj-ea"/>
                </a:rPr>
                <a:t>阈值</a:t>
              </a:r>
            </a:p>
          </p:txBody>
        </p:sp>
        <p:sp>
          <p:nvSpPr>
            <p:cNvPr id="152584" name="Rectangle 10"/>
            <p:cNvSpPr/>
            <p:nvPr/>
          </p:nvSpPr>
          <p:spPr>
            <a:xfrm>
              <a:off x="3016" y="3460"/>
              <a:ext cx="223" cy="36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solidFill>
                    <a:srgbClr val="FF3300"/>
                  </a:solidFill>
                  <a:latin typeface="+mj-ea"/>
                  <a:ea typeface="+mj-ea"/>
                </a:rPr>
                <a:t>1</a:t>
              </a:r>
            </a:p>
          </p:txBody>
        </p:sp>
        <p:sp>
          <p:nvSpPr>
            <p:cNvPr id="152585" name="Line 11"/>
            <p:cNvSpPr/>
            <p:nvPr/>
          </p:nvSpPr>
          <p:spPr>
            <a:xfrm>
              <a:off x="2835" y="3748"/>
              <a:ext cx="589" cy="0"/>
            </a:xfrm>
            <a:prstGeom prst="line">
              <a:avLst/>
            </a:prstGeom>
            <a:ln w="25400" cap="flat" cmpd="sng">
              <a:solidFill>
                <a:schemeClr val="hlink"/>
              </a:solidFill>
              <a:prstDash val="solid"/>
              <a:headEnd type="none" w="med" len="med"/>
              <a:tailEnd type="none" w="med" len="med"/>
            </a:ln>
          </p:spPr>
          <p:txBody>
            <a:bodyPr/>
            <a:lstStyle/>
            <a:p>
              <a:endParaRPr lang="zh-CN" altLang="en-US"/>
            </a:p>
          </p:txBody>
        </p:sp>
      </p:grpSp>
      <p:sp>
        <p:nvSpPr>
          <p:cNvPr id="152581" name="Rectangle 4"/>
          <p:cNvSpPr/>
          <p:nvPr/>
        </p:nvSpPr>
        <p:spPr>
          <a:xfrm>
            <a:off x="0" y="333375"/>
            <a:ext cx="9144000" cy="6461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ctr" eaLnBrk="1" hangingPunct="1">
              <a:lnSpc>
                <a:spcPct val="100000"/>
              </a:lnSpc>
              <a:spcBef>
                <a:spcPct val="0"/>
              </a:spcBef>
              <a:buClrTx/>
              <a:buSzTx/>
              <a:buFontTx/>
              <a:buNone/>
            </a:pPr>
            <a:r>
              <a:rPr lang="zh-CN" altLang="en-US" sz="3600" dirty="0">
                <a:solidFill>
                  <a:schemeClr val="bg2"/>
                </a:solidFill>
                <a:latin typeface="微软雅黑" panose="020B0503020204020204" pitchFamily="34" charset="-122"/>
                <a:ea typeface="微软雅黑" panose="020B0503020204020204" pitchFamily="34" charset="-122"/>
              </a:rPr>
              <a:t>二、心肌细胞的电生理学特性</a:t>
            </a:r>
          </a:p>
        </p:txBody>
      </p:sp>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3845" name="Object 5"/>
          <p:cNvGraphicFramePr>
            <a:graphicFrameLocks noChangeAspect="1"/>
          </p:cNvGraphicFramePr>
          <p:nvPr/>
        </p:nvGraphicFramePr>
        <p:xfrm>
          <a:off x="2195513" y="3141663"/>
          <a:ext cx="4248150" cy="2408237"/>
        </p:xfrm>
        <a:graphic>
          <a:graphicData uri="http://schemas.openxmlformats.org/presentationml/2006/ole">
            <mc:AlternateContent xmlns:mc="http://schemas.openxmlformats.org/markup-compatibility/2006">
              <mc:Choice xmlns:v="urn:schemas-microsoft-com:vml" Requires="v">
                <p:oleObj r:id="rId2" imgW="2071370" imgH="991870" progId="Photoshop.Image.6">
                  <p:embed/>
                </p:oleObj>
              </mc:Choice>
              <mc:Fallback>
                <p:oleObj r:id="rId2" imgW="2071370" imgH="991870" progId="Photoshop.Image.6">
                  <p:embed/>
                  <p:pic>
                    <p:nvPicPr>
                      <p:cNvPr id="0" name="图片 3087"/>
                      <p:cNvPicPr/>
                      <p:nvPr/>
                    </p:nvPicPr>
                    <p:blipFill>
                      <a:blip r:embed="rId3"/>
                      <a:stretch>
                        <a:fillRect/>
                      </a:stretch>
                    </p:blipFill>
                    <p:spPr>
                      <a:xfrm>
                        <a:off x="2195513" y="3141663"/>
                        <a:ext cx="4248150" cy="2408237"/>
                      </a:xfrm>
                      <a:prstGeom prst="rect">
                        <a:avLst/>
                      </a:prstGeom>
                      <a:noFill/>
                      <a:ln w="38100">
                        <a:noFill/>
                        <a:miter/>
                      </a:ln>
                    </p:spPr>
                  </p:pic>
                </p:oleObj>
              </mc:Fallback>
            </mc:AlternateContent>
          </a:graphicData>
        </a:graphic>
      </p:graphicFrame>
      <p:sp>
        <p:nvSpPr>
          <p:cNvPr id="153603" name="Rectangle 3"/>
          <p:cNvSpPr/>
          <p:nvPr/>
        </p:nvSpPr>
        <p:spPr>
          <a:xfrm>
            <a:off x="539750" y="188913"/>
            <a:ext cx="7859713" cy="2862262"/>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C00000"/>
                </a:solidFill>
                <a:latin typeface="Arial" panose="020B0604020202020204" pitchFamily="34" charset="0"/>
              </a:rPr>
              <a:t>1. 决定和影响兴奋性的因素</a:t>
            </a:r>
          </a:p>
          <a:p>
            <a:pPr marL="0" lvl="0" indent="0" eaLnBrk="1" hangingPunct="1">
              <a:lnSpc>
                <a:spcPct val="150000"/>
              </a:lnSpc>
              <a:spcBef>
                <a:spcPct val="0"/>
              </a:spcBef>
              <a:buClrTx/>
              <a:buSzTx/>
              <a:buFontTx/>
              <a:buNone/>
            </a:pPr>
            <a:r>
              <a:rPr lang="zh-CN" altLang="en-US" sz="2400" dirty="0">
                <a:solidFill>
                  <a:srgbClr val="FF3399"/>
                </a:solidFill>
                <a:latin typeface="Arial" panose="020B0604020202020204" pitchFamily="34" charset="0"/>
              </a:rPr>
              <a:t>  </a:t>
            </a:r>
            <a:r>
              <a:rPr lang="zh-CN" altLang="en-US" sz="2400" dirty="0">
                <a:solidFill>
                  <a:srgbClr val="002060"/>
                </a:solidFill>
                <a:latin typeface="Arial" panose="020B0604020202020204" pitchFamily="34" charset="0"/>
              </a:rPr>
              <a:t>(1)静息电位或最大复极电位的水平</a:t>
            </a:r>
          </a:p>
          <a:p>
            <a:pPr marL="0" lvl="0" indent="0" eaLnBrk="1" hangingPunct="1">
              <a:lnSpc>
                <a:spcPct val="150000"/>
              </a:lnSpc>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latin typeface="Arial" panose="020B0604020202020204" pitchFamily="34" charset="0"/>
              </a:rPr>
              <a:t>阈电位水平不变，静息电位或最大复极电位的绝对值增大时，和阈电位之间的差距就加大，引起兴奋所需的刺激强度增大，表示兴奋性降低。反之，表示兴奋性升高。 </a:t>
            </a:r>
          </a:p>
        </p:txBody>
      </p:sp>
      <p:pic>
        <p:nvPicPr>
          <p:cNvPr id="1443849" name="Picture 9"/>
          <p:cNvPicPr>
            <a:picLocks noChangeAspect="1"/>
          </p:cNvPicPr>
          <p:nvPr/>
        </p:nvPicPr>
        <p:blipFill>
          <a:blip r:embed="rId4"/>
          <a:stretch>
            <a:fillRect/>
          </a:stretch>
        </p:blipFill>
        <p:spPr>
          <a:xfrm>
            <a:off x="1908175" y="3357563"/>
            <a:ext cx="5110163" cy="2443162"/>
          </a:xfrm>
          <a:prstGeom prst="rect">
            <a:avLst/>
          </a:prstGeom>
          <a:noFill/>
          <a:ln w="9525">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438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3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p:nvPr/>
        </p:nvSpPr>
        <p:spPr>
          <a:xfrm>
            <a:off x="323850" y="188913"/>
            <a:ext cx="8153400" cy="23082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FF3399"/>
                </a:solidFill>
                <a:latin typeface="Arial" panose="020B0604020202020204" pitchFamily="34" charset="0"/>
              </a:rPr>
              <a:t>  (2)阈电位的水平</a:t>
            </a:r>
          </a:p>
          <a:p>
            <a:pPr marL="0" lvl="0" indent="0" eaLnBrk="1" hangingPunct="1">
              <a:lnSpc>
                <a:spcPct val="150000"/>
              </a:lnSpc>
              <a:spcBef>
                <a:spcPct val="0"/>
              </a:spcBef>
              <a:buClrTx/>
              <a:buSzTx/>
              <a:buFontTx/>
              <a:buNone/>
            </a:pPr>
            <a:r>
              <a:rPr lang="zh-CN" altLang="en-US" sz="2400" dirty="0">
                <a:solidFill>
                  <a:srgbClr val="A50021"/>
                </a:solidFill>
                <a:latin typeface="Arial" panose="020B0604020202020204" pitchFamily="34" charset="0"/>
              </a:rPr>
              <a:t>      </a:t>
            </a:r>
            <a:r>
              <a:rPr lang="zh-CN" altLang="en-US" sz="2400" dirty="0">
                <a:latin typeface="Arial" panose="020B0604020202020204" pitchFamily="34" charset="0"/>
              </a:rPr>
              <a:t>如果静息电位或最大复极电位不变，阈电位水平上移，则引起兴奋所需的刺激强度增大，表示兴奋性降低。反之，阈电位水平下移兴奋性增高。</a:t>
            </a:r>
          </a:p>
        </p:txBody>
      </p:sp>
      <p:graphicFrame>
        <p:nvGraphicFramePr>
          <p:cNvPr id="154627" name="Object 4"/>
          <p:cNvGraphicFramePr>
            <a:graphicFrameLocks noChangeAspect="1"/>
          </p:cNvGraphicFramePr>
          <p:nvPr/>
        </p:nvGraphicFramePr>
        <p:xfrm>
          <a:off x="1476375" y="2924175"/>
          <a:ext cx="6265863" cy="2965450"/>
        </p:xfrm>
        <a:graphic>
          <a:graphicData uri="http://schemas.openxmlformats.org/presentationml/2006/ole">
            <mc:AlternateContent xmlns:mc="http://schemas.openxmlformats.org/markup-compatibility/2006">
              <mc:Choice xmlns:v="urn:schemas-microsoft-com:vml" Requires="v">
                <p:oleObj r:id="rId2" imgW="5473700" imgH="2590800" progId="Photoshop.Image.9">
                  <p:embed/>
                </p:oleObj>
              </mc:Choice>
              <mc:Fallback>
                <p:oleObj r:id="rId2" imgW="5473700" imgH="2590800" progId="Photoshop.Image.9">
                  <p:embed/>
                  <p:pic>
                    <p:nvPicPr>
                      <p:cNvPr id="0" name="图片 3088"/>
                      <p:cNvPicPr/>
                      <p:nvPr/>
                    </p:nvPicPr>
                    <p:blipFill>
                      <a:blip r:embed="rId3"/>
                      <a:stretch>
                        <a:fillRect/>
                      </a:stretch>
                    </p:blipFill>
                    <p:spPr>
                      <a:xfrm>
                        <a:off x="1476375" y="2924175"/>
                        <a:ext cx="6265863" cy="2965450"/>
                      </a:xfrm>
                      <a:prstGeom prst="rect">
                        <a:avLst/>
                      </a:prstGeom>
                      <a:noFill/>
                      <a:ln w="38100">
                        <a:noFill/>
                        <a:miter/>
                      </a:ln>
                    </p:spPr>
                  </p:pic>
                </p:oleObj>
              </mc:Fallback>
            </mc:AlternateContent>
          </a:graphicData>
        </a:graphic>
      </p:graphicFrame>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5"/>
          <p:cNvSpPr/>
          <p:nvPr/>
        </p:nvSpPr>
        <p:spPr>
          <a:xfrm>
            <a:off x="755650" y="188913"/>
            <a:ext cx="7848600" cy="304609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50000"/>
              </a:spcBef>
              <a:buClrTx/>
              <a:buSzTx/>
              <a:buFontTx/>
              <a:buNone/>
            </a:pPr>
            <a:r>
              <a:rPr lang="zh-CN" altLang="en-US" sz="2400" dirty="0">
                <a:solidFill>
                  <a:srgbClr val="C00000"/>
                </a:solidFill>
                <a:latin typeface="Arial" panose="020B0604020202020204" pitchFamily="34" charset="0"/>
              </a:rPr>
              <a:t>   (3)引起0期去极化的离子通道性状</a:t>
            </a:r>
          </a:p>
          <a:p>
            <a:pPr marL="0" lvl="0" indent="0" eaLnBrk="1" hangingPunct="1">
              <a:lnSpc>
                <a:spcPct val="150000"/>
              </a:lnSpc>
              <a:spcBef>
                <a:spcPct val="50000"/>
              </a:spcBef>
              <a:buClrTx/>
              <a:buSzTx/>
              <a:buFontTx/>
              <a:buNone/>
            </a:pPr>
            <a:r>
              <a:rPr lang="zh-CN" altLang="en-US" sz="2400" dirty="0">
                <a:latin typeface="Arial" panose="020B0604020202020204" pitchFamily="34" charset="0"/>
              </a:rPr>
              <a:t>快反应和慢反应细胞产生0期去极化的通道，都有激活、失活和备用三种状态。</a:t>
            </a:r>
            <a:r>
              <a:rPr lang="zh-CN" altLang="en-US" sz="2400" dirty="0">
                <a:solidFill>
                  <a:srgbClr val="FF0000"/>
                </a:solidFill>
                <a:latin typeface="Arial" panose="020B0604020202020204" pitchFamily="34" charset="0"/>
                <a:sym typeface="+mn-ea"/>
              </a:rPr>
              <a:t>备用状态是兴奋的前提</a:t>
            </a:r>
            <a:r>
              <a:rPr lang="zh-CN" altLang="en-US" sz="2400" dirty="0">
                <a:latin typeface="Arial" panose="020B0604020202020204" pitchFamily="34" charset="0"/>
              </a:rPr>
              <a:t>。从失活复活到静息状态过程中，兴奋性逐渐增加，但某一时段可高于或低于正常。这与通道复活的数量及膜电位有关。   </a:t>
            </a:r>
            <a:r>
              <a:rPr lang="zh-CN" altLang="en-US" sz="2400" b="0" dirty="0">
                <a:latin typeface="Arial" panose="020B0604020202020204" pitchFamily="34" charset="0"/>
              </a:rPr>
              <a:t> </a:t>
            </a:r>
          </a:p>
        </p:txBody>
      </p:sp>
      <p:pic>
        <p:nvPicPr>
          <p:cNvPr id="155651" name="Picture 4"/>
          <p:cNvPicPr>
            <a:picLocks noChangeAspect="1"/>
          </p:cNvPicPr>
          <p:nvPr/>
        </p:nvPicPr>
        <p:blipFill>
          <a:blip r:embed="rId2"/>
          <a:stretch>
            <a:fillRect/>
          </a:stretch>
        </p:blipFill>
        <p:spPr>
          <a:xfrm>
            <a:off x="3492500" y="3235325"/>
            <a:ext cx="5111750" cy="3422650"/>
          </a:xfrm>
          <a:prstGeom prst="rect">
            <a:avLst/>
          </a:prstGeom>
          <a:noFill/>
          <a:ln w="9525">
            <a:noFill/>
          </a:ln>
        </p:spPr>
      </p:pic>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p:cNvSpPr/>
          <p:nvPr/>
        </p:nvSpPr>
        <p:spPr>
          <a:xfrm>
            <a:off x="353230" y="620688"/>
            <a:ext cx="3930738" cy="6039602"/>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000" dirty="0">
                <a:solidFill>
                  <a:srgbClr val="A50021"/>
                </a:solidFill>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(1)有效不应期</a:t>
            </a:r>
          </a:p>
          <a:p>
            <a:pPr marL="0" lvl="0" indent="0" eaLnBrk="1" hangingPunct="1">
              <a:lnSpc>
                <a:spcPct val="150000"/>
              </a:lnSpc>
              <a:spcBef>
                <a:spcPct val="0"/>
              </a:spcBef>
              <a:buClrTx/>
              <a:buSzTx/>
              <a:buFontTx/>
              <a:buNone/>
            </a:pPr>
            <a:r>
              <a:rPr lang="zh-CN" altLang="en-US" sz="2000" dirty="0">
                <a:solidFill>
                  <a:srgbClr val="C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从0期开始到3期膜电位恢复到</a:t>
            </a:r>
            <a:r>
              <a:rPr lang="zh-CN" altLang="en-US" sz="2000" dirty="0">
                <a:solidFill>
                  <a:srgbClr val="FF0000"/>
                </a:solidFill>
                <a:latin typeface="微软雅黑" panose="020B0503020204020204" pitchFamily="34" charset="-122"/>
                <a:ea typeface="微软雅黑" panose="020B0503020204020204" pitchFamily="34" charset="-122"/>
              </a:rPr>
              <a:t>-60</a:t>
            </a:r>
            <a:r>
              <a:rPr lang="en-US" altLang="zh-CN" sz="2000" dirty="0">
                <a:solidFill>
                  <a:srgbClr val="FF0000"/>
                </a:solidFill>
                <a:latin typeface="微软雅黑" panose="020B0503020204020204" pitchFamily="34" charset="-122"/>
                <a:ea typeface="微软雅黑" panose="020B0503020204020204" pitchFamily="34" charset="-122"/>
              </a:rPr>
              <a:t>mV</a:t>
            </a:r>
            <a:r>
              <a:rPr lang="zh-CN" altLang="en-US" sz="2000" dirty="0">
                <a:latin typeface="微软雅黑" panose="020B0503020204020204" pitchFamily="34" charset="-122"/>
                <a:ea typeface="微软雅黑" panose="020B0503020204020204" pitchFamily="34" charset="-122"/>
              </a:rPr>
              <a:t>这一段时间内，心肌不能产生新的动作电位，这段时间称为</a:t>
            </a:r>
            <a:r>
              <a:rPr lang="zh-CN" altLang="en-US" sz="2000" dirty="0">
                <a:solidFill>
                  <a:srgbClr val="FF3300"/>
                </a:solidFill>
                <a:latin typeface="微软雅黑" panose="020B0503020204020204" pitchFamily="34" charset="-122"/>
                <a:ea typeface="微软雅黑" panose="020B0503020204020204" pitchFamily="34" charset="-122"/>
              </a:rPr>
              <a:t>有效不应期(</a:t>
            </a:r>
            <a:r>
              <a:rPr lang="en-US" altLang="zh-CN" sz="2000" dirty="0">
                <a:solidFill>
                  <a:srgbClr val="FF3300"/>
                </a:solidFill>
                <a:latin typeface="微软雅黑" panose="020B0503020204020204" pitchFamily="34" charset="-122"/>
                <a:ea typeface="微软雅黑" panose="020B0503020204020204" pitchFamily="34" charset="-122"/>
              </a:rPr>
              <a:t>effective refractory period</a:t>
            </a:r>
            <a:r>
              <a:rPr lang="zh-CN" altLang="en-US" sz="2000" dirty="0">
                <a:solidFill>
                  <a:srgbClr val="FF3300"/>
                </a:solidFill>
                <a:latin typeface="微软雅黑" panose="020B0503020204020204" pitchFamily="34" charset="-122"/>
                <a:ea typeface="微软雅黑" panose="020B0503020204020204" pitchFamily="34" charset="-122"/>
              </a:rPr>
              <a:t>，</a:t>
            </a:r>
            <a:r>
              <a:rPr lang="en-US" altLang="zh-CN" sz="2000" dirty="0">
                <a:solidFill>
                  <a:srgbClr val="FF3300"/>
                </a:solidFill>
                <a:latin typeface="微软雅黑" panose="020B0503020204020204" pitchFamily="34" charset="-122"/>
                <a:ea typeface="微软雅黑" panose="020B0503020204020204" pitchFamily="34" charset="-122"/>
              </a:rPr>
              <a:t>ERP)</a:t>
            </a:r>
            <a:r>
              <a:rPr lang="zh-CN" altLang="en-US" sz="2000" dirty="0">
                <a:solidFill>
                  <a:schemeClr val="accent2"/>
                </a:solidFill>
                <a:latin typeface="微软雅黑" panose="020B0503020204020204" pitchFamily="34" charset="-122"/>
                <a:ea typeface="微软雅黑" panose="020B0503020204020204" pitchFamily="34" charset="-122"/>
              </a:rPr>
              <a:t> </a:t>
            </a:r>
            <a:endParaRPr lang="en-US" altLang="zh-CN" sz="2000" dirty="0">
              <a:solidFill>
                <a:srgbClr val="C00000"/>
              </a:solidFill>
              <a:latin typeface="微软雅黑" panose="020B0503020204020204" pitchFamily="34" charset="-122"/>
              <a:ea typeface="微软雅黑" panose="020B0503020204020204" pitchFamily="34" charset="-122"/>
            </a:endParaRPr>
          </a:p>
          <a:p>
            <a:pPr marL="0" lvl="0" indent="0" eaLnBrk="1" hangingPunct="1">
              <a:lnSpc>
                <a:spcPct val="150000"/>
              </a:lnSpc>
              <a:spcBef>
                <a:spcPct val="0"/>
              </a:spcBef>
              <a:buClrTx/>
              <a:buSzTx/>
              <a:buFontTx/>
              <a:buNone/>
            </a:pPr>
            <a:r>
              <a:rPr lang="en-US" altLang="zh-CN" sz="2000" dirty="0">
                <a:solidFill>
                  <a:srgbClr val="C00000"/>
                </a:solidFill>
                <a:latin typeface="微软雅黑" panose="020B0503020204020204" pitchFamily="34" charset="-122"/>
                <a:ea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rPr>
              <a:t>） 绝对不应期</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absolute refractory period</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ARP)</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从动作电位的0期开始到3期复极化至-55</a:t>
            </a:r>
            <a:r>
              <a:rPr lang="en-US" altLang="zh-CN" sz="2000" dirty="0">
                <a:latin typeface="微软雅黑" panose="020B0503020204020204" pitchFamily="34" charset="-122"/>
                <a:ea typeface="微软雅黑" panose="020B0503020204020204" pitchFamily="34" charset="-122"/>
              </a:rPr>
              <a:t>mV</a:t>
            </a:r>
            <a:r>
              <a:rPr lang="zh-CN" altLang="en-US" sz="2000" dirty="0">
                <a:latin typeface="微软雅黑" panose="020B0503020204020204" pitchFamily="34" charset="-122"/>
                <a:ea typeface="微软雅黑" panose="020B0503020204020204" pitchFamily="34" charset="-122"/>
              </a:rPr>
              <a:t>这一段时期内，膜的兴奋性完全丧失，即对任何强度的刺激都不能产生任何程度的去极化反应。</a:t>
            </a:r>
            <a:endParaRPr lang="en-US" altLang="zh-CN" sz="2000" dirty="0">
              <a:latin typeface="微软雅黑" panose="020B0503020204020204" pitchFamily="34" charset="-122"/>
              <a:ea typeface="微软雅黑" panose="020B0503020204020204" pitchFamily="34" charset="-122"/>
            </a:endParaRPr>
          </a:p>
        </p:txBody>
      </p:sp>
      <p:graphicFrame>
        <p:nvGraphicFramePr>
          <p:cNvPr id="156675" name="Object 8"/>
          <p:cNvGraphicFramePr>
            <a:graphicFrameLocks noChangeAspect="1"/>
          </p:cNvGraphicFramePr>
          <p:nvPr>
            <p:extLst>
              <p:ext uri="{D42A27DB-BD31-4B8C-83A1-F6EECF244321}">
                <p14:modId xmlns:p14="http://schemas.microsoft.com/office/powerpoint/2010/main" val="4136063946"/>
              </p:ext>
            </p:extLst>
          </p:nvPr>
        </p:nvGraphicFramePr>
        <p:xfrm>
          <a:off x="4644008" y="1615165"/>
          <a:ext cx="4223766" cy="3627670"/>
        </p:xfrm>
        <a:graphic>
          <a:graphicData uri="http://schemas.openxmlformats.org/presentationml/2006/ole">
            <mc:AlternateContent xmlns:mc="http://schemas.openxmlformats.org/markup-compatibility/2006">
              <mc:Choice xmlns:v="urn:schemas-microsoft-com:vml" Requires="v">
                <p:oleObj r:id="rId2" imgW="5743575" imgH="4933950" progId="Paint.Picture">
                  <p:embed/>
                </p:oleObj>
              </mc:Choice>
              <mc:Fallback>
                <p:oleObj r:id="rId2" imgW="5743575" imgH="4933950" progId="Paint.Picture">
                  <p:embed/>
                  <p:pic>
                    <p:nvPicPr>
                      <p:cNvPr id="0" name="图片 3089"/>
                      <p:cNvPicPr/>
                      <p:nvPr/>
                    </p:nvPicPr>
                    <p:blipFill>
                      <a:blip r:embed="rId3"/>
                      <a:stretch>
                        <a:fillRect/>
                      </a:stretch>
                    </p:blipFill>
                    <p:spPr>
                      <a:xfrm>
                        <a:off x="4644008" y="1615165"/>
                        <a:ext cx="4223766" cy="3627670"/>
                      </a:xfrm>
                      <a:prstGeom prst="rect">
                        <a:avLst/>
                      </a:prstGeom>
                      <a:noFill/>
                      <a:ln w="38100">
                        <a:noFill/>
                        <a:miter/>
                      </a:ln>
                    </p:spPr>
                  </p:pic>
                </p:oleObj>
              </mc:Fallback>
            </mc:AlternateContent>
          </a:graphicData>
        </a:graphic>
      </p:graphicFrame>
      <p:sp>
        <p:nvSpPr>
          <p:cNvPr id="156676" name="Rectangle 10"/>
          <p:cNvSpPr/>
          <p:nvPr/>
        </p:nvSpPr>
        <p:spPr>
          <a:xfrm>
            <a:off x="353230" y="150018"/>
            <a:ext cx="6253635" cy="523220"/>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dirty="0">
                <a:solidFill>
                  <a:srgbClr val="C00000"/>
                </a:solidFill>
                <a:latin typeface="楷体_GB2312" pitchFamily="1" charset="-122"/>
              </a:rPr>
              <a:t>2.一次兴奋过程中兴奋性的周期性变化</a:t>
            </a:r>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7698" name="Object 7"/>
          <p:cNvGraphicFramePr>
            <a:graphicFrameLocks noChangeAspect="1"/>
          </p:cNvGraphicFramePr>
          <p:nvPr>
            <p:extLst>
              <p:ext uri="{D42A27DB-BD31-4B8C-83A1-F6EECF244321}">
                <p14:modId xmlns:p14="http://schemas.microsoft.com/office/powerpoint/2010/main" val="2243224590"/>
              </p:ext>
            </p:extLst>
          </p:nvPr>
        </p:nvGraphicFramePr>
        <p:xfrm>
          <a:off x="5148064" y="323719"/>
          <a:ext cx="3960812" cy="3400425"/>
        </p:xfrm>
        <a:graphic>
          <a:graphicData uri="http://schemas.openxmlformats.org/presentationml/2006/ole">
            <mc:AlternateContent xmlns:mc="http://schemas.openxmlformats.org/markup-compatibility/2006">
              <mc:Choice xmlns:v="urn:schemas-microsoft-com:vml" Requires="v">
                <p:oleObj r:id="rId2" imgW="5743575" imgH="4933950" progId="Paint.Picture">
                  <p:embed/>
                </p:oleObj>
              </mc:Choice>
              <mc:Fallback>
                <p:oleObj r:id="rId2" imgW="5743575" imgH="4933950" progId="Paint.Picture">
                  <p:embed/>
                  <p:pic>
                    <p:nvPicPr>
                      <p:cNvPr id="0" name="图片 3090"/>
                      <p:cNvPicPr/>
                      <p:nvPr/>
                    </p:nvPicPr>
                    <p:blipFill>
                      <a:blip r:embed="rId3"/>
                      <a:stretch>
                        <a:fillRect/>
                      </a:stretch>
                    </p:blipFill>
                    <p:spPr>
                      <a:xfrm>
                        <a:off x="5148064" y="323719"/>
                        <a:ext cx="3960812" cy="3400425"/>
                      </a:xfrm>
                      <a:prstGeom prst="rect">
                        <a:avLst/>
                      </a:prstGeom>
                      <a:noFill/>
                      <a:ln w="38100">
                        <a:noFill/>
                        <a:miter/>
                      </a:ln>
                    </p:spPr>
                  </p:pic>
                </p:oleObj>
              </mc:Fallback>
            </mc:AlternateContent>
          </a:graphicData>
        </a:graphic>
      </p:graphicFrame>
      <p:sp>
        <p:nvSpPr>
          <p:cNvPr id="157699" name="Rectangle 2"/>
          <p:cNvSpPr/>
          <p:nvPr/>
        </p:nvSpPr>
        <p:spPr>
          <a:xfrm>
            <a:off x="216087" y="476672"/>
            <a:ext cx="4931977" cy="3351046"/>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FF3399"/>
                </a:solidFill>
                <a:latin typeface="宋体" panose="02010600030101010101" pitchFamily="2" charset="-122"/>
                <a:ea typeface="宋体" panose="02010600030101010101" pitchFamily="2" charset="-122"/>
              </a:rPr>
              <a:t> </a:t>
            </a:r>
            <a:r>
              <a:rPr lang="en-US" altLang="zh-CN" sz="2400" dirty="0">
                <a:solidFill>
                  <a:srgbClr val="FF3399"/>
                </a:solidFill>
                <a:latin typeface="宋体" panose="02010600030101010101" pitchFamily="2" charset="-122"/>
                <a:ea typeface="宋体" panose="02010600030101010101" pitchFamily="2" charset="-122"/>
              </a:rPr>
              <a:t>2</a:t>
            </a:r>
            <a:r>
              <a:rPr lang="zh-CN" altLang="en-US" sz="2400" dirty="0">
                <a:solidFill>
                  <a:srgbClr val="FF3399"/>
                </a:solidFill>
                <a:latin typeface="宋体" panose="02010600030101010101" pitchFamily="2" charset="-122"/>
                <a:ea typeface="宋体" panose="02010600030101010101" pitchFamily="2" charset="-122"/>
              </a:rPr>
              <a:t>） </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局部反应期(</a:t>
            </a:r>
            <a:r>
              <a:rPr lang="en-US" altLang="zh-CN"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local response period)  </a:t>
            </a:r>
            <a:r>
              <a:rPr lang="zh-CN" altLang="en-US" sz="2400" dirty="0">
                <a:latin typeface="微软雅黑" panose="020B0503020204020204" pitchFamily="34" charset="-122"/>
                <a:ea typeface="微软雅黑" panose="020B0503020204020204" pitchFamily="34" charset="-122"/>
              </a:rPr>
              <a:t>膜电位复极化到</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55mV</a:t>
            </a:r>
            <a:r>
              <a:rPr lang="zh-CN" altLang="en-US" sz="2400" dirty="0">
                <a:solidFill>
                  <a:srgbClr val="FF0000"/>
                </a:solidFill>
                <a:latin typeface="微软雅黑" panose="020B0503020204020204" pitchFamily="34" charset="-122"/>
                <a:ea typeface="微软雅黑" panose="020B0503020204020204" pitchFamily="34" charset="-122"/>
              </a:rPr>
              <a:t>至-60</a:t>
            </a:r>
            <a:r>
              <a:rPr lang="en-US" altLang="zh-CN" sz="2400" dirty="0">
                <a:solidFill>
                  <a:srgbClr val="FF0000"/>
                </a:solidFill>
                <a:latin typeface="微软雅黑" panose="020B0503020204020204" pitchFamily="34" charset="-122"/>
                <a:ea typeface="微软雅黑" panose="020B0503020204020204" pitchFamily="34" charset="-122"/>
              </a:rPr>
              <a:t>mV</a:t>
            </a:r>
            <a:r>
              <a:rPr lang="zh-CN" altLang="en-US" sz="2400" dirty="0">
                <a:latin typeface="微软雅黑" panose="020B0503020204020204" pitchFamily="34" charset="-122"/>
                <a:ea typeface="微软雅黑" panose="020B0503020204020204" pitchFamily="34" charset="-122"/>
              </a:rPr>
              <a:t>的这一段时间内，如果给予一个足够强度的刺激，膜可以产生局部的去极化反应，但不能引发作电位。</a:t>
            </a:r>
            <a:r>
              <a:rPr lang="en-US" altLang="zh-CN" sz="2400" dirty="0">
                <a:solidFill>
                  <a:schemeClr val="accent2"/>
                </a:solidFill>
                <a:latin typeface="微软雅黑" panose="020B0503020204020204" pitchFamily="34" charset="-122"/>
                <a:ea typeface="微软雅黑" panose="020B0503020204020204" pitchFamily="34" charset="-122"/>
              </a:rPr>
              <a:t>。</a:t>
            </a:r>
            <a:r>
              <a:rPr lang="en-US" altLang="zh-CN" sz="2400" b="0" dirty="0">
                <a:solidFill>
                  <a:schemeClr val="accent2"/>
                </a:solidFill>
                <a:latin typeface="微软雅黑" panose="020B0503020204020204" pitchFamily="34" charset="-122"/>
                <a:ea typeface="微软雅黑" panose="020B0503020204020204" pitchFamily="34" charset="-122"/>
              </a:rPr>
              <a:t> </a:t>
            </a:r>
          </a:p>
        </p:txBody>
      </p:sp>
      <p:sp>
        <p:nvSpPr>
          <p:cNvPr id="157700" name="Rectangle 5"/>
          <p:cNvSpPr/>
          <p:nvPr/>
        </p:nvSpPr>
        <p:spPr>
          <a:xfrm>
            <a:off x="294955" y="3724144"/>
            <a:ext cx="4103687" cy="279704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1800" dirty="0">
                <a:solidFill>
                  <a:srgbClr val="FF66FF"/>
                </a:solidFill>
                <a:latin typeface="Arial" panose="020B0604020202020204" pitchFamily="34" charset="0"/>
              </a:rPr>
              <a:t>   </a:t>
            </a:r>
            <a:r>
              <a:rPr lang="zh-CN" altLang="en-US" sz="1600" dirty="0">
                <a:solidFill>
                  <a:srgbClr val="FF66FF"/>
                </a:solidFill>
                <a:latin typeface="Arial" panose="020B0604020202020204" pitchFamily="34" charset="0"/>
              </a:rPr>
              <a:t>● </a:t>
            </a:r>
            <a:r>
              <a:rPr lang="zh-CN" altLang="en-US" sz="2400" dirty="0">
                <a:solidFill>
                  <a:srgbClr val="C00000"/>
                </a:solidFill>
                <a:latin typeface="Arial" panose="020B0604020202020204" pitchFamily="34" charset="0"/>
              </a:rPr>
              <a:t>机制：</a:t>
            </a:r>
            <a:r>
              <a:rPr lang="zh-CN" altLang="en-US" sz="2400" dirty="0">
                <a:latin typeface="Arial" panose="020B0604020202020204" pitchFamily="34" charset="0"/>
              </a:rPr>
              <a:t>这段时间内，</a:t>
            </a:r>
            <a:r>
              <a:rPr lang="en-US" altLang="zh-CN" sz="2400" dirty="0">
                <a:latin typeface="Arial" panose="020B0604020202020204" pitchFamily="34" charset="0"/>
              </a:rPr>
              <a:t>Na</a:t>
            </a:r>
            <a:r>
              <a:rPr lang="en-US" altLang="zh-CN" sz="2400" baseline="30000" dirty="0">
                <a:latin typeface="Arial" panose="020B0604020202020204" pitchFamily="34" charset="0"/>
              </a:rPr>
              <a:t>+</a:t>
            </a:r>
            <a:r>
              <a:rPr lang="zh-CN" altLang="en-US" sz="2400" dirty="0">
                <a:latin typeface="Arial" panose="020B0604020202020204" pitchFamily="34" charset="0"/>
              </a:rPr>
              <a:t>通道完全失活(绝对不应期)，或刚刚开始复活(局部反应期)，即只有极少数通道恢复到可以被激活的静息状态。</a:t>
            </a:r>
            <a:r>
              <a:rPr lang="zh-CN" altLang="en-US" sz="1100" b="0" dirty="0">
                <a:latin typeface="Arial" panose="020B0604020202020204" pitchFamily="34" charset="0"/>
                <a:ea typeface="宋体" panose="02010600030101010101" pitchFamily="2" charset="-122"/>
              </a:rPr>
              <a:t> </a:t>
            </a:r>
          </a:p>
        </p:txBody>
      </p:sp>
      <p:pic>
        <p:nvPicPr>
          <p:cNvPr id="2" name="Picture 6">
            <a:extLst>
              <a:ext uri="{FF2B5EF4-FFF2-40B4-BE49-F238E27FC236}">
                <a16:creationId xmlns:a16="http://schemas.microsoft.com/office/drawing/2014/main" id="{5F2900D9-ED24-3E42-671C-828C5B50DDB0}"/>
              </a:ext>
            </a:extLst>
          </p:cNvPr>
          <p:cNvPicPr>
            <a:picLocks noChangeAspect="1"/>
          </p:cNvPicPr>
          <p:nvPr/>
        </p:nvPicPr>
        <p:blipFill>
          <a:blip r:embed="rId4"/>
          <a:stretch>
            <a:fillRect/>
          </a:stretch>
        </p:blipFill>
        <p:spPr>
          <a:xfrm>
            <a:off x="4745360" y="4236260"/>
            <a:ext cx="4315731" cy="1772816"/>
          </a:xfrm>
          <a:prstGeom prst="rect">
            <a:avLst/>
          </a:prstGeom>
          <a:noFill/>
          <a:ln w="9525">
            <a:noFill/>
          </a:ln>
        </p:spPr>
      </p:pic>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4"/>
          <p:cNvSpPr/>
          <p:nvPr/>
        </p:nvSpPr>
        <p:spPr>
          <a:xfrm>
            <a:off x="468313" y="188913"/>
            <a:ext cx="8153400" cy="22828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C00000"/>
                </a:solidFill>
                <a:latin typeface="Arial" panose="020B0604020202020204" pitchFamily="34" charset="0"/>
              </a:rPr>
              <a:t>  (2)相对不应期(</a:t>
            </a:r>
            <a:r>
              <a:rPr lang="en-US" altLang="zh-CN" sz="2400" dirty="0">
                <a:solidFill>
                  <a:srgbClr val="C00000"/>
                </a:solidFill>
                <a:latin typeface="Arial" panose="020B0604020202020204" pitchFamily="34" charset="0"/>
              </a:rPr>
              <a:t>relative refractory period</a:t>
            </a:r>
            <a:r>
              <a:rPr lang="zh-CN" altLang="en-US" sz="2400" dirty="0">
                <a:solidFill>
                  <a:srgbClr val="C00000"/>
                </a:solidFill>
                <a:latin typeface="Arial" panose="020B0604020202020204" pitchFamily="34" charset="0"/>
              </a:rPr>
              <a:t>，</a:t>
            </a:r>
            <a:r>
              <a:rPr lang="en-US" altLang="zh-CN" sz="2400" dirty="0">
                <a:solidFill>
                  <a:srgbClr val="C00000"/>
                </a:solidFill>
                <a:latin typeface="Arial" panose="020B0604020202020204" pitchFamily="34" charset="0"/>
              </a:rPr>
              <a:t>RRP)</a:t>
            </a:r>
            <a:r>
              <a:rPr lang="zh-CN" altLang="en-US" sz="2400" dirty="0">
                <a:solidFill>
                  <a:srgbClr val="C00000"/>
                </a:solidFill>
                <a:latin typeface="Arial" panose="020B0604020202020204" pitchFamily="34" charset="0"/>
              </a:rPr>
              <a:t> </a:t>
            </a:r>
          </a:p>
          <a:p>
            <a:pPr marL="0" lvl="0" indent="0" eaLnBrk="1" hangingPunct="1">
              <a:lnSpc>
                <a:spcPct val="150000"/>
              </a:lnSpc>
              <a:spcBef>
                <a:spcPct val="0"/>
              </a:spcBef>
              <a:buClrTx/>
              <a:buSzTx/>
              <a:buFontTx/>
              <a:buNone/>
            </a:pPr>
            <a:r>
              <a:rPr lang="zh-CN" altLang="en-US" sz="2400" dirty="0">
                <a:solidFill>
                  <a:srgbClr val="663300"/>
                </a:solidFill>
                <a:latin typeface="Arial" panose="020B0604020202020204" pitchFamily="34" charset="0"/>
              </a:rPr>
              <a:t>      </a:t>
            </a:r>
            <a:r>
              <a:rPr lang="zh-CN" altLang="en-US" sz="1800" dirty="0">
                <a:solidFill>
                  <a:srgbClr val="663300"/>
                </a:solidFill>
                <a:latin typeface="Arial" panose="020B0604020202020204" pitchFamily="34" charset="0"/>
              </a:rPr>
              <a:t>● </a:t>
            </a:r>
            <a:r>
              <a:rPr lang="zh-CN" altLang="en-US" sz="2400" dirty="0">
                <a:solidFill>
                  <a:srgbClr val="663300"/>
                </a:solidFill>
                <a:latin typeface="Arial" panose="020B0604020202020204" pitchFamily="34" charset="0"/>
              </a:rPr>
              <a:t>特点：</a:t>
            </a:r>
            <a:r>
              <a:rPr lang="zh-CN" altLang="en-US" sz="2400" dirty="0">
                <a:latin typeface="Arial" panose="020B0604020202020204" pitchFamily="34" charset="0"/>
              </a:rPr>
              <a:t>在膜电位复极化为</a:t>
            </a:r>
            <a:r>
              <a:rPr lang="zh-CN" altLang="en-US" sz="2400" dirty="0">
                <a:solidFill>
                  <a:srgbClr val="FF0000"/>
                </a:solidFill>
                <a:latin typeface="Arial" panose="020B0604020202020204" pitchFamily="34" charset="0"/>
              </a:rPr>
              <a:t>-60</a:t>
            </a:r>
            <a:r>
              <a:rPr lang="en-US" altLang="zh-CN" sz="2400" dirty="0">
                <a:solidFill>
                  <a:srgbClr val="FF0000"/>
                </a:solidFill>
                <a:latin typeface="Arial" panose="020B0604020202020204" pitchFamily="34" charset="0"/>
              </a:rPr>
              <a:t>mV</a:t>
            </a:r>
            <a:r>
              <a:rPr lang="zh-CN" altLang="en-US" sz="2400" dirty="0">
                <a:solidFill>
                  <a:srgbClr val="FF0000"/>
                </a:solidFill>
                <a:latin typeface="Arial" panose="020B0604020202020204" pitchFamily="34" charset="0"/>
              </a:rPr>
              <a:t>至-80</a:t>
            </a:r>
            <a:r>
              <a:rPr lang="en-US" altLang="zh-CN" sz="2400" dirty="0">
                <a:solidFill>
                  <a:srgbClr val="FF0000"/>
                </a:solidFill>
                <a:latin typeface="Arial" panose="020B0604020202020204" pitchFamily="34" charset="0"/>
              </a:rPr>
              <a:t>mV</a:t>
            </a:r>
            <a:r>
              <a:rPr lang="zh-CN" altLang="en-US" sz="2400" dirty="0">
                <a:latin typeface="Arial" panose="020B0604020202020204" pitchFamily="34" charset="0"/>
              </a:rPr>
              <a:t>的这段期间，若给予心肌细胞一个阈刺激，仍不能产生新的动作电位；但给予一个阈上刺激，则可能产生一次新的动作电位。</a:t>
            </a:r>
          </a:p>
        </p:txBody>
      </p:sp>
      <p:sp>
        <p:nvSpPr>
          <p:cNvPr id="158723" name="Rectangle 5"/>
          <p:cNvSpPr/>
          <p:nvPr/>
        </p:nvSpPr>
        <p:spPr>
          <a:xfrm>
            <a:off x="395288" y="2565400"/>
            <a:ext cx="3733800" cy="39258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1800" dirty="0">
                <a:solidFill>
                  <a:srgbClr val="663300"/>
                </a:solidFill>
                <a:latin typeface="Arial" panose="020B0604020202020204" pitchFamily="34" charset="0"/>
              </a:rPr>
              <a:t>     </a:t>
            </a:r>
            <a:r>
              <a:rPr lang="zh-CN" altLang="en-US" sz="1600" dirty="0">
                <a:solidFill>
                  <a:srgbClr val="663300"/>
                </a:solidFill>
                <a:latin typeface="Arial" panose="020B0604020202020204" pitchFamily="34" charset="0"/>
              </a:rPr>
              <a:t>●</a:t>
            </a:r>
            <a:r>
              <a:rPr lang="zh-CN" altLang="en-US" sz="2400" dirty="0">
                <a:solidFill>
                  <a:srgbClr val="663300"/>
                </a:solidFill>
                <a:latin typeface="Arial" panose="020B0604020202020204" pitchFamily="34" charset="0"/>
              </a:rPr>
              <a:t>机制：</a:t>
            </a:r>
            <a:r>
              <a:rPr lang="zh-CN" altLang="en-US" sz="2400" dirty="0">
                <a:latin typeface="Arial" panose="020B0604020202020204" pitchFamily="34" charset="0"/>
              </a:rPr>
              <a:t>此期</a:t>
            </a:r>
            <a:r>
              <a:rPr lang="zh-CN" altLang="en-US" sz="2400" dirty="0">
                <a:solidFill>
                  <a:srgbClr val="C00000"/>
                </a:solidFill>
                <a:latin typeface="Arial" panose="020B0604020202020204" pitchFamily="34" charset="0"/>
              </a:rPr>
              <a:t>已有相当数量的</a:t>
            </a:r>
            <a:r>
              <a:rPr lang="en-US" altLang="zh-CN" sz="2400" dirty="0">
                <a:solidFill>
                  <a:srgbClr val="C00000"/>
                </a:solidFill>
                <a:latin typeface="Arial" panose="020B0604020202020204" pitchFamily="34" charset="0"/>
              </a:rPr>
              <a:t>Na</a:t>
            </a:r>
            <a:r>
              <a:rPr lang="en-US" altLang="zh-CN" sz="2400" baseline="30000" dirty="0">
                <a:solidFill>
                  <a:srgbClr val="C00000"/>
                </a:solidFill>
                <a:latin typeface="Arial" panose="020B0604020202020204" pitchFamily="34" charset="0"/>
              </a:rPr>
              <a:t>+</a:t>
            </a:r>
            <a:r>
              <a:rPr lang="zh-CN" altLang="en-US" sz="2400" dirty="0">
                <a:solidFill>
                  <a:srgbClr val="C00000"/>
                </a:solidFill>
                <a:latin typeface="Arial" panose="020B0604020202020204" pitchFamily="34" charset="0"/>
              </a:rPr>
              <a:t>通道复活至静息状态</a:t>
            </a:r>
            <a:r>
              <a:rPr lang="zh-CN" altLang="en-US" sz="2400" dirty="0">
                <a:latin typeface="Arial" panose="020B0604020202020204" pitchFamily="34" charset="0"/>
              </a:rPr>
              <a:t>，但仍未达到静息电位时的水平，故心肌细胞的兴奋性虽比有效不应期时有所恢复，但仍然低于正常。</a:t>
            </a:r>
            <a:r>
              <a:rPr lang="zh-CN" altLang="en-US" sz="1100" b="0" dirty="0">
                <a:latin typeface="Arial" panose="020B0604020202020204" pitchFamily="34" charset="0"/>
                <a:ea typeface="宋体" panose="02010600030101010101" pitchFamily="2" charset="-122"/>
              </a:rPr>
              <a:t> </a:t>
            </a:r>
          </a:p>
        </p:txBody>
      </p:sp>
      <p:graphicFrame>
        <p:nvGraphicFramePr>
          <p:cNvPr id="158724" name="Object 7"/>
          <p:cNvGraphicFramePr>
            <a:graphicFrameLocks noChangeAspect="1"/>
          </p:cNvGraphicFramePr>
          <p:nvPr/>
        </p:nvGraphicFramePr>
        <p:xfrm>
          <a:off x="4067175" y="2708275"/>
          <a:ext cx="4343400" cy="3730625"/>
        </p:xfrm>
        <a:graphic>
          <a:graphicData uri="http://schemas.openxmlformats.org/presentationml/2006/ole">
            <mc:AlternateContent xmlns:mc="http://schemas.openxmlformats.org/markup-compatibility/2006">
              <mc:Choice xmlns:v="urn:schemas-microsoft-com:vml" Requires="v">
                <p:oleObj r:id="rId2" imgW="5743575" imgH="4933950" progId="Paint.Picture">
                  <p:embed/>
                </p:oleObj>
              </mc:Choice>
              <mc:Fallback>
                <p:oleObj r:id="rId2" imgW="5743575" imgH="4933950" progId="Paint.Picture">
                  <p:embed/>
                  <p:pic>
                    <p:nvPicPr>
                      <p:cNvPr id="0" name="图片 3091"/>
                      <p:cNvPicPr/>
                      <p:nvPr/>
                    </p:nvPicPr>
                    <p:blipFill>
                      <a:blip r:embed="rId3"/>
                      <a:stretch>
                        <a:fillRect/>
                      </a:stretch>
                    </p:blipFill>
                    <p:spPr>
                      <a:xfrm>
                        <a:off x="4067175" y="2708275"/>
                        <a:ext cx="4343400" cy="3730625"/>
                      </a:xfrm>
                      <a:prstGeom prst="rect">
                        <a:avLst/>
                      </a:prstGeom>
                      <a:noFill/>
                      <a:ln w="38100">
                        <a:noFill/>
                        <a:miter/>
                      </a:ln>
                    </p:spPr>
                  </p:pic>
                </p:oleObj>
              </mc:Fallback>
            </mc:AlternateContent>
          </a:graphicData>
        </a:graphic>
      </p:graphicFrame>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5"/>
          <p:cNvSpPr/>
          <p:nvPr/>
        </p:nvSpPr>
        <p:spPr>
          <a:xfrm>
            <a:off x="269743" y="362743"/>
            <a:ext cx="8362950" cy="18446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solidFill>
                  <a:srgbClr val="A50021"/>
                </a:solidFill>
                <a:latin typeface="+mj-ea"/>
                <a:ea typeface="+mj-ea"/>
              </a:rPr>
              <a:t>  </a:t>
            </a:r>
            <a:r>
              <a:rPr lang="zh-CN" altLang="en-US" sz="2400" dirty="0">
                <a:solidFill>
                  <a:srgbClr val="C00000"/>
                </a:solidFill>
                <a:latin typeface="+mj-ea"/>
                <a:ea typeface="+mj-ea"/>
              </a:rPr>
              <a:t>(3)超常期(</a:t>
            </a:r>
            <a:r>
              <a:rPr lang="en-US" altLang="zh-CN" sz="2400" dirty="0">
                <a:solidFill>
                  <a:srgbClr val="C00000"/>
                </a:solidFill>
                <a:latin typeface="+mj-ea"/>
                <a:ea typeface="+mj-ea"/>
              </a:rPr>
              <a:t>supranormal period)</a:t>
            </a:r>
            <a:r>
              <a:rPr lang="zh-CN" altLang="en-US" sz="2400" dirty="0">
                <a:solidFill>
                  <a:srgbClr val="C00000"/>
                </a:solidFill>
                <a:latin typeface="+mj-ea"/>
                <a:ea typeface="+mj-ea"/>
              </a:rPr>
              <a:t> </a:t>
            </a:r>
            <a:r>
              <a:rPr lang="zh-CN" altLang="en-US" sz="2400" dirty="0">
                <a:solidFill>
                  <a:srgbClr val="FF3399"/>
                </a:solidFill>
                <a:latin typeface="+mj-ea"/>
                <a:ea typeface="+mj-ea"/>
              </a:rPr>
              <a:t>：</a:t>
            </a:r>
          </a:p>
          <a:p>
            <a:pPr marL="0" lvl="0" indent="0" eaLnBrk="1" hangingPunct="1">
              <a:spcBef>
                <a:spcPct val="0"/>
              </a:spcBef>
              <a:buClrTx/>
              <a:buSzTx/>
              <a:buFontTx/>
              <a:buNone/>
            </a:pPr>
            <a:r>
              <a:rPr lang="zh-CN" altLang="en-US" sz="2400" dirty="0">
                <a:solidFill>
                  <a:srgbClr val="663300"/>
                </a:solidFill>
                <a:latin typeface="+mj-ea"/>
                <a:ea typeface="+mj-ea"/>
              </a:rPr>
              <a:t>      </a:t>
            </a:r>
            <a:r>
              <a:rPr lang="zh-CN" altLang="en-US" sz="1600" dirty="0">
                <a:solidFill>
                  <a:srgbClr val="663300"/>
                </a:solidFill>
                <a:latin typeface="+mj-ea"/>
                <a:ea typeface="+mj-ea"/>
              </a:rPr>
              <a:t>●</a:t>
            </a:r>
            <a:r>
              <a:rPr lang="zh-CN" altLang="en-US" sz="2400" dirty="0">
                <a:solidFill>
                  <a:srgbClr val="663300"/>
                </a:solidFill>
                <a:latin typeface="+mj-ea"/>
                <a:ea typeface="+mj-ea"/>
              </a:rPr>
              <a:t>特点：</a:t>
            </a:r>
            <a:r>
              <a:rPr lang="zh-CN" altLang="en-US" sz="2400" dirty="0">
                <a:latin typeface="+mj-ea"/>
                <a:ea typeface="+mj-ea"/>
              </a:rPr>
              <a:t>膜内电位从-80</a:t>
            </a:r>
            <a:r>
              <a:rPr lang="en-US" altLang="zh-CN" sz="2400" dirty="0">
                <a:latin typeface="+mj-ea"/>
                <a:ea typeface="+mj-ea"/>
              </a:rPr>
              <a:t>mV</a:t>
            </a:r>
            <a:r>
              <a:rPr lang="zh-CN" altLang="en-US" sz="2400" dirty="0">
                <a:latin typeface="+mj-ea"/>
                <a:ea typeface="+mj-ea"/>
              </a:rPr>
              <a:t>恢复到-90</a:t>
            </a:r>
            <a:r>
              <a:rPr lang="en-US" altLang="zh-CN" sz="2400" dirty="0">
                <a:latin typeface="+mj-ea"/>
                <a:ea typeface="+mj-ea"/>
              </a:rPr>
              <a:t>mV</a:t>
            </a:r>
            <a:r>
              <a:rPr lang="zh-CN" altLang="en-US" sz="2400" dirty="0">
                <a:latin typeface="+mj-ea"/>
                <a:ea typeface="+mj-ea"/>
              </a:rPr>
              <a:t>的这段时期。在这期给予心肌一个阈下刺激，就可能引起一个新的动作电位，表明心肌的兴奋性高于正常</a:t>
            </a:r>
            <a:r>
              <a:rPr lang="en-US" altLang="zh-CN" sz="2400" dirty="0">
                <a:latin typeface="+mj-ea"/>
                <a:ea typeface="+mj-ea"/>
              </a:rPr>
              <a:t>。</a:t>
            </a:r>
            <a:r>
              <a:rPr lang="en-US" altLang="zh-CN" sz="1100" b="0" dirty="0">
                <a:latin typeface="+mj-ea"/>
                <a:ea typeface="+mj-ea"/>
              </a:rPr>
              <a:t> </a:t>
            </a:r>
          </a:p>
        </p:txBody>
      </p:sp>
      <p:sp>
        <p:nvSpPr>
          <p:cNvPr id="159747" name="Rectangle 6"/>
          <p:cNvSpPr/>
          <p:nvPr/>
        </p:nvSpPr>
        <p:spPr>
          <a:xfrm>
            <a:off x="360363" y="4941888"/>
            <a:ext cx="8604250" cy="142192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spcBef>
                <a:spcPct val="0"/>
              </a:spcBef>
              <a:buClrTx/>
              <a:buSzTx/>
              <a:buFontTx/>
              <a:buNone/>
            </a:pPr>
            <a:r>
              <a:rPr lang="zh-CN" altLang="en-US" sz="2400" dirty="0">
                <a:solidFill>
                  <a:srgbClr val="000000"/>
                </a:solidFill>
                <a:latin typeface="+mj-ea"/>
                <a:ea typeface="+mj-ea"/>
              </a:rPr>
              <a:t>    </a:t>
            </a:r>
            <a:r>
              <a:rPr lang="zh-CN" altLang="en-US" sz="2400" dirty="0">
                <a:latin typeface="+mj-ea"/>
                <a:ea typeface="+mj-ea"/>
              </a:rPr>
              <a:t>在相对不应期和超常期，心肌细胞接受一次刺激后，所产生的动作电位0期去极化的幅度和速率都比正常动作电位小，时程短，传导速度慢。    </a:t>
            </a:r>
          </a:p>
        </p:txBody>
      </p:sp>
      <p:graphicFrame>
        <p:nvGraphicFramePr>
          <p:cNvPr id="159748" name="Object 8"/>
          <p:cNvGraphicFramePr>
            <a:graphicFrameLocks noChangeAspect="1"/>
          </p:cNvGraphicFramePr>
          <p:nvPr/>
        </p:nvGraphicFramePr>
        <p:xfrm>
          <a:off x="5076825" y="1916113"/>
          <a:ext cx="3600450" cy="3092450"/>
        </p:xfrm>
        <a:graphic>
          <a:graphicData uri="http://schemas.openxmlformats.org/presentationml/2006/ole">
            <mc:AlternateContent xmlns:mc="http://schemas.openxmlformats.org/markup-compatibility/2006">
              <mc:Choice xmlns:v="urn:schemas-microsoft-com:vml" Requires="v">
                <p:oleObj r:id="rId2" imgW="5743575" imgH="4933950" progId="Paint.Picture">
                  <p:embed/>
                </p:oleObj>
              </mc:Choice>
              <mc:Fallback>
                <p:oleObj r:id="rId2" imgW="5743575" imgH="4933950" progId="Paint.Picture">
                  <p:embed/>
                  <p:pic>
                    <p:nvPicPr>
                      <p:cNvPr id="0" name="图片 3092"/>
                      <p:cNvPicPr/>
                      <p:nvPr/>
                    </p:nvPicPr>
                    <p:blipFill>
                      <a:blip r:embed="rId3"/>
                      <a:stretch>
                        <a:fillRect/>
                      </a:stretch>
                    </p:blipFill>
                    <p:spPr>
                      <a:xfrm>
                        <a:off x="5076825" y="1916113"/>
                        <a:ext cx="3600450" cy="3092450"/>
                      </a:xfrm>
                      <a:prstGeom prst="rect">
                        <a:avLst/>
                      </a:prstGeom>
                      <a:noFill/>
                      <a:ln w="38100">
                        <a:noFill/>
                        <a:miter/>
                      </a:ln>
                    </p:spPr>
                  </p:pic>
                </p:oleObj>
              </mc:Fallback>
            </mc:AlternateContent>
          </a:graphicData>
        </a:graphic>
      </p:graphicFrame>
      <p:sp>
        <p:nvSpPr>
          <p:cNvPr id="159749" name="Rectangle 9"/>
          <p:cNvSpPr/>
          <p:nvPr/>
        </p:nvSpPr>
        <p:spPr>
          <a:xfrm>
            <a:off x="250825" y="2349500"/>
            <a:ext cx="4608513" cy="230822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dist" eaLnBrk="1" hangingPunct="1">
              <a:spcBef>
                <a:spcPct val="0"/>
              </a:spcBef>
              <a:buClrTx/>
              <a:buSzTx/>
              <a:buFontTx/>
              <a:buNone/>
            </a:pPr>
            <a:r>
              <a:rPr lang="zh-CN" altLang="en-US" sz="2400" dirty="0">
                <a:solidFill>
                  <a:srgbClr val="663300"/>
                </a:solidFill>
                <a:latin typeface="+mj-ea"/>
                <a:ea typeface="+mj-ea"/>
              </a:rPr>
              <a:t>  ●机制：</a:t>
            </a:r>
            <a:r>
              <a:rPr lang="zh-CN" altLang="en-US" sz="2400" dirty="0">
                <a:latin typeface="+mj-ea"/>
                <a:ea typeface="+mj-ea"/>
              </a:rPr>
              <a:t>该期</a:t>
            </a:r>
            <a:r>
              <a:rPr lang="en-US" altLang="zh-CN" sz="2400" dirty="0">
                <a:latin typeface="+mj-ea"/>
                <a:ea typeface="+mj-ea"/>
              </a:rPr>
              <a:t>Na+</a:t>
            </a:r>
            <a:r>
              <a:rPr lang="zh-CN" altLang="en-US" sz="2400" dirty="0">
                <a:latin typeface="+mj-ea"/>
                <a:ea typeface="+mj-ea"/>
              </a:rPr>
              <a:t>通道已经复活至静息状态，而膜电位的绝对值小于静息电位，兴奋性高于正常，所以给予心肌一个阈下刺激，就可能引起一个新的动作电位。</a:t>
            </a:r>
          </a:p>
        </p:txBody>
      </p:sp>
    </p:spTree>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72" name="Group 44"/>
          <p:cNvGraphicFramePr>
            <a:graphicFrameLocks noGrp="1"/>
          </p:cNvGraphicFramePr>
          <p:nvPr/>
        </p:nvGraphicFramePr>
        <p:xfrm>
          <a:off x="179388" y="620713"/>
          <a:ext cx="8569325" cy="3086126"/>
        </p:xfrm>
        <a:graphic>
          <a:graphicData uri="http://schemas.openxmlformats.org/drawingml/2006/table">
            <a:tbl>
              <a:tblPr/>
              <a:tblGrid>
                <a:gridCol w="151288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1514475">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gridCol w="1511300">
                  <a:extLst>
                    <a:ext uri="{9D8B030D-6E8A-4147-A177-3AD203B41FA5}">
                      <a16:colId xmlns:a16="http://schemas.microsoft.com/office/drawing/2014/main" val="20004"/>
                    </a:ext>
                  </a:extLst>
                </a:gridCol>
                <a:gridCol w="1512888">
                  <a:extLst>
                    <a:ext uri="{9D8B030D-6E8A-4147-A177-3AD203B41FA5}">
                      <a16:colId xmlns:a16="http://schemas.microsoft.com/office/drawing/2014/main" val="20005"/>
                    </a:ext>
                  </a:extLst>
                </a:gridCol>
              </a:tblGrid>
              <a:tr h="791984">
                <a:tc grid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rgbClr val="FF3300"/>
                          </a:solidFill>
                          <a:effectLst/>
                          <a:latin typeface="Times New Roman" panose="02020603050405020304" pitchFamily="18" charset="0"/>
                          <a:ea typeface="楷体_GB2312" pitchFamily="1" charset="-122"/>
                        </a:rPr>
                        <a:t>分        期</a:t>
                      </a:r>
                    </a:p>
                  </a:txBody>
                  <a:tcPr marL="0" marR="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膜电位</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膜兴奋性</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引起</a:t>
                      </a:r>
                      <a:r>
                        <a:rPr kumimoji="1" lang="en-US" altLang="zh-CN" sz="2000" b="1" i="0" u="none" strike="noStrike" cap="none" normalizeH="0" baseline="0">
                          <a:ln>
                            <a:noFill/>
                          </a:ln>
                          <a:solidFill>
                            <a:srgbClr val="FF3300"/>
                          </a:solidFill>
                          <a:effectLst/>
                          <a:latin typeface="Times New Roman" panose="02020603050405020304" pitchFamily="18" charset="0"/>
                          <a:ea typeface="楷体_GB2312" pitchFamily="1" charset="-122"/>
                        </a:rPr>
                        <a:t>AP</a:t>
                      </a: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的</a:t>
                      </a: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最小刺激</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a:ln>
                            <a:noFill/>
                          </a:ln>
                          <a:solidFill>
                            <a:srgbClr val="FF3300"/>
                          </a:solidFill>
                          <a:effectLst/>
                          <a:latin typeface="Times New Roman" panose="02020603050405020304" pitchFamily="18" charset="0"/>
                          <a:ea typeface="楷体_GB2312" pitchFamily="1" charset="-122"/>
                        </a:rPr>
                        <a:t>AP</a:t>
                      </a:r>
                      <a:r>
                        <a:rPr kumimoji="1" lang="zh-CN" altLang="en-US" sz="2000" b="1" i="0" u="none" strike="noStrike" cap="none" normalizeH="0" baseline="0">
                          <a:ln>
                            <a:noFill/>
                          </a:ln>
                          <a:solidFill>
                            <a:srgbClr val="FF3300"/>
                          </a:solidFill>
                          <a:effectLst/>
                          <a:latin typeface="Times New Roman" panose="02020603050405020304" pitchFamily="18" charset="0"/>
                          <a:ea typeface="楷体_GB2312" pitchFamily="1" charset="-122"/>
                        </a:rPr>
                        <a:t>传导速度</a:t>
                      </a: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528">
                <a:tc row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有效不应期</a:t>
                      </a:r>
                    </a:p>
                  </a:txBody>
                  <a:tcPr marL="0" marR="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绝对不应期</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0</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a:t>
                      </a: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-55mV</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0</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不能引起</a:t>
                      </a: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AP</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4111">
                <a:tc vMerge="1">
                  <a:txBody>
                    <a:bodyPr/>
                    <a:lstStyle/>
                    <a:p>
                      <a:endParaRPr lang="zh-CN"/>
                    </a:p>
                  </a:txBody>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局部反应期</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-55</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a:t>
                      </a: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-60mV</a:t>
                      </a:r>
                      <a:endPar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&gt;0</a:t>
                      </a: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&lt;</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正常</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不能引起</a:t>
                      </a: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AP</a:t>
                      </a: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9628">
                <a:tc grid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相对不应期</a:t>
                      </a:r>
                    </a:p>
                  </a:txBody>
                  <a:tcPr marL="0" marR="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-60</a:t>
                      </a: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a:t>
                      </a: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-80mV</a:t>
                      </a: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&lt;</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正常</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阈上刺激</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减慢</a:t>
                      </a: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1848">
                <a:tc grid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663300"/>
                          </a:solidFill>
                          <a:effectLst/>
                          <a:latin typeface="Times New Roman" panose="02020603050405020304" pitchFamily="18" charset="0"/>
                          <a:ea typeface="楷体_GB2312" pitchFamily="1" charset="-122"/>
                        </a:rPr>
                        <a:t>超常期</a:t>
                      </a:r>
                    </a:p>
                  </a:txBody>
                  <a:tcPr marL="0" marR="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-80</a:t>
                      </a:r>
                      <a:r>
                        <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rPr>
                        <a:t>～</a:t>
                      </a:r>
                      <a:r>
                        <a:rPr kumimoji="1" lang="en-US" altLang="zh-CN" sz="2000" b="1" i="0" u="none" strike="noStrike" cap="none" normalizeH="0" baseline="0">
                          <a:ln>
                            <a:noFill/>
                          </a:ln>
                          <a:solidFill>
                            <a:schemeClr val="tx1"/>
                          </a:solidFill>
                          <a:effectLst/>
                          <a:latin typeface="Times New Roman" panose="02020603050405020304" pitchFamily="18" charset="0"/>
                          <a:ea typeface="楷体_GB2312" pitchFamily="1" charset="-122"/>
                        </a:rPr>
                        <a:t>-90mV</a:t>
                      </a:r>
                      <a:endParaRPr kumimoji="1" lang="zh-CN" altLang="en-US" sz="2000" b="1" i="0" u="none" strike="noStrike" cap="none" normalizeH="0" baseline="0">
                        <a:ln>
                          <a:noFill/>
                        </a:ln>
                        <a:solidFill>
                          <a:schemeClr val="tx1"/>
                        </a:solidFill>
                        <a:effectLst/>
                        <a:latin typeface="Times New Roman" panose="02020603050405020304" pitchFamily="18" charset="0"/>
                        <a:ea typeface="楷体_GB2312" pitchFamily="1" charset="-122"/>
                      </a:endParaRP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楷体_GB2312" pitchFamily="1" charset="-122"/>
                        </a:rPr>
                        <a:t>&gt;</a:t>
                      </a: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正常</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阈下刺激</a:t>
                      </a:r>
                    </a:p>
                  </a:txBody>
                  <a:tcPr marL="0" marR="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楷体_GB2312" pitchFamily="1" charset="-122"/>
                        </a:rPr>
                        <a:t>加快或减慢</a:t>
                      </a:r>
                    </a:p>
                  </a:txBody>
                  <a:tcPr marL="0" marR="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61834" name="Object 120"/>
          <p:cNvGraphicFramePr>
            <a:graphicFrameLocks noChangeAspect="1"/>
          </p:cNvGraphicFramePr>
          <p:nvPr/>
        </p:nvGraphicFramePr>
        <p:xfrm>
          <a:off x="1835150" y="4076700"/>
          <a:ext cx="5976938" cy="2417763"/>
        </p:xfrm>
        <a:graphic>
          <a:graphicData uri="http://schemas.openxmlformats.org/presentationml/2006/ole">
            <mc:AlternateContent xmlns:mc="http://schemas.openxmlformats.org/markup-compatibility/2006">
              <mc:Choice xmlns:v="urn:schemas-microsoft-com:vml" Requires="v">
                <p:oleObj r:id="rId2" imgW="7632700" imgH="3086100" progId="Photoshop.Image.9">
                  <p:embed/>
                </p:oleObj>
              </mc:Choice>
              <mc:Fallback>
                <p:oleObj r:id="rId2" imgW="7632700" imgH="3086100" progId="Photoshop.Image.9">
                  <p:embed/>
                  <p:pic>
                    <p:nvPicPr>
                      <p:cNvPr id="0" name="图片 3093"/>
                      <p:cNvPicPr/>
                      <p:nvPr/>
                    </p:nvPicPr>
                    <p:blipFill>
                      <a:blip r:embed="rId3"/>
                      <a:stretch>
                        <a:fillRect/>
                      </a:stretch>
                    </p:blipFill>
                    <p:spPr>
                      <a:xfrm>
                        <a:off x="1835150" y="4076700"/>
                        <a:ext cx="5976938" cy="2417763"/>
                      </a:xfrm>
                      <a:prstGeom prst="rect">
                        <a:avLst/>
                      </a:prstGeom>
                      <a:noFill/>
                      <a:ln w="38100">
                        <a:noFill/>
                        <a:miter/>
                      </a:ln>
                    </p:spPr>
                  </p:pic>
                </p:oleObj>
              </mc:Fallback>
            </mc:AlternateContent>
          </a:graphicData>
        </a:graphic>
      </p:graphicFrame>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6"/>
          <p:cNvSpPr txBox="1">
            <a:spLocks noGrp="1"/>
          </p:cNvSpPr>
          <p:nvPr>
            <p:ph type="sldNum" sz="quarter" idx="12"/>
          </p:nvPr>
        </p:nvSpPr>
        <p:spPr/>
        <p:txBody>
          <a:bodyPr anchor="b"/>
          <a:lstStyle/>
          <a:p>
            <a:pPr marL="0" indent="0" algn="r" eaLnBrk="1" hangingPunct="1">
              <a:lnSpc>
                <a:spcPct val="100000"/>
              </a:lnSpc>
              <a:spcBef>
                <a:spcPct val="0"/>
              </a:spcBef>
              <a:buClrTx/>
              <a:buSzTx/>
              <a:buFontTx/>
              <a:buNone/>
            </a:pPr>
            <a:fld id="{9A0DB2DC-4C9A-4742-B13C-FB6460FD3503}" type="slidenum">
              <a:rPr lang="en-US" altLang="zh-CN" sz="1400" b="0" dirty="0">
                <a:ea typeface="宋体" panose="02010600030101010101" pitchFamily="2" charset="-122"/>
              </a:rPr>
              <a:t>9</a:t>
            </a:fld>
            <a:endParaRPr lang="en-US" altLang="zh-CN" sz="1400" b="0" dirty="0">
              <a:ea typeface="宋体" panose="02010600030101010101" pitchFamily="2" charset="-122"/>
            </a:endParaRPr>
          </a:p>
        </p:txBody>
      </p:sp>
      <p:sp>
        <p:nvSpPr>
          <p:cNvPr id="262146" name="Rectangle 2"/>
          <p:cNvSpPr>
            <a:spLocks noGrp="1"/>
          </p:cNvSpPr>
          <p:nvPr>
            <p:ph type="title"/>
          </p:nvPr>
        </p:nvSpPr>
        <p:spPr/>
        <p:txBody>
          <a:bodyPr vert="horz" wrap="square" lIns="91440" tIns="45720" rIns="91440" bIns="45720" anchor="b"/>
          <a:lstStyle/>
          <a:p>
            <a:pPr eaLnBrk="1" hangingPunct="1"/>
            <a:r>
              <a:rPr lang="zh-CN" altLang="en-US" dirty="0">
                <a:latin typeface="黑体" panose="02010609060101010101" pitchFamily="49" charset="-122"/>
              </a:rPr>
              <a:t>循环系统的主要功能</a:t>
            </a:r>
            <a:r>
              <a:rPr lang="zh-CN" altLang="en-US" dirty="0"/>
              <a:t> </a:t>
            </a:r>
          </a:p>
        </p:txBody>
      </p:sp>
      <p:sp>
        <p:nvSpPr>
          <p:cNvPr id="262147" name="Rectangle 3"/>
          <p:cNvSpPr>
            <a:spLocks noGrp="1"/>
          </p:cNvSpPr>
          <p:nvPr>
            <p:ph type="body" sz="half" idx="1"/>
          </p:nvPr>
        </p:nvSpPr>
        <p:spPr>
          <a:xfrm>
            <a:off x="1116013" y="2017713"/>
            <a:ext cx="7127875" cy="4114800"/>
          </a:xfrm>
        </p:spPr>
        <p:txBody>
          <a:bodyPr vert="horz" wrap="square" lIns="91440" tIns="45720" rIns="91440" bIns="45720" anchor="t"/>
          <a:lstStyle/>
          <a:p>
            <a:pPr eaLnBrk="1" hangingPunct="1">
              <a:buClr>
                <a:schemeClr val="folHlink"/>
              </a:buClr>
              <a:buSzPct val="60000"/>
              <a:buFont typeface="Wingdings" panose="05000000000000000000" pitchFamily="2" charset="2"/>
            </a:pPr>
            <a:r>
              <a:rPr lang="zh-CN" altLang="en-US" dirty="0">
                <a:latin typeface="+mj-ea"/>
                <a:ea typeface="+mj-ea"/>
              </a:rPr>
              <a:t>运输营养物质、氧和激素到全身各处</a:t>
            </a:r>
          </a:p>
          <a:p>
            <a:pPr eaLnBrk="1" hangingPunct="1">
              <a:buClr>
                <a:schemeClr val="folHlink"/>
              </a:buClr>
              <a:buSzPct val="60000"/>
              <a:buFont typeface="Wingdings" panose="05000000000000000000" pitchFamily="2" charset="2"/>
            </a:pPr>
            <a:r>
              <a:rPr lang="zh-CN" altLang="en-US" dirty="0">
                <a:latin typeface="+mj-ea"/>
                <a:ea typeface="+mj-ea"/>
              </a:rPr>
              <a:t>运输机体代谢产物到肺、肾和皮肤等处排出体外</a:t>
            </a:r>
          </a:p>
          <a:p>
            <a:pPr eaLnBrk="1" hangingPunct="1">
              <a:buClr>
                <a:schemeClr val="folHlink"/>
              </a:buClr>
              <a:buSzPct val="60000"/>
              <a:buFont typeface="Wingdings" panose="05000000000000000000" pitchFamily="2" charset="2"/>
            </a:pPr>
            <a:r>
              <a:rPr lang="zh-CN" altLang="en-US" dirty="0">
                <a:latin typeface="+mj-ea"/>
                <a:ea typeface="+mj-ea"/>
              </a:rPr>
              <a:t>淋巴系统还参与机体的免疫反应</a:t>
            </a:r>
            <a:endParaRPr lang="en-US" altLang="zh-CN" dirty="0">
              <a:latin typeface="+mj-ea"/>
              <a:ea typeface="+mj-ea"/>
            </a:endParaRPr>
          </a:p>
          <a:p>
            <a:pPr eaLnBrk="1" hangingPunct="1"/>
            <a:r>
              <a:rPr lang="en-US" altLang="en-US" dirty="0" err="1">
                <a:latin typeface="+mj-ea"/>
                <a:ea typeface="+mj-ea"/>
              </a:rPr>
              <a:t>内分泌功能</a:t>
            </a:r>
            <a:r>
              <a:rPr lang="en-US" altLang="en-US" dirty="0">
                <a:latin typeface="+mj-ea"/>
                <a:ea typeface="+mj-ea"/>
              </a:rPr>
              <a:t>：</a:t>
            </a:r>
            <a:r>
              <a:rPr lang="zh-CN" altLang="en-US" dirty="0">
                <a:latin typeface="+mj-ea"/>
                <a:ea typeface="+mj-ea"/>
              </a:rPr>
              <a:t>如分泌</a:t>
            </a:r>
            <a:r>
              <a:rPr lang="en-US" altLang="en-US" dirty="0" err="1">
                <a:latin typeface="+mj-ea"/>
                <a:ea typeface="+mj-ea"/>
              </a:rPr>
              <a:t>心钠素</a:t>
            </a:r>
            <a:r>
              <a:rPr lang="zh-CN" altLang="en-US" dirty="0">
                <a:latin typeface="+mj-ea"/>
                <a:ea typeface="+mj-ea"/>
              </a:rPr>
              <a:t>等 </a:t>
            </a:r>
          </a:p>
        </p:txBody>
      </p:sp>
    </p:spTree>
    <p:custDataLst>
      <p:tags r:id="rId1"/>
    </p:custDataLst>
  </p:cSld>
  <p:clrMapOvr>
    <a:masterClrMapping/>
  </p:clrMapOvr>
  <p:transition advTm="22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2146"/>
                                        </p:tgtEl>
                                        <p:attrNameLst>
                                          <p:attrName>style.visibility</p:attrName>
                                        </p:attrNameLst>
                                      </p:cBhvr>
                                      <p:to>
                                        <p:strVal val="visible"/>
                                      </p:to>
                                    </p:set>
                                    <p:animEffect transition="in" filter="wipe(left)">
                                      <p:cBhvr>
                                        <p:cTn id="7" dur="500"/>
                                        <p:tgtEl>
                                          <p:spTgt spid="262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2147">
                                            <p:txEl>
                                              <p:pRg st="0" end="0"/>
                                            </p:txEl>
                                          </p:spTgt>
                                        </p:tgtEl>
                                        <p:attrNameLst>
                                          <p:attrName>style.visibility</p:attrName>
                                        </p:attrNameLst>
                                      </p:cBhvr>
                                      <p:to>
                                        <p:strVal val="visible"/>
                                      </p:to>
                                    </p:set>
                                    <p:animEffect transition="in" filter="wipe(left)">
                                      <p:cBhvr>
                                        <p:cTn id="12" dur="500"/>
                                        <p:tgtEl>
                                          <p:spTgt spid="2621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2147">
                                            <p:txEl>
                                              <p:pRg st="1" end="1"/>
                                            </p:txEl>
                                          </p:spTgt>
                                        </p:tgtEl>
                                        <p:attrNameLst>
                                          <p:attrName>style.visibility</p:attrName>
                                        </p:attrNameLst>
                                      </p:cBhvr>
                                      <p:to>
                                        <p:strVal val="visible"/>
                                      </p:to>
                                    </p:set>
                                    <p:animEffect transition="in" filter="wipe(left)">
                                      <p:cBhvr>
                                        <p:cTn id="17" dur="500"/>
                                        <p:tgtEl>
                                          <p:spTgt spid="2621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2147">
                                            <p:txEl>
                                              <p:pRg st="2" end="2"/>
                                            </p:txEl>
                                          </p:spTgt>
                                        </p:tgtEl>
                                        <p:attrNameLst>
                                          <p:attrName>style.visibility</p:attrName>
                                        </p:attrNameLst>
                                      </p:cBhvr>
                                      <p:to>
                                        <p:strVal val="visible"/>
                                      </p:to>
                                    </p:set>
                                    <p:animEffect transition="in" filter="wipe(left)">
                                      <p:cBhvr>
                                        <p:cTn id="22" dur="500"/>
                                        <p:tgtEl>
                                          <p:spTgt spid="2621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2147">
                                            <p:txEl>
                                              <p:pRg st="3" end="3"/>
                                            </p:txEl>
                                          </p:spTgt>
                                        </p:tgtEl>
                                        <p:attrNameLst>
                                          <p:attrName>style.visibility</p:attrName>
                                        </p:attrNameLst>
                                      </p:cBhvr>
                                      <p:to>
                                        <p:strVal val="visible"/>
                                      </p:to>
                                    </p:set>
                                    <p:animEffect transition="in" filter="wipe(left)">
                                      <p:cBhvr>
                                        <p:cTn id="27" dur="500"/>
                                        <p:tgtEl>
                                          <p:spTgt spid="262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6" grpId="0"/>
      <p:bldP spid="262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p:nvPr/>
        </p:nvSpPr>
        <p:spPr>
          <a:xfrm>
            <a:off x="457200" y="371246"/>
            <a:ext cx="57912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C00000"/>
                </a:solidFill>
                <a:latin typeface="Arial" panose="020B0604020202020204" pitchFamily="34" charset="0"/>
              </a:rPr>
              <a:t>3.心肌兴奋性的特点</a:t>
            </a:r>
            <a:endParaRPr lang="zh-CN" altLang="en-US" sz="2400" b="0" dirty="0">
              <a:solidFill>
                <a:srgbClr val="C00000"/>
              </a:solidFill>
              <a:latin typeface="Arial" panose="020B0604020202020204" pitchFamily="34" charset="0"/>
              <a:ea typeface="宋体" panose="02010600030101010101" pitchFamily="2" charset="-122"/>
            </a:endParaRPr>
          </a:p>
        </p:txBody>
      </p:sp>
      <p:graphicFrame>
        <p:nvGraphicFramePr>
          <p:cNvPr id="162819" name="Object 4"/>
          <p:cNvGraphicFramePr>
            <a:graphicFrameLocks noChangeAspect="1"/>
          </p:cNvGraphicFramePr>
          <p:nvPr/>
        </p:nvGraphicFramePr>
        <p:xfrm>
          <a:off x="4500563" y="1916113"/>
          <a:ext cx="4391025" cy="3838575"/>
        </p:xfrm>
        <a:graphic>
          <a:graphicData uri="http://schemas.openxmlformats.org/presentationml/2006/ole">
            <mc:AlternateContent xmlns:mc="http://schemas.openxmlformats.org/markup-compatibility/2006">
              <mc:Choice xmlns:v="urn:schemas-microsoft-com:vml" Requires="v">
                <p:oleObj r:id="rId2" imgW="4391025" imgH="3838575" progId="Paint.Picture">
                  <p:embed/>
                </p:oleObj>
              </mc:Choice>
              <mc:Fallback>
                <p:oleObj r:id="rId2" imgW="4391025" imgH="3838575" progId="Paint.Picture">
                  <p:embed/>
                  <p:pic>
                    <p:nvPicPr>
                      <p:cNvPr id="0" name="图片 3094"/>
                      <p:cNvPicPr/>
                      <p:nvPr/>
                    </p:nvPicPr>
                    <p:blipFill>
                      <a:blip r:embed="rId3"/>
                      <a:stretch>
                        <a:fillRect/>
                      </a:stretch>
                    </p:blipFill>
                    <p:spPr>
                      <a:xfrm>
                        <a:off x="4500563" y="1916113"/>
                        <a:ext cx="4391025" cy="3838575"/>
                      </a:xfrm>
                      <a:prstGeom prst="rect">
                        <a:avLst/>
                      </a:prstGeom>
                      <a:noFill/>
                      <a:ln w="38100">
                        <a:noFill/>
                        <a:miter/>
                      </a:ln>
                    </p:spPr>
                  </p:pic>
                </p:oleObj>
              </mc:Fallback>
            </mc:AlternateContent>
          </a:graphicData>
        </a:graphic>
      </p:graphicFrame>
      <p:sp>
        <p:nvSpPr>
          <p:cNvPr id="162820" name="Rectangle 5"/>
          <p:cNvSpPr/>
          <p:nvPr/>
        </p:nvSpPr>
        <p:spPr>
          <a:xfrm>
            <a:off x="457200" y="990600"/>
            <a:ext cx="8077200" cy="11287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663300"/>
                </a:solidFill>
                <a:latin typeface="Times New Roman" panose="02020603050405020304" pitchFamily="18" charset="0"/>
              </a:rPr>
              <a:t>（</a:t>
            </a:r>
            <a:r>
              <a:rPr lang="en-US" altLang="zh-CN" sz="2400" dirty="0">
                <a:solidFill>
                  <a:srgbClr val="663300"/>
                </a:solidFill>
                <a:latin typeface="Times New Roman" panose="02020603050405020304" pitchFamily="18" charset="0"/>
              </a:rPr>
              <a:t>1</a:t>
            </a:r>
            <a:r>
              <a:rPr lang="zh-CN" altLang="en-US" sz="2400" dirty="0">
                <a:solidFill>
                  <a:srgbClr val="663300"/>
                </a:solidFill>
                <a:latin typeface="Times New Roman" panose="02020603050405020304" pitchFamily="18" charset="0"/>
              </a:rPr>
              <a:t>）</a:t>
            </a:r>
            <a:r>
              <a:rPr lang="zh-CN" altLang="en-US" sz="2400" dirty="0">
                <a:solidFill>
                  <a:srgbClr val="663300"/>
                </a:solidFill>
                <a:latin typeface="Arial" panose="020B0604020202020204" pitchFamily="34" charset="0"/>
              </a:rPr>
              <a:t>心肌细胞不应期的特点：</a:t>
            </a:r>
            <a:r>
              <a:rPr lang="zh-CN" altLang="en-US" sz="2400" dirty="0">
                <a:latin typeface="Times New Roman" panose="02020603050405020304" pitchFamily="18" charset="0"/>
              </a:rPr>
              <a:t>有效不应期特别长。</a:t>
            </a:r>
            <a:endParaRPr lang="en-US" altLang="zh-CN" sz="2400" dirty="0">
              <a:latin typeface="Arial" panose="020B0604020202020204" pitchFamily="34" charset="0"/>
            </a:endParaRPr>
          </a:p>
          <a:p>
            <a:pPr marL="0" lvl="0" indent="0" eaLnBrk="1" hangingPunct="1">
              <a:lnSpc>
                <a:spcPct val="150000"/>
              </a:lnSpc>
              <a:spcBef>
                <a:spcPct val="0"/>
              </a:spcBef>
              <a:buClrTx/>
              <a:buSzTx/>
              <a:buFontTx/>
              <a:buNone/>
            </a:pPr>
            <a:r>
              <a:rPr lang="zh-CN" altLang="en-US" sz="2400" dirty="0">
                <a:solidFill>
                  <a:srgbClr val="663300"/>
                </a:solidFill>
                <a:latin typeface="Arial" panose="020B0604020202020204" pitchFamily="34" charset="0"/>
              </a:rPr>
              <a:t>（</a:t>
            </a:r>
            <a:r>
              <a:rPr lang="en-US" altLang="zh-CN" sz="2400" dirty="0">
                <a:solidFill>
                  <a:srgbClr val="663300"/>
                </a:solidFill>
                <a:latin typeface="Arial" panose="020B0604020202020204" pitchFamily="34" charset="0"/>
              </a:rPr>
              <a:t>2</a:t>
            </a:r>
            <a:r>
              <a:rPr lang="zh-CN" altLang="en-US" sz="2400" dirty="0">
                <a:solidFill>
                  <a:srgbClr val="663300"/>
                </a:solidFill>
                <a:latin typeface="Arial" panose="020B0604020202020204" pitchFamily="34" charset="0"/>
              </a:rPr>
              <a:t>）心肌细胞不应期意义：</a:t>
            </a:r>
            <a:r>
              <a:rPr lang="zh-CN" altLang="en-US" sz="2400" dirty="0">
                <a:solidFill>
                  <a:srgbClr val="FF66FF"/>
                </a:solidFill>
                <a:latin typeface="Arial" panose="020B0604020202020204" pitchFamily="34" charset="0"/>
              </a:rPr>
              <a:t>  </a:t>
            </a:r>
          </a:p>
        </p:txBody>
      </p:sp>
      <p:sp>
        <p:nvSpPr>
          <p:cNvPr id="162821" name="Rectangle 7"/>
          <p:cNvSpPr/>
          <p:nvPr/>
        </p:nvSpPr>
        <p:spPr>
          <a:xfrm>
            <a:off x="539750" y="2133600"/>
            <a:ext cx="3743325" cy="392588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dist" eaLnBrk="1" hangingPunct="1">
              <a:lnSpc>
                <a:spcPct val="150000"/>
              </a:lnSpc>
              <a:spcBef>
                <a:spcPct val="0"/>
              </a:spcBef>
              <a:buClrTx/>
              <a:buSzTx/>
              <a:buFontTx/>
              <a:buNone/>
            </a:pPr>
            <a:r>
              <a:rPr lang="zh-CN" altLang="en-US" sz="1600" dirty="0">
                <a:solidFill>
                  <a:srgbClr val="663300"/>
                </a:solidFill>
                <a:latin typeface="微软雅黑" panose="020B0503020204020204" pitchFamily="34" charset="-122"/>
                <a:ea typeface="微软雅黑" panose="020B0503020204020204" pitchFamily="34" charset="-122"/>
              </a:rPr>
              <a:t>   ● </a:t>
            </a:r>
            <a:r>
              <a:rPr lang="zh-CN" altLang="en-US" sz="2400" dirty="0">
                <a:solidFill>
                  <a:srgbClr val="663300"/>
                </a:solidFill>
                <a:latin typeface="微软雅黑" panose="020B0503020204020204" pitchFamily="34" charset="-122"/>
                <a:ea typeface="微软雅黑" panose="020B0503020204020204" pitchFamily="34" charset="-122"/>
              </a:rPr>
              <a:t>生理意义</a:t>
            </a:r>
            <a:r>
              <a:rPr lang="zh-CN" altLang="en-US" sz="2400" dirty="0">
                <a:solidFill>
                  <a:srgbClr val="FF66FF"/>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心肌细胞的有效不应期一直延续到心肌细胞的舒张期开始之后，使心肌不会产生完全强直收缩，而始终作收缩和舒张相交替的活动，从而能保证心脏的泵血功能</a:t>
            </a:r>
            <a:r>
              <a:rPr lang="zh-CN" altLang="en-US" sz="2400" dirty="0">
                <a:solidFill>
                  <a:schemeClr val="accent2"/>
                </a:solidFill>
                <a:latin typeface="微软雅黑" panose="020B0503020204020204" pitchFamily="34" charset="-122"/>
                <a:ea typeface="微软雅黑" panose="020B0503020204020204" pitchFamily="34" charset="-122"/>
              </a:rPr>
              <a:t>。</a:t>
            </a:r>
            <a:r>
              <a:rPr lang="zh-CN" altLang="en-US" sz="2400" b="0" dirty="0">
                <a:solidFill>
                  <a:schemeClr val="accent2"/>
                </a:solidFill>
                <a:latin typeface="微软雅黑" panose="020B0503020204020204" pitchFamily="34" charset="-122"/>
                <a:ea typeface="微软雅黑" panose="020B0503020204020204" pitchFamily="34" charset="-122"/>
              </a:rPr>
              <a:t> </a:t>
            </a:r>
          </a:p>
        </p:txBody>
      </p:sp>
    </p:spTree>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5"/>
          <p:cNvSpPr/>
          <p:nvPr/>
        </p:nvSpPr>
        <p:spPr>
          <a:xfrm>
            <a:off x="323850" y="122238"/>
            <a:ext cx="8351838" cy="27209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1600" dirty="0">
                <a:solidFill>
                  <a:srgbClr val="663300"/>
                </a:solidFill>
                <a:latin typeface="+mj-ea"/>
                <a:ea typeface="+mj-ea"/>
              </a:rPr>
              <a:t>  ●</a:t>
            </a:r>
            <a:r>
              <a:rPr lang="zh-CN" altLang="en-US" sz="2400" dirty="0">
                <a:solidFill>
                  <a:srgbClr val="663300"/>
                </a:solidFill>
                <a:latin typeface="+mj-ea"/>
                <a:ea typeface="+mj-ea"/>
              </a:rPr>
              <a:t>临床意义：</a:t>
            </a:r>
            <a:r>
              <a:rPr lang="zh-CN" altLang="en-US" sz="2400" dirty="0">
                <a:latin typeface="+mj-ea"/>
                <a:ea typeface="+mj-ea"/>
              </a:rPr>
              <a:t>如果在心室肌的有效不应期之后、下一次窦房结兴奋到达之前，受到一次外来刺激，则可产生一次提前出现的兴奋和收缩，分别称</a:t>
            </a:r>
            <a:r>
              <a:rPr lang="zh-CN" altLang="en-US" sz="2400" dirty="0">
                <a:solidFill>
                  <a:srgbClr val="C00000"/>
                </a:solidFill>
                <a:latin typeface="Times New Roman" panose="02020603050405020304" pitchFamily="18" charset="0"/>
                <a:ea typeface="+mj-ea"/>
                <a:cs typeface="Times New Roman" panose="02020603050405020304" pitchFamily="18" charset="0"/>
              </a:rPr>
              <a:t>为期前兴奋(</a:t>
            </a:r>
            <a:r>
              <a:rPr lang="en-US" altLang="zh-CN" sz="2400" dirty="0">
                <a:solidFill>
                  <a:srgbClr val="C00000"/>
                </a:solidFill>
                <a:latin typeface="Times New Roman" panose="02020603050405020304" pitchFamily="18" charset="0"/>
                <a:ea typeface="+mj-ea"/>
                <a:cs typeface="Times New Roman" panose="02020603050405020304" pitchFamily="18" charset="0"/>
              </a:rPr>
              <a:t>premature excitation)</a:t>
            </a:r>
            <a:r>
              <a:rPr lang="zh-CN" altLang="en-US" sz="2400" dirty="0">
                <a:solidFill>
                  <a:srgbClr val="C00000"/>
                </a:solidFill>
                <a:latin typeface="Times New Roman" panose="02020603050405020304" pitchFamily="18" charset="0"/>
                <a:ea typeface="+mj-ea"/>
                <a:cs typeface="Times New Roman" panose="02020603050405020304" pitchFamily="18" charset="0"/>
              </a:rPr>
              <a:t>和期前收缩(</a:t>
            </a:r>
            <a:r>
              <a:rPr lang="en-US" altLang="zh-CN" sz="2400" dirty="0">
                <a:solidFill>
                  <a:srgbClr val="C00000"/>
                </a:solidFill>
                <a:latin typeface="Times New Roman" panose="02020603050405020304" pitchFamily="18" charset="0"/>
                <a:ea typeface="+mj-ea"/>
                <a:cs typeface="Times New Roman" panose="02020603050405020304" pitchFamily="18" charset="0"/>
              </a:rPr>
              <a:t>premature systole)。</a:t>
            </a:r>
            <a:r>
              <a:rPr lang="zh-CN" altLang="en-US" sz="2400" dirty="0">
                <a:latin typeface="+mj-ea"/>
                <a:ea typeface="+mj-ea"/>
              </a:rPr>
              <a:t>当紧接在期前兴奋之后的一次窦房结兴奋传到心室时，如果落在期前兴奋的</a:t>
            </a:r>
            <a:r>
              <a:rPr lang="zh-CN" altLang="en-US" sz="2400" dirty="0">
                <a:solidFill>
                  <a:srgbClr val="C00000"/>
                </a:solidFill>
                <a:latin typeface="+mj-ea"/>
                <a:ea typeface="+mj-ea"/>
              </a:rPr>
              <a:t>有效不应期</a:t>
            </a:r>
            <a:r>
              <a:rPr lang="zh-CN" altLang="en-US" sz="2400" dirty="0">
                <a:latin typeface="+mj-ea"/>
                <a:ea typeface="+mj-ea"/>
              </a:rPr>
              <a:t>内，则不能引起心室的兴奋和收缩，形成一次兴奋和收缩</a:t>
            </a:r>
          </a:p>
        </p:txBody>
      </p:sp>
      <p:sp>
        <p:nvSpPr>
          <p:cNvPr id="163843" name="Rectangle 6"/>
          <p:cNvSpPr/>
          <p:nvPr/>
        </p:nvSpPr>
        <p:spPr>
          <a:xfrm>
            <a:off x="395288" y="2924175"/>
            <a:ext cx="3311525" cy="3152338"/>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400" dirty="0">
                <a:latin typeface="+mj-ea"/>
                <a:ea typeface="+mj-ea"/>
              </a:rPr>
              <a:t>的“脱失”，必须等到再下一次窦房结的兴奋传来时才能引起兴奋和收缩。这样出现一段比较长的心室舒张期，称为</a:t>
            </a:r>
            <a:r>
              <a:rPr lang="zh-CN" altLang="en-US" sz="2400" dirty="0">
                <a:solidFill>
                  <a:srgbClr val="C00000"/>
                </a:solidFill>
                <a:latin typeface="Times New Roman" panose="02020603050405020304" pitchFamily="18" charset="0"/>
                <a:ea typeface="+mj-ea"/>
                <a:cs typeface="Times New Roman" panose="02020603050405020304" pitchFamily="18" charset="0"/>
              </a:rPr>
              <a:t>代偿性间歇(</a:t>
            </a:r>
            <a:r>
              <a:rPr lang="en-US" altLang="zh-CN" sz="2400" dirty="0">
                <a:solidFill>
                  <a:srgbClr val="C00000"/>
                </a:solidFill>
                <a:latin typeface="Times New Roman" panose="02020603050405020304" pitchFamily="18" charset="0"/>
                <a:ea typeface="+mj-ea"/>
                <a:cs typeface="Times New Roman" panose="02020603050405020304" pitchFamily="18" charset="0"/>
              </a:rPr>
              <a:t>compensatory pause)</a:t>
            </a:r>
            <a:r>
              <a:rPr lang="zh-CN" altLang="en-US" sz="2400" dirty="0">
                <a:solidFill>
                  <a:srgbClr val="C00000"/>
                </a:solidFill>
                <a:latin typeface="Times New Roman" panose="02020603050405020304" pitchFamily="18" charset="0"/>
                <a:ea typeface="+mj-ea"/>
                <a:cs typeface="Times New Roman" panose="02020603050405020304" pitchFamily="18" charset="0"/>
              </a:rPr>
              <a:t> </a:t>
            </a:r>
            <a:r>
              <a:rPr lang="zh-CN" altLang="en-US" sz="2400" dirty="0">
                <a:solidFill>
                  <a:srgbClr val="000000"/>
                </a:solidFill>
                <a:latin typeface="+mj-ea"/>
                <a:ea typeface="+mj-ea"/>
              </a:rPr>
              <a:t>。</a:t>
            </a:r>
          </a:p>
        </p:txBody>
      </p:sp>
      <p:graphicFrame>
        <p:nvGraphicFramePr>
          <p:cNvPr id="163844" name="Object 8"/>
          <p:cNvGraphicFramePr>
            <a:graphicFrameLocks noChangeAspect="1"/>
          </p:cNvGraphicFramePr>
          <p:nvPr/>
        </p:nvGraphicFramePr>
        <p:xfrm>
          <a:off x="3708400" y="3644900"/>
          <a:ext cx="5257800" cy="2435225"/>
        </p:xfrm>
        <a:graphic>
          <a:graphicData uri="http://schemas.openxmlformats.org/presentationml/2006/ole">
            <mc:AlternateContent xmlns:mc="http://schemas.openxmlformats.org/markup-compatibility/2006">
              <mc:Choice xmlns:v="urn:schemas-microsoft-com:vml" Requires="v">
                <p:oleObj r:id="rId2" imgW="6972300" imgH="3228975" progId="Paint.Picture">
                  <p:embed/>
                </p:oleObj>
              </mc:Choice>
              <mc:Fallback>
                <p:oleObj r:id="rId2" imgW="6972300" imgH="3228975" progId="Paint.Picture">
                  <p:embed/>
                  <p:pic>
                    <p:nvPicPr>
                      <p:cNvPr id="0" name="图片 3095"/>
                      <p:cNvPicPr/>
                      <p:nvPr/>
                    </p:nvPicPr>
                    <p:blipFill>
                      <a:blip r:embed="rId3"/>
                      <a:stretch>
                        <a:fillRect/>
                      </a:stretch>
                    </p:blipFill>
                    <p:spPr>
                      <a:xfrm>
                        <a:off x="3708400" y="3644900"/>
                        <a:ext cx="5257800" cy="2435225"/>
                      </a:xfrm>
                      <a:prstGeom prst="rect">
                        <a:avLst/>
                      </a:prstGeom>
                      <a:noFill/>
                      <a:ln w="38100">
                        <a:noFill/>
                        <a:miter/>
                      </a:ln>
                    </p:spPr>
                  </p:pic>
                </p:oleObj>
              </mc:Fallback>
            </mc:AlternateContent>
          </a:graphicData>
        </a:graphic>
      </p:graphicFrame>
    </p:spTree>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4"/>
          <p:cNvSpPr/>
          <p:nvPr/>
        </p:nvSpPr>
        <p:spPr>
          <a:xfrm>
            <a:off x="3200400" y="6019800"/>
            <a:ext cx="2740025" cy="396875"/>
          </a:xfrm>
          <a:prstGeom prst="rect">
            <a:avLst/>
          </a:prstGeom>
          <a:noFill/>
          <a:ln w="9525">
            <a:noFill/>
          </a:ln>
        </p:spPr>
        <p:txBody>
          <a:bodyPr wrap="non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000" dirty="0">
                <a:solidFill>
                  <a:srgbClr val="FF3399"/>
                </a:solidFill>
                <a:latin typeface="Times New Roman" panose="02020603050405020304" pitchFamily="18" charset="0"/>
              </a:rPr>
              <a:t>期前收缩和代偿性间歇</a:t>
            </a:r>
          </a:p>
        </p:txBody>
      </p:sp>
      <p:grpSp>
        <p:nvGrpSpPr>
          <p:cNvPr id="164867" name="Group 6"/>
          <p:cNvGrpSpPr/>
          <p:nvPr/>
        </p:nvGrpSpPr>
        <p:grpSpPr>
          <a:xfrm>
            <a:off x="1042988" y="836613"/>
            <a:ext cx="6496050" cy="5843587"/>
            <a:chOff x="864" y="336"/>
            <a:chExt cx="3648" cy="3408"/>
          </a:xfrm>
        </p:grpSpPr>
        <p:graphicFrame>
          <p:nvGraphicFramePr>
            <p:cNvPr id="164868" name="Object 2"/>
            <p:cNvGraphicFramePr>
              <a:graphicFrameLocks noChangeAspect="1"/>
            </p:cNvGraphicFramePr>
            <p:nvPr/>
          </p:nvGraphicFramePr>
          <p:xfrm>
            <a:off x="864" y="336"/>
            <a:ext cx="3648" cy="3408"/>
          </p:xfrm>
          <a:graphic>
            <a:graphicData uri="http://schemas.openxmlformats.org/presentationml/2006/ole">
              <mc:AlternateContent xmlns:mc="http://schemas.openxmlformats.org/markup-compatibility/2006">
                <mc:Choice xmlns:v="urn:schemas-microsoft-com:vml" Requires="v">
                  <p:oleObj r:id="rId2" imgW="5076825" imgH="5657850" progId="Paint.Picture">
                    <p:embed/>
                  </p:oleObj>
                </mc:Choice>
                <mc:Fallback>
                  <p:oleObj r:id="rId2" imgW="5076825" imgH="5657850" progId="Paint.Picture">
                    <p:embed/>
                    <p:pic>
                      <p:nvPicPr>
                        <p:cNvPr id="0" name="图片 3096"/>
                        <p:cNvPicPr/>
                        <p:nvPr/>
                      </p:nvPicPr>
                      <p:blipFill>
                        <a:blip r:embed="rId3"/>
                        <a:stretch>
                          <a:fillRect/>
                        </a:stretch>
                      </p:blipFill>
                      <p:spPr>
                        <a:xfrm>
                          <a:off x="864" y="336"/>
                          <a:ext cx="3648" cy="3408"/>
                        </a:xfrm>
                        <a:prstGeom prst="rect">
                          <a:avLst/>
                        </a:prstGeom>
                        <a:noFill/>
                        <a:ln w="38100">
                          <a:noFill/>
                          <a:miter/>
                        </a:ln>
                      </p:spPr>
                    </p:pic>
                  </p:oleObj>
                </mc:Fallback>
              </mc:AlternateContent>
            </a:graphicData>
          </a:graphic>
        </p:graphicFrame>
        <p:sp>
          <p:nvSpPr>
            <p:cNvPr id="164869" name="Line 5"/>
            <p:cNvSpPr/>
            <p:nvPr/>
          </p:nvSpPr>
          <p:spPr>
            <a:xfrm flipV="1">
              <a:off x="2448" y="336"/>
              <a:ext cx="0" cy="3216"/>
            </a:xfrm>
            <a:prstGeom prst="line">
              <a:avLst/>
            </a:prstGeom>
            <a:ln w="28575" cap="flat" cmpd="sng">
              <a:solidFill>
                <a:schemeClr val="accent1"/>
              </a:solidFill>
              <a:prstDash val="solid"/>
              <a:headEnd type="none" w="med" len="med"/>
              <a:tailEnd type="none" w="med" len="med"/>
            </a:ln>
          </p:spPr>
          <p:txBody>
            <a:bodyPr/>
            <a:lstStyle/>
            <a:p>
              <a:endParaRPr lang="zh-CN" altLang="en-US"/>
            </a:p>
          </p:txBody>
        </p:sp>
      </p:grpSp>
    </p:spTree>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3"/>
          <p:cNvSpPr/>
          <p:nvPr/>
        </p:nvSpPr>
        <p:spPr>
          <a:xfrm>
            <a:off x="323850" y="428625"/>
            <a:ext cx="7820025" cy="46196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chemeClr val="hlink"/>
                </a:solidFill>
                <a:latin typeface="Times New Roman" panose="02020603050405020304" pitchFamily="18" charset="0"/>
              </a:rPr>
              <a:t>(二) 心肌的自动节律性</a:t>
            </a:r>
            <a:r>
              <a:rPr lang="zh-CN" altLang="en-US" sz="2400" dirty="0">
                <a:solidFill>
                  <a:srgbClr val="000000"/>
                </a:solidFill>
                <a:latin typeface="Times New Roman" panose="02020603050405020304" pitchFamily="18" charset="0"/>
              </a:rPr>
              <a:t> </a:t>
            </a:r>
            <a:r>
              <a:rPr lang="zh-CN" altLang="en-US" sz="2400" dirty="0">
                <a:solidFill>
                  <a:schemeClr val="hlink"/>
                </a:solidFill>
                <a:latin typeface="Arial" panose="020B0604020202020204" pitchFamily="34" charset="0"/>
              </a:rPr>
              <a:t>(</a:t>
            </a:r>
            <a:r>
              <a:rPr lang="en-US" altLang="zh-CN" sz="2400" dirty="0">
                <a:solidFill>
                  <a:schemeClr val="hlink"/>
                </a:solidFill>
                <a:latin typeface="Arial" panose="020B0604020202020204" pitchFamily="34" charset="0"/>
              </a:rPr>
              <a:t>autorhythmicity)</a:t>
            </a:r>
            <a:endParaRPr lang="zh-CN" altLang="en-US" sz="2400" dirty="0">
              <a:solidFill>
                <a:schemeClr val="hlink"/>
              </a:solidFill>
              <a:latin typeface="Arial" panose="020B0604020202020204" pitchFamily="34" charset="0"/>
            </a:endParaRPr>
          </a:p>
        </p:txBody>
      </p:sp>
      <p:sp>
        <p:nvSpPr>
          <p:cNvPr id="165891" name="Rectangle 4"/>
          <p:cNvSpPr/>
          <p:nvPr/>
        </p:nvSpPr>
        <p:spPr>
          <a:xfrm>
            <a:off x="395288" y="981075"/>
            <a:ext cx="8497887" cy="28305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50000"/>
              </a:lnSpc>
              <a:spcBef>
                <a:spcPct val="0"/>
              </a:spcBef>
              <a:buClrTx/>
              <a:buSzTx/>
              <a:buFontTx/>
              <a:buNone/>
            </a:pPr>
            <a:r>
              <a:rPr lang="zh-CN" altLang="en-US" sz="2400" dirty="0">
                <a:solidFill>
                  <a:srgbClr val="663300"/>
                </a:solidFill>
                <a:latin typeface="楷体_GB2312" pitchFamily="1" charset="-122"/>
              </a:rPr>
              <a:t>  概念：</a:t>
            </a:r>
            <a:r>
              <a:rPr lang="zh-CN" altLang="en-US" sz="2400" dirty="0">
                <a:solidFill>
                  <a:srgbClr val="FF66FF"/>
                </a:solidFill>
                <a:latin typeface="楷体_GB2312" pitchFamily="1" charset="-122"/>
              </a:rPr>
              <a:t> </a:t>
            </a:r>
            <a:r>
              <a:rPr lang="zh-CN" altLang="en-US" sz="2400" dirty="0">
                <a:latin typeface="Arial" panose="020B0604020202020204" pitchFamily="34" charset="0"/>
              </a:rPr>
              <a:t>心肌组织能够在没有外来刺激的情况下自动地发生节律性兴奋的特性，称为自动节律性</a:t>
            </a:r>
            <a:r>
              <a:rPr lang="en-US" altLang="zh-CN" sz="2400" dirty="0">
                <a:latin typeface="Arial" panose="020B0604020202020204" pitchFamily="34" charset="0"/>
              </a:rPr>
              <a:t>，</a:t>
            </a:r>
            <a:r>
              <a:rPr lang="zh-CN" altLang="en-US" sz="2400" dirty="0">
                <a:latin typeface="Arial" panose="020B0604020202020204" pitchFamily="34" charset="0"/>
              </a:rPr>
              <a:t>简称自律性。</a:t>
            </a:r>
          </a:p>
          <a:p>
            <a:pPr marL="0" lvl="0" indent="0" eaLnBrk="1" hangingPunct="1">
              <a:lnSpc>
                <a:spcPct val="150000"/>
              </a:lnSpc>
              <a:spcBef>
                <a:spcPct val="0"/>
              </a:spcBef>
              <a:buClrTx/>
              <a:buSzTx/>
              <a:buFontTx/>
              <a:buNone/>
            </a:pPr>
            <a:r>
              <a:rPr lang="zh-CN" altLang="en-US" sz="2400" dirty="0">
                <a:solidFill>
                  <a:srgbClr val="663300"/>
                </a:solidFill>
                <a:latin typeface="Arial" panose="020B0604020202020204" pitchFamily="34" charset="0"/>
              </a:rPr>
              <a:t>   衡量指标：</a:t>
            </a:r>
            <a:r>
              <a:rPr lang="zh-CN" altLang="en-US" sz="2400" dirty="0">
                <a:latin typeface="Arial" panose="020B0604020202020204" pitchFamily="34" charset="0"/>
              </a:rPr>
              <a:t>频率和规则性。</a:t>
            </a:r>
          </a:p>
          <a:p>
            <a:pPr marL="0" lvl="0" indent="0" eaLnBrk="1" hangingPunct="1">
              <a:lnSpc>
                <a:spcPct val="150000"/>
              </a:lnSpc>
              <a:spcBef>
                <a:spcPct val="0"/>
              </a:spcBef>
              <a:buClrTx/>
              <a:buSzTx/>
              <a:buFontTx/>
              <a:buNone/>
            </a:pPr>
            <a:r>
              <a:rPr lang="zh-CN" altLang="en-US" sz="2400" dirty="0">
                <a:solidFill>
                  <a:srgbClr val="000000"/>
                </a:solidFill>
                <a:latin typeface="Arial" panose="020B0604020202020204" pitchFamily="34" charset="0"/>
              </a:rPr>
              <a:t>        </a:t>
            </a:r>
            <a:r>
              <a:rPr lang="zh-CN" altLang="en-US" sz="2400" dirty="0">
                <a:solidFill>
                  <a:srgbClr val="FF3300"/>
                </a:solidFill>
                <a:latin typeface="Arial" panose="020B0604020202020204" pitchFamily="34" charset="0"/>
              </a:rPr>
              <a:t>频率</a:t>
            </a:r>
            <a:r>
              <a:rPr lang="zh-CN" altLang="en-US" sz="2400" dirty="0">
                <a:latin typeface="Arial" panose="020B0604020202020204" pitchFamily="34" charset="0"/>
              </a:rPr>
              <a:t>是指心肌细胞每分钟发生自动兴奋的次数</a:t>
            </a:r>
            <a:r>
              <a:rPr lang="zh-CN" altLang="en-US" sz="2400" dirty="0">
                <a:solidFill>
                  <a:schemeClr val="accent2"/>
                </a:solidFill>
                <a:latin typeface="Arial" panose="020B0604020202020204" pitchFamily="34" charset="0"/>
              </a:rPr>
              <a:t>。</a:t>
            </a:r>
          </a:p>
          <a:p>
            <a:pPr marL="0" lvl="0" indent="0" eaLnBrk="1" hangingPunct="1">
              <a:lnSpc>
                <a:spcPct val="150000"/>
              </a:lnSpc>
              <a:spcBef>
                <a:spcPct val="0"/>
              </a:spcBef>
              <a:buClrTx/>
              <a:buSzTx/>
              <a:buFontTx/>
              <a:buNone/>
            </a:pPr>
            <a:r>
              <a:rPr lang="zh-CN" altLang="en-US" sz="2400" dirty="0">
                <a:solidFill>
                  <a:schemeClr val="accent2"/>
                </a:solidFill>
                <a:latin typeface="Arial" panose="020B0604020202020204" pitchFamily="34" charset="0"/>
              </a:rPr>
              <a:t>       </a:t>
            </a:r>
            <a:r>
              <a:rPr lang="zh-CN" altLang="en-US" sz="2400" dirty="0">
                <a:solidFill>
                  <a:srgbClr val="FF3300"/>
                </a:solidFill>
                <a:latin typeface="Arial" panose="020B0604020202020204" pitchFamily="34" charset="0"/>
              </a:rPr>
              <a:t>规则性</a:t>
            </a:r>
            <a:r>
              <a:rPr lang="zh-CN" altLang="en-US" sz="2400" dirty="0">
                <a:latin typeface="Arial" panose="020B0604020202020204" pitchFamily="34" charset="0"/>
              </a:rPr>
              <a:t>是指每次自动兴奋的出现在时间分布上是否规则</a:t>
            </a:r>
            <a:r>
              <a:rPr lang="zh-CN" altLang="en-US" sz="2400" dirty="0">
                <a:solidFill>
                  <a:schemeClr val="accent2"/>
                </a:solidFill>
                <a:latin typeface="Arial" panose="020B0604020202020204" pitchFamily="34" charset="0"/>
              </a:rPr>
              <a:t>。</a:t>
            </a:r>
          </a:p>
        </p:txBody>
      </p:sp>
      <p:pic>
        <p:nvPicPr>
          <p:cNvPr id="165892" name="Picture 5" descr="zj3-1"/>
          <p:cNvPicPr>
            <a:picLocks noChangeAspect="1"/>
          </p:cNvPicPr>
          <p:nvPr/>
        </p:nvPicPr>
        <p:blipFill>
          <a:blip r:embed="rId2"/>
          <a:stretch>
            <a:fillRect/>
          </a:stretch>
        </p:blipFill>
        <p:spPr>
          <a:xfrm>
            <a:off x="3708400" y="4076700"/>
            <a:ext cx="2743200" cy="2449513"/>
          </a:xfrm>
          <a:prstGeom prst="rect">
            <a:avLst/>
          </a:prstGeom>
          <a:noFill/>
          <a:ln w="9525">
            <a:noFill/>
          </a:ln>
        </p:spPr>
      </p:pic>
    </p:spTree>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4"/>
          <p:cNvSpPr/>
          <p:nvPr/>
        </p:nvSpPr>
        <p:spPr>
          <a:xfrm>
            <a:off x="395288" y="549275"/>
            <a:ext cx="8305800" cy="5786199"/>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ts val="3700"/>
              </a:lnSpc>
              <a:spcBef>
                <a:spcPct val="0"/>
              </a:spcBef>
              <a:buClrTx/>
              <a:buSzTx/>
              <a:buFontTx/>
              <a:buNone/>
            </a:pPr>
            <a:r>
              <a:rPr lang="en-US" altLang="zh-CN" sz="2400" dirty="0">
                <a:solidFill>
                  <a:srgbClr val="FF3300"/>
                </a:solidFill>
                <a:latin typeface="楷体_GB2312" pitchFamily="1" charset="-122"/>
              </a:rPr>
              <a:t>1</a:t>
            </a:r>
            <a:r>
              <a:rPr lang="zh-CN" altLang="en-US" sz="2400" dirty="0">
                <a:solidFill>
                  <a:srgbClr val="FF3300"/>
                </a:solidFill>
                <a:latin typeface="+mj-ea"/>
                <a:ea typeface="+mj-ea"/>
              </a:rPr>
              <a:t>、心肌自律组织的自律性</a:t>
            </a:r>
          </a:p>
          <a:p>
            <a:pPr marL="0" lvl="0" indent="0" eaLnBrk="1" hangingPunct="1">
              <a:lnSpc>
                <a:spcPts val="3700"/>
              </a:lnSpc>
              <a:spcBef>
                <a:spcPct val="0"/>
              </a:spcBef>
              <a:buClrTx/>
              <a:buSzTx/>
              <a:buFontTx/>
              <a:buNone/>
            </a:pPr>
            <a:r>
              <a:rPr lang="zh-CN" altLang="en-US" sz="2400" dirty="0">
                <a:latin typeface="+mj-ea"/>
                <a:ea typeface="+mj-ea"/>
              </a:rPr>
              <a:t>        窦房结：约100 次／分钟，自律性最高</a:t>
            </a:r>
          </a:p>
          <a:p>
            <a:pPr marL="0" lvl="0" indent="0" eaLnBrk="1" hangingPunct="1">
              <a:lnSpc>
                <a:spcPts val="3700"/>
              </a:lnSpc>
              <a:spcBef>
                <a:spcPct val="0"/>
              </a:spcBef>
              <a:buClrTx/>
              <a:buSzTx/>
              <a:buFontTx/>
              <a:buNone/>
            </a:pPr>
            <a:r>
              <a:rPr lang="zh-CN" altLang="en-US" sz="2400" dirty="0">
                <a:latin typeface="+mj-ea"/>
                <a:ea typeface="+mj-ea"/>
              </a:rPr>
              <a:t>        房室交界：约50次／分钟</a:t>
            </a:r>
          </a:p>
          <a:p>
            <a:pPr marL="0" lvl="0" indent="0" eaLnBrk="1" hangingPunct="1">
              <a:lnSpc>
                <a:spcPts val="3700"/>
              </a:lnSpc>
              <a:spcBef>
                <a:spcPct val="0"/>
              </a:spcBef>
              <a:buClrTx/>
              <a:buSzTx/>
              <a:buFontTx/>
              <a:buNone/>
            </a:pPr>
            <a:r>
              <a:rPr lang="zh-CN" altLang="en-US" sz="2400" dirty="0">
                <a:latin typeface="+mj-ea"/>
                <a:ea typeface="+mj-ea"/>
              </a:rPr>
              <a:t>        房室束：约40次／分钟</a:t>
            </a:r>
          </a:p>
          <a:p>
            <a:pPr marL="0" lvl="0" indent="0" eaLnBrk="1" hangingPunct="1">
              <a:lnSpc>
                <a:spcPts val="3700"/>
              </a:lnSpc>
              <a:spcBef>
                <a:spcPct val="0"/>
              </a:spcBef>
              <a:buClrTx/>
              <a:buSzTx/>
              <a:buFontTx/>
              <a:buNone/>
            </a:pPr>
            <a:r>
              <a:rPr lang="zh-CN" altLang="en-US" sz="2400" dirty="0">
                <a:latin typeface="+mj-ea"/>
                <a:ea typeface="+mj-ea"/>
              </a:rPr>
              <a:t>        浦肯野细胞纤维网：约25次/分钟，自律性最低</a:t>
            </a:r>
          </a:p>
          <a:p>
            <a:pPr marL="0" lvl="0" indent="0" eaLnBrk="1" hangingPunct="1">
              <a:lnSpc>
                <a:spcPts val="3700"/>
              </a:lnSpc>
              <a:spcBef>
                <a:spcPct val="0"/>
              </a:spcBef>
              <a:buClrTx/>
              <a:buSzTx/>
              <a:buFontTx/>
              <a:buNone/>
            </a:pPr>
            <a:r>
              <a:rPr lang="zh-CN" altLang="en-US" sz="2400" dirty="0">
                <a:solidFill>
                  <a:srgbClr val="FF66FF"/>
                </a:solidFill>
                <a:latin typeface="+mj-ea"/>
                <a:ea typeface="+mj-ea"/>
              </a:rPr>
              <a:t> ●</a:t>
            </a:r>
            <a:r>
              <a:rPr lang="zh-CN" altLang="en-US" sz="2400" dirty="0">
                <a:latin typeface="+mj-ea"/>
                <a:ea typeface="+mj-ea"/>
              </a:rPr>
              <a:t>正常起搏点(</a:t>
            </a:r>
            <a:r>
              <a:rPr lang="en-US" altLang="zh-CN" sz="2400" dirty="0">
                <a:latin typeface="+mj-ea"/>
                <a:ea typeface="+mj-ea"/>
              </a:rPr>
              <a:t>normal pacemaker)：</a:t>
            </a:r>
            <a:r>
              <a:rPr lang="zh-CN" altLang="en-US" sz="2400" dirty="0">
                <a:latin typeface="+mj-ea"/>
                <a:ea typeface="+mj-ea"/>
              </a:rPr>
              <a:t>窦房结。</a:t>
            </a:r>
          </a:p>
          <a:p>
            <a:pPr marL="0" lvl="0" indent="0" eaLnBrk="1" hangingPunct="1">
              <a:lnSpc>
                <a:spcPts val="3700"/>
              </a:lnSpc>
              <a:spcBef>
                <a:spcPct val="0"/>
              </a:spcBef>
              <a:buClrTx/>
              <a:buSzTx/>
              <a:buFontTx/>
              <a:buNone/>
            </a:pPr>
            <a:r>
              <a:rPr lang="zh-CN" altLang="en-US" sz="2400" dirty="0">
                <a:solidFill>
                  <a:srgbClr val="FF3399"/>
                </a:solidFill>
                <a:latin typeface="+mj-ea"/>
                <a:ea typeface="+mj-ea"/>
              </a:rPr>
              <a:t> </a:t>
            </a:r>
            <a:r>
              <a:rPr lang="zh-CN" altLang="en-US" sz="2400" dirty="0">
                <a:solidFill>
                  <a:srgbClr val="FF66FF"/>
                </a:solidFill>
                <a:latin typeface="+mj-ea"/>
                <a:ea typeface="+mj-ea"/>
              </a:rPr>
              <a:t>●</a:t>
            </a:r>
            <a:r>
              <a:rPr lang="zh-CN" altLang="en-US" sz="2400" dirty="0">
                <a:latin typeface="+mj-ea"/>
                <a:ea typeface="+mj-ea"/>
              </a:rPr>
              <a:t>窦性节律：由窦房结的自律兴奋所形成的心脏节律。 </a:t>
            </a:r>
          </a:p>
          <a:p>
            <a:pPr marL="0" lvl="0" indent="0" eaLnBrk="1" hangingPunct="1">
              <a:lnSpc>
                <a:spcPts val="3700"/>
              </a:lnSpc>
              <a:spcBef>
                <a:spcPct val="0"/>
              </a:spcBef>
              <a:buClrTx/>
              <a:buSzTx/>
              <a:buFontTx/>
              <a:buNone/>
            </a:pPr>
            <a:r>
              <a:rPr lang="zh-CN" altLang="en-US" sz="2400" dirty="0">
                <a:solidFill>
                  <a:srgbClr val="FF66FF"/>
                </a:solidFill>
                <a:latin typeface="+mj-ea"/>
                <a:ea typeface="+mj-ea"/>
              </a:rPr>
              <a:t> ●</a:t>
            </a:r>
            <a:r>
              <a:rPr lang="zh-CN" altLang="en-US" sz="2400" dirty="0">
                <a:latin typeface="+mj-ea"/>
                <a:ea typeface="+mj-ea"/>
              </a:rPr>
              <a:t>潜在起搏点(</a:t>
            </a:r>
            <a:r>
              <a:rPr lang="en-US" altLang="zh-CN" sz="2400" dirty="0">
                <a:latin typeface="+mj-ea"/>
                <a:ea typeface="+mj-ea"/>
              </a:rPr>
              <a:t>latent pacemaker)：</a:t>
            </a:r>
            <a:r>
              <a:rPr lang="zh-CN" altLang="en-US" sz="2400" dirty="0">
                <a:latin typeface="+mj-ea"/>
                <a:ea typeface="+mj-ea"/>
              </a:rPr>
              <a:t>正常情况下，心内不能表现它们自身自律性的自律组织，称为潜在起搏点</a:t>
            </a:r>
            <a:r>
              <a:rPr lang="en-US" altLang="zh-CN" sz="2400" dirty="0">
                <a:latin typeface="+mj-ea"/>
                <a:ea typeface="+mj-ea"/>
              </a:rPr>
              <a:t>。 </a:t>
            </a:r>
          </a:p>
          <a:p>
            <a:pPr marL="0" lvl="0" indent="0" eaLnBrk="1" hangingPunct="1">
              <a:lnSpc>
                <a:spcPts val="3700"/>
              </a:lnSpc>
              <a:spcBef>
                <a:spcPct val="0"/>
              </a:spcBef>
              <a:buClrTx/>
              <a:buSzTx/>
              <a:buFontTx/>
              <a:buNone/>
            </a:pPr>
            <a:r>
              <a:rPr lang="zh-CN" altLang="en-US" sz="2400" dirty="0">
                <a:solidFill>
                  <a:srgbClr val="FF66FF"/>
                </a:solidFill>
                <a:latin typeface="+mj-ea"/>
                <a:ea typeface="+mj-ea"/>
              </a:rPr>
              <a:t> ●</a:t>
            </a:r>
            <a:r>
              <a:rPr lang="zh-CN" altLang="en-US" sz="2400" dirty="0">
                <a:latin typeface="+mj-ea"/>
                <a:ea typeface="+mj-ea"/>
              </a:rPr>
              <a:t>异位起搏点(</a:t>
            </a:r>
            <a:r>
              <a:rPr lang="en-US" altLang="zh-CN" sz="2400" dirty="0">
                <a:latin typeface="+mj-ea"/>
                <a:ea typeface="+mj-ea"/>
              </a:rPr>
              <a:t>ectopic pacemaker)：</a:t>
            </a:r>
            <a:r>
              <a:rPr lang="zh-CN" altLang="en-US" sz="2400" dirty="0">
                <a:latin typeface="+mj-ea"/>
                <a:ea typeface="+mj-ea"/>
              </a:rPr>
              <a:t>心房或心室受窦房结以外自律性最高的部位发出的兴奋节律支配而搏动，这些异常的起搏部位就称为异位起搏点。</a:t>
            </a:r>
            <a:endParaRPr lang="en-US" altLang="zh-CN" sz="2400" dirty="0">
              <a:latin typeface="+mj-ea"/>
              <a:ea typeface="+mj-ea"/>
            </a:endParaRPr>
          </a:p>
        </p:txBody>
      </p:sp>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4"/>
          <p:cNvSpPr/>
          <p:nvPr/>
        </p:nvSpPr>
        <p:spPr>
          <a:xfrm>
            <a:off x="468313" y="188913"/>
            <a:ext cx="8280400" cy="41814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gn="just" eaLnBrk="1" hangingPunct="1">
              <a:lnSpc>
                <a:spcPct val="140000"/>
              </a:lnSpc>
              <a:spcBef>
                <a:spcPct val="0"/>
              </a:spcBef>
              <a:buClrTx/>
              <a:buSzTx/>
              <a:buFontTx/>
              <a:buNone/>
            </a:pPr>
            <a:r>
              <a:rPr lang="zh-CN" altLang="en-US" sz="2400" dirty="0">
                <a:solidFill>
                  <a:srgbClr val="C00000"/>
                </a:solidFill>
                <a:latin typeface="微软雅黑" panose="020B0503020204020204" pitchFamily="34" charset="-122"/>
                <a:ea typeface="微软雅黑" panose="020B0503020204020204" pitchFamily="34" charset="-122"/>
              </a:rPr>
              <a:t>窦房结对于潜在起搏点控制的机制：</a:t>
            </a:r>
            <a:r>
              <a:rPr lang="en-US" altLang="zh-CN" sz="2400" dirty="0">
                <a:solidFill>
                  <a:srgbClr val="C00000"/>
                </a:solidFill>
                <a:latin typeface="微软雅黑" panose="020B0503020204020204" pitchFamily="34" charset="-122"/>
                <a:ea typeface="微软雅黑" panose="020B0503020204020204" pitchFamily="34" charset="-122"/>
              </a:rPr>
              <a:t>    </a:t>
            </a:r>
            <a:endParaRPr lang="en-US" altLang="zh-CN" sz="1000" b="0" dirty="0">
              <a:solidFill>
                <a:srgbClr val="C00000"/>
              </a:solidFill>
              <a:latin typeface="微软雅黑" panose="020B0503020204020204" pitchFamily="34" charset="-122"/>
              <a:ea typeface="微软雅黑" panose="020B0503020204020204" pitchFamily="34" charset="-122"/>
            </a:endParaRPr>
          </a:p>
          <a:p>
            <a:pPr marL="0" lvl="0" indent="0">
              <a:lnSpc>
                <a:spcPct val="140000"/>
              </a:lnSpc>
              <a:spcBef>
                <a:spcPct val="0"/>
              </a:spcBef>
              <a:buClrTx/>
              <a:buSzTx/>
              <a:buFontTx/>
              <a:buNone/>
            </a:pPr>
            <a:r>
              <a:rPr lang="zh-CN" altLang="en-US" sz="2400" dirty="0">
                <a:solidFill>
                  <a:srgbClr val="0000FF"/>
                </a:solidFill>
                <a:latin typeface="微软雅黑" panose="020B0503020204020204" pitchFamily="34" charset="-122"/>
                <a:ea typeface="微软雅黑" panose="020B0503020204020204" pitchFamily="34" charset="-122"/>
              </a:rPr>
              <a:t>   (1)抢先占领：</a:t>
            </a:r>
            <a:r>
              <a:rPr lang="zh-CN" altLang="en-US" sz="2400" dirty="0">
                <a:solidFill>
                  <a:srgbClr val="000000"/>
                </a:solidFill>
                <a:latin typeface="微软雅黑" panose="020B0503020204020204" pitchFamily="34" charset="-122"/>
                <a:ea typeface="微软雅黑" panose="020B0503020204020204" pitchFamily="34" charset="-122"/>
              </a:rPr>
              <a:t>窦房结的</a:t>
            </a:r>
            <a:r>
              <a:rPr lang="zh-CN" altLang="en-US" sz="2400" dirty="0">
                <a:solidFill>
                  <a:srgbClr val="FF0000"/>
                </a:solidFill>
                <a:latin typeface="微软雅黑" panose="020B0503020204020204" pitchFamily="34" charset="-122"/>
                <a:ea typeface="微软雅黑" panose="020B0503020204020204" pitchFamily="34" charset="-122"/>
              </a:rPr>
              <a:t>自律性兴奋频率高于潜在起搏点</a:t>
            </a:r>
            <a:r>
              <a:rPr lang="zh-CN" altLang="en-US" sz="2400" dirty="0">
                <a:solidFill>
                  <a:srgbClr val="000000"/>
                </a:solidFill>
                <a:latin typeface="微软雅黑" panose="020B0503020204020204" pitchFamily="34" charset="-122"/>
                <a:ea typeface="微软雅黑" panose="020B0503020204020204" pitchFamily="34" charset="-122"/>
              </a:rPr>
              <a:t>，从窦房结发出的兴奋，激动</a:t>
            </a:r>
            <a:r>
              <a:rPr lang="zh-CN" altLang="en-US" sz="2400" dirty="0">
                <a:latin typeface="微软雅黑" panose="020B0503020204020204" pitchFamily="34" charset="-122"/>
                <a:ea typeface="微软雅黑" panose="020B0503020204020204" pitchFamily="34" charset="-122"/>
              </a:rPr>
              <a:t>潜在起搏点</a:t>
            </a:r>
            <a:r>
              <a:rPr lang="zh-CN" altLang="en-US" sz="2400" dirty="0">
                <a:solidFill>
                  <a:srgbClr val="000000"/>
                </a:solidFill>
                <a:latin typeface="微软雅黑" panose="020B0503020204020204" pitchFamily="34" charset="-122"/>
                <a:ea typeface="微软雅黑" panose="020B0503020204020204" pitchFamily="34" charset="-122"/>
              </a:rPr>
              <a:t>产生动作电位，而使其自身的自律性不能表现出来 。    </a:t>
            </a:r>
          </a:p>
          <a:p>
            <a:pPr marL="0" lvl="0" indent="0">
              <a:lnSpc>
                <a:spcPct val="140000"/>
              </a:lnSpc>
              <a:spcBef>
                <a:spcPct val="0"/>
              </a:spcBef>
              <a:buClrTx/>
              <a:buSzTx/>
              <a:buFontTx/>
              <a:buNone/>
            </a:pPr>
            <a:r>
              <a:rPr lang="zh-CN" altLang="en-US" sz="2400" dirty="0">
                <a:solidFill>
                  <a:srgbClr val="0000FF"/>
                </a:solidFill>
                <a:latin typeface="微软雅黑" panose="020B0503020204020204" pitchFamily="34" charset="-122"/>
                <a:ea typeface="微软雅黑" panose="020B0503020204020204" pitchFamily="34" charset="-122"/>
              </a:rPr>
              <a:t>   (2)超速驱动压抑：</a:t>
            </a:r>
          </a:p>
          <a:p>
            <a:pPr marL="0" lvl="0" indent="0">
              <a:lnSpc>
                <a:spcPct val="140000"/>
              </a:lnSpc>
              <a:spcBef>
                <a:spcPct val="0"/>
              </a:spcBef>
              <a:buClrTx/>
              <a:buSzTx/>
              <a:buFontTx/>
              <a:buNone/>
            </a:pPr>
            <a:r>
              <a:rPr lang="zh-CN" altLang="en-US" sz="2400" dirty="0">
                <a:solidFill>
                  <a:srgbClr val="FF3399"/>
                </a:solidFill>
                <a:latin typeface="微软雅黑" panose="020B0503020204020204" pitchFamily="34" charset="-122"/>
                <a:ea typeface="微软雅黑" panose="020B0503020204020204" pitchFamily="34" charset="-122"/>
              </a:rPr>
              <a:t>       概念：</a:t>
            </a:r>
            <a:r>
              <a:rPr lang="zh-CN" altLang="en-US" sz="2400" dirty="0">
                <a:solidFill>
                  <a:srgbClr val="000000"/>
                </a:solidFill>
                <a:latin typeface="微软雅黑" panose="020B0503020204020204" pitchFamily="34" charset="-122"/>
                <a:ea typeface="微软雅黑" panose="020B0503020204020204" pitchFamily="34" charset="-122"/>
              </a:rPr>
              <a:t>自律细胞在受到高于其固有频率的刺激时，就按外加刺激的频率发生兴奋，称为</a:t>
            </a:r>
            <a:r>
              <a:rPr lang="zh-CN" altLang="en-US" sz="2400" dirty="0">
                <a:solidFill>
                  <a:srgbClr val="FF0000"/>
                </a:solidFill>
                <a:latin typeface="微软雅黑" panose="020B0503020204020204" pitchFamily="34" charset="-122"/>
                <a:ea typeface="微软雅黑" panose="020B0503020204020204" pitchFamily="34" charset="-122"/>
              </a:rPr>
              <a:t>超速驱动</a:t>
            </a:r>
            <a:r>
              <a:rPr lang="zh-CN" altLang="en-US" sz="2400" dirty="0">
                <a:solidFill>
                  <a:srgbClr val="000000"/>
                </a:solidFill>
                <a:latin typeface="微软雅黑" panose="020B0503020204020204" pitchFamily="34" charset="-122"/>
                <a:ea typeface="微软雅黑" panose="020B0503020204020204" pitchFamily="34" charset="-122"/>
              </a:rPr>
              <a:t>。在外来的超速驱动刺激停止后，自律细胞</a:t>
            </a:r>
            <a:r>
              <a:rPr lang="zh-CN" altLang="en-US" sz="2400" dirty="0">
                <a:solidFill>
                  <a:srgbClr val="FF0000"/>
                </a:solidFill>
                <a:latin typeface="微软雅黑" panose="020B0503020204020204" pitchFamily="34" charset="-122"/>
                <a:ea typeface="微软雅黑" panose="020B0503020204020204" pitchFamily="34" charset="-122"/>
              </a:rPr>
              <a:t>不能立即呈现其固有</a:t>
            </a:r>
            <a:r>
              <a:rPr lang="zh-CN" altLang="en-US" sz="2400" dirty="0">
                <a:solidFill>
                  <a:srgbClr val="000000"/>
                </a:solidFill>
                <a:latin typeface="微软雅黑" panose="020B0503020204020204" pitchFamily="34" charset="-122"/>
                <a:ea typeface="微软雅黑" panose="020B0503020204020204" pitchFamily="34" charset="-122"/>
              </a:rPr>
              <a:t>的自律性活动</a:t>
            </a:r>
          </a:p>
        </p:txBody>
      </p:sp>
      <p:graphicFrame>
        <p:nvGraphicFramePr>
          <p:cNvPr id="167939" name="Object 5"/>
          <p:cNvGraphicFramePr>
            <a:graphicFrameLocks noChangeAspect="1"/>
          </p:cNvGraphicFramePr>
          <p:nvPr/>
        </p:nvGraphicFramePr>
        <p:xfrm>
          <a:off x="468313" y="4652963"/>
          <a:ext cx="4191000" cy="1743075"/>
        </p:xfrm>
        <a:graphic>
          <a:graphicData uri="http://schemas.openxmlformats.org/presentationml/2006/ole">
            <mc:AlternateContent xmlns:mc="http://schemas.openxmlformats.org/markup-compatibility/2006">
              <mc:Choice xmlns:v="urn:schemas-microsoft-com:vml" Requires="v">
                <p:oleObj r:id="rId2" imgW="2543175" imgH="1552575" progId="Paint.Picture">
                  <p:embed/>
                </p:oleObj>
              </mc:Choice>
              <mc:Fallback>
                <p:oleObj r:id="rId2" imgW="2543175" imgH="1552575" progId="Paint.Picture">
                  <p:embed/>
                  <p:pic>
                    <p:nvPicPr>
                      <p:cNvPr id="0" name="图片 3097"/>
                      <p:cNvPicPr/>
                      <p:nvPr/>
                    </p:nvPicPr>
                    <p:blipFill>
                      <a:blip r:embed="rId3"/>
                      <a:stretch>
                        <a:fillRect/>
                      </a:stretch>
                    </p:blipFill>
                    <p:spPr>
                      <a:xfrm>
                        <a:off x="468313" y="4652963"/>
                        <a:ext cx="4191000" cy="1743075"/>
                      </a:xfrm>
                      <a:prstGeom prst="rect">
                        <a:avLst/>
                      </a:prstGeom>
                      <a:noFill/>
                      <a:ln w="38100">
                        <a:noFill/>
                        <a:miter/>
                      </a:ln>
                    </p:spPr>
                  </p:pic>
                </p:oleObj>
              </mc:Fallback>
            </mc:AlternateContent>
          </a:graphicData>
        </a:graphic>
      </p:graphicFrame>
      <p:sp>
        <p:nvSpPr>
          <p:cNvPr id="167940" name="Text Box 7"/>
          <p:cNvSpPr txBox="1"/>
          <p:nvPr/>
        </p:nvSpPr>
        <p:spPr>
          <a:xfrm>
            <a:off x="4859338" y="4292600"/>
            <a:ext cx="3960812" cy="21367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40000"/>
              </a:lnSpc>
              <a:spcBef>
                <a:spcPct val="50000"/>
              </a:spcBef>
              <a:buClrTx/>
              <a:buSzTx/>
              <a:buFontTx/>
              <a:buNone/>
            </a:pPr>
            <a:r>
              <a:rPr lang="zh-CN" altLang="en-US" sz="2400" dirty="0">
                <a:solidFill>
                  <a:srgbClr val="000000"/>
                </a:solidFill>
                <a:latin typeface="+mj-ea"/>
                <a:ea typeface="+mj-ea"/>
              </a:rPr>
              <a:t>，需经一段静止期后才逐渐恢复其自律性，这种现象称为</a:t>
            </a:r>
            <a:r>
              <a:rPr lang="zh-CN" altLang="en-US" sz="2400" dirty="0">
                <a:solidFill>
                  <a:srgbClr val="FF0000"/>
                </a:solidFill>
                <a:latin typeface="+mj-ea"/>
                <a:ea typeface="+mj-ea"/>
              </a:rPr>
              <a:t>超速驱动压抑(</a:t>
            </a:r>
            <a:r>
              <a:rPr lang="en-US" altLang="zh-CN" sz="2400" dirty="0">
                <a:solidFill>
                  <a:srgbClr val="FF0000"/>
                </a:solidFill>
                <a:latin typeface="+mj-ea"/>
                <a:ea typeface="+mj-ea"/>
              </a:rPr>
              <a:t>overdrive suppression)。</a:t>
            </a:r>
            <a:endParaRPr lang="zh-CN" altLang="en-US" sz="2400" dirty="0">
              <a:solidFill>
                <a:srgbClr val="FF0000"/>
              </a:solidFill>
              <a:latin typeface="+mj-ea"/>
              <a:ea typeface="+mj-ea"/>
            </a:endParaRPr>
          </a:p>
        </p:txBody>
      </p:sp>
      <p:sp>
        <p:nvSpPr>
          <p:cNvPr id="167941" name="Text Box 6"/>
          <p:cNvSpPr txBox="1"/>
          <p:nvPr/>
        </p:nvSpPr>
        <p:spPr>
          <a:xfrm>
            <a:off x="3563938" y="6461125"/>
            <a:ext cx="5400675" cy="396875"/>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2000" dirty="0">
                <a:latin typeface="Arial" panose="020B0604020202020204" pitchFamily="34" charset="0"/>
                <a:ea typeface="宋体" panose="02010600030101010101" pitchFamily="2" charset="-122"/>
              </a:rPr>
              <a:t>中断起搏器，驱动频率逐步减慢</a:t>
            </a:r>
          </a:p>
        </p:txBody>
      </p:sp>
    </p:spTree>
  </p:cSld>
  <p:clrMapOvr>
    <a:masterClrMapping/>
  </p:clrMapOvr>
  <p:transition advClick="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p:nvPr/>
        </p:nvSpPr>
        <p:spPr>
          <a:xfrm>
            <a:off x="468313" y="115888"/>
            <a:ext cx="8351837" cy="334168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spcBef>
                <a:spcPct val="50000"/>
              </a:spcBef>
              <a:buClrTx/>
              <a:buSzTx/>
              <a:buFontTx/>
              <a:buNone/>
            </a:pPr>
            <a:r>
              <a:rPr lang="zh-CN" altLang="en-US" sz="2400" dirty="0">
                <a:solidFill>
                  <a:srgbClr val="FF0000"/>
                </a:solidFill>
                <a:latin typeface="楷体_GB2312" pitchFamily="1" charset="-122"/>
              </a:rPr>
              <a:t>  特点：</a:t>
            </a:r>
            <a:r>
              <a:rPr lang="zh-CN" altLang="en-US" sz="2400" dirty="0">
                <a:latin typeface="Arial" panose="020B0604020202020204" pitchFamily="34" charset="0"/>
              </a:rPr>
              <a:t>超速驱动压抑具有频率依赖性，即超速驱动压抑的程度与两个</a:t>
            </a:r>
            <a:r>
              <a:rPr lang="zh-CN" altLang="en-US" sz="2400" dirty="0">
                <a:solidFill>
                  <a:srgbClr val="FF0000"/>
                </a:solidFill>
                <a:latin typeface="Arial" panose="020B0604020202020204" pitchFamily="34" charset="0"/>
              </a:rPr>
              <a:t>起搏点自动兴奋频率的差</a:t>
            </a:r>
            <a:r>
              <a:rPr lang="zh-CN" altLang="en-US" sz="2400" dirty="0">
                <a:latin typeface="Arial" panose="020B0604020202020204" pitchFamily="34" charset="0"/>
              </a:rPr>
              <a:t>呈平行关系。</a:t>
            </a:r>
          </a:p>
          <a:p>
            <a:pPr marL="0" lvl="0" indent="0">
              <a:spcBef>
                <a:spcPct val="50000"/>
              </a:spcBef>
              <a:buClrTx/>
              <a:buSzTx/>
              <a:buFontTx/>
              <a:buNone/>
            </a:pPr>
            <a:r>
              <a:rPr lang="zh-CN" altLang="en-US" sz="2400" dirty="0">
                <a:solidFill>
                  <a:srgbClr val="FF0000"/>
                </a:solidFill>
                <a:latin typeface="Arial" panose="020B0604020202020204" pitchFamily="34" charset="0"/>
                <a:ea typeface="宋体" panose="02010600030101010101" pitchFamily="2" charset="-122"/>
              </a:rPr>
              <a:t>     机制：</a:t>
            </a:r>
            <a:r>
              <a:rPr lang="zh-CN" altLang="en-US" sz="2400" dirty="0">
                <a:latin typeface="楷体_GB2312" pitchFamily="1" charset="-122"/>
                <a:ea typeface="宋体" panose="02010600030101010101" pitchFamily="2" charset="-122"/>
              </a:rPr>
              <a:t>心肌细胞膜上</a:t>
            </a:r>
            <a:r>
              <a:rPr lang="en-US" altLang="zh-CN" sz="2400" dirty="0">
                <a:latin typeface="楷体_GB2312" pitchFamily="1" charset="-122"/>
                <a:ea typeface="宋体" panose="02010600030101010101" pitchFamily="2" charset="-122"/>
              </a:rPr>
              <a:t>Na</a:t>
            </a:r>
            <a:r>
              <a:rPr lang="en-US" altLang="zh-CN" sz="2400" baseline="30000" dirty="0">
                <a:latin typeface="楷体_GB2312" pitchFamily="1" charset="-122"/>
                <a:ea typeface="宋体" panose="02010600030101010101" pitchFamily="2" charset="-122"/>
              </a:rPr>
              <a:t>+</a:t>
            </a:r>
            <a:r>
              <a:rPr lang="en-US" altLang="zh-CN" sz="2400" dirty="0">
                <a:latin typeface="楷体_GB2312" pitchFamily="1" charset="-122"/>
                <a:ea typeface="宋体" panose="02010600030101010101" pitchFamily="2" charset="-122"/>
              </a:rPr>
              <a:t>-K</a:t>
            </a:r>
            <a:r>
              <a:rPr lang="en-US" altLang="zh-CN" sz="2400" baseline="30000" dirty="0">
                <a:latin typeface="楷体_GB2312" pitchFamily="1" charset="-122"/>
                <a:ea typeface="宋体" panose="02010600030101010101" pitchFamily="2" charset="-122"/>
              </a:rPr>
              <a:t>+</a:t>
            </a:r>
            <a:r>
              <a:rPr lang="zh-CN" altLang="en-US" sz="2400" dirty="0">
                <a:latin typeface="楷体_GB2312" pitchFamily="1" charset="-122"/>
                <a:ea typeface="宋体" panose="02010600030101010101" pitchFamily="2" charset="-122"/>
              </a:rPr>
              <a:t>泵活动的增强。当自律细胞受到超速驱动时，由于单位时间内产生的动作电位数量增多，导致</a:t>
            </a:r>
            <a:r>
              <a:rPr lang="en-US" altLang="zh-CN" sz="2400" dirty="0">
                <a:latin typeface="楷体_GB2312" pitchFamily="1" charset="-122"/>
                <a:ea typeface="宋体" panose="02010600030101010101" pitchFamily="2" charset="-122"/>
              </a:rPr>
              <a:t>Na</a:t>
            </a:r>
            <a:r>
              <a:rPr lang="en-US" altLang="zh-CN" sz="2400" baseline="30000" dirty="0">
                <a:latin typeface="楷体_GB2312" pitchFamily="1" charset="-122"/>
                <a:ea typeface="宋体" panose="02010600030101010101" pitchFamily="2" charset="-122"/>
              </a:rPr>
              <a:t>+</a:t>
            </a:r>
            <a:r>
              <a:rPr lang="zh-CN" altLang="en-US" sz="2400" dirty="0">
                <a:latin typeface="楷体_GB2312" pitchFamily="1" charset="-122"/>
                <a:ea typeface="宋体" panose="02010600030101010101" pitchFamily="2" charset="-122"/>
              </a:rPr>
              <a:t>内流和</a:t>
            </a:r>
            <a:r>
              <a:rPr lang="en-US" altLang="zh-CN" sz="2400" dirty="0">
                <a:latin typeface="楷体_GB2312" pitchFamily="1" charset="-122"/>
                <a:ea typeface="宋体" panose="02010600030101010101" pitchFamily="2" charset="-122"/>
              </a:rPr>
              <a:t>K</a:t>
            </a:r>
            <a:r>
              <a:rPr lang="en-US" altLang="zh-CN" sz="2400" baseline="30000" dirty="0">
                <a:latin typeface="楷体_GB2312" pitchFamily="1" charset="-122"/>
                <a:ea typeface="宋体" panose="02010600030101010101" pitchFamily="2" charset="-122"/>
              </a:rPr>
              <a:t>+</a:t>
            </a:r>
            <a:r>
              <a:rPr lang="zh-CN" altLang="en-US" sz="2400" dirty="0">
                <a:latin typeface="楷体_GB2312" pitchFamily="1" charset="-122"/>
                <a:ea typeface="宋体" panose="02010600030101010101" pitchFamily="2" charset="-122"/>
              </a:rPr>
              <a:t>外流均</a:t>
            </a:r>
            <a:r>
              <a:rPr lang="zh-CN" altLang="en-US" sz="2400" dirty="0">
                <a:solidFill>
                  <a:srgbClr val="FF0000"/>
                </a:solidFill>
                <a:latin typeface="楷体_GB2312" pitchFamily="1" charset="-122"/>
                <a:ea typeface="宋体" panose="02010600030101010101" pitchFamily="2" charset="-122"/>
              </a:rPr>
              <a:t>增加</a:t>
            </a:r>
            <a:r>
              <a:rPr lang="zh-CN" altLang="en-US" sz="2400" dirty="0">
                <a:solidFill>
                  <a:schemeClr val="accent2"/>
                </a:solidFill>
                <a:latin typeface="楷体_GB2312" pitchFamily="1" charset="-122"/>
                <a:ea typeface="宋体" panose="02010600030101010101" pitchFamily="2" charset="-122"/>
              </a:rPr>
              <a:t>，</a:t>
            </a:r>
            <a:r>
              <a:rPr lang="zh-CN" altLang="en-US" sz="2400" dirty="0">
                <a:latin typeface="+mj-ea"/>
                <a:ea typeface="+mj-ea"/>
              </a:rPr>
              <a:t>于是</a:t>
            </a:r>
            <a:r>
              <a:rPr lang="en-US" altLang="zh-CN" sz="2400" dirty="0">
                <a:latin typeface="+mj-ea"/>
                <a:ea typeface="+mj-ea"/>
              </a:rPr>
              <a:t>Na</a:t>
            </a:r>
            <a:r>
              <a:rPr lang="en-US" altLang="zh-CN" sz="2400" baseline="30000" dirty="0">
                <a:latin typeface="+mj-ea"/>
                <a:ea typeface="+mj-ea"/>
              </a:rPr>
              <a:t>+</a:t>
            </a:r>
            <a:r>
              <a:rPr lang="en-US" altLang="zh-CN" sz="2400" dirty="0">
                <a:latin typeface="+mj-ea"/>
                <a:ea typeface="+mj-ea"/>
              </a:rPr>
              <a:t>-K</a:t>
            </a:r>
            <a:r>
              <a:rPr lang="en-US" altLang="zh-CN" sz="2400" baseline="30000" dirty="0">
                <a:latin typeface="+mj-ea"/>
                <a:ea typeface="+mj-ea"/>
              </a:rPr>
              <a:t>+</a:t>
            </a:r>
            <a:r>
              <a:rPr lang="zh-CN" altLang="en-US" sz="2400" dirty="0">
                <a:latin typeface="+mj-ea"/>
                <a:ea typeface="+mj-ea"/>
              </a:rPr>
              <a:t>泵的活动随之增强，所产生的外向性泵电流增大</a:t>
            </a:r>
            <a:r>
              <a:rPr lang="zh-CN" altLang="en-US" sz="2400" dirty="0">
                <a:latin typeface="楷体_GB2312" pitchFamily="1" charset="-122"/>
                <a:ea typeface="宋体" panose="02010600030101010101" pitchFamily="2" charset="-122"/>
              </a:rPr>
              <a:t>，使细胞膜超极化，因此自律性降低。</a:t>
            </a:r>
            <a:endParaRPr lang="zh-CN" altLang="en-US" sz="1100" b="0" dirty="0">
              <a:latin typeface="楷体_GB2312" pitchFamily="1" charset="-122"/>
              <a:ea typeface="宋体" panose="02010600030101010101" pitchFamily="2" charset="-122"/>
            </a:endParaRPr>
          </a:p>
        </p:txBody>
      </p:sp>
      <p:graphicFrame>
        <p:nvGraphicFramePr>
          <p:cNvPr id="168963" name="Object 21"/>
          <p:cNvGraphicFramePr>
            <a:graphicFrameLocks noChangeAspect="1"/>
          </p:cNvGraphicFramePr>
          <p:nvPr/>
        </p:nvGraphicFramePr>
        <p:xfrm>
          <a:off x="1619250" y="3355975"/>
          <a:ext cx="4752975" cy="2798763"/>
        </p:xfrm>
        <a:graphic>
          <a:graphicData uri="http://schemas.openxmlformats.org/presentationml/2006/ole">
            <mc:AlternateContent xmlns:mc="http://schemas.openxmlformats.org/markup-compatibility/2006">
              <mc:Choice xmlns:v="urn:schemas-microsoft-com:vml" Requires="v">
                <p:oleObj r:id="rId2" imgW="5778500" imgH="2844800" progId="Photoshop.Image.9">
                  <p:embed/>
                </p:oleObj>
              </mc:Choice>
              <mc:Fallback>
                <p:oleObj r:id="rId2" imgW="5778500" imgH="2844800" progId="Photoshop.Image.9">
                  <p:embed/>
                  <p:pic>
                    <p:nvPicPr>
                      <p:cNvPr id="0" name="图片 3098"/>
                      <p:cNvPicPr/>
                      <p:nvPr/>
                    </p:nvPicPr>
                    <p:blipFill>
                      <a:blip r:embed="rId3"/>
                      <a:stretch>
                        <a:fillRect/>
                      </a:stretch>
                    </p:blipFill>
                    <p:spPr>
                      <a:xfrm>
                        <a:off x="1619250" y="3355975"/>
                        <a:ext cx="4752975" cy="2798763"/>
                      </a:xfrm>
                      <a:prstGeom prst="rect">
                        <a:avLst/>
                      </a:prstGeom>
                      <a:noFill/>
                      <a:ln w="38100">
                        <a:noFill/>
                        <a:miter/>
                      </a:ln>
                    </p:spPr>
                  </p:pic>
                </p:oleObj>
              </mc:Fallback>
            </mc:AlternateContent>
          </a:graphicData>
        </a:graphic>
      </p:graphicFrame>
      <p:sp>
        <p:nvSpPr>
          <p:cNvPr id="168964" name="Line 22"/>
          <p:cNvSpPr/>
          <p:nvPr/>
        </p:nvSpPr>
        <p:spPr>
          <a:xfrm>
            <a:off x="2700338" y="5443538"/>
            <a:ext cx="6011862" cy="0"/>
          </a:xfrm>
          <a:prstGeom prst="line">
            <a:avLst/>
          </a:prstGeom>
          <a:ln w="28575" cap="flat" cmpd="sng">
            <a:solidFill>
              <a:srgbClr val="339933"/>
            </a:solidFill>
            <a:prstDash val="solid"/>
            <a:headEnd type="none" w="med" len="med"/>
            <a:tailEnd type="none" w="med" len="med"/>
          </a:ln>
        </p:spPr>
        <p:txBody>
          <a:bodyPr/>
          <a:lstStyle/>
          <a:p>
            <a:endParaRPr lang="zh-CN" altLang="en-US"/>
          </a:p>
        </p:txBody>
      </p:sp>
      <p:sp>
        <p:nvSpPr>
          <p:cNvPr id="168965" name="Freeform 27"/>
          <p:cNvSpPr/>
          <p:nvPr/>
        </p:nvSpPr>
        <p:spPr>
          <a:xfrm>
            <a:off x="6227763" y="3571875"/>
            <a:ext cx="720725" cy="1871663"/>
          </a:xfrm>
          <a:custGeom>
            <a:avLst/>
            <a:gdLst>
              <a:gd name="txL" fmla="*/ 0 w 454"/>
              <a:gd name="txT" fmla="*/ 0 h 1209"/>
              <a:gd name="txR" fmla="*/ 454 w 454"/>
              <a:gd name="txB" fmla="*/ 1209 h 1209"/>
            </a:gdLst>
            <a:ahLst/>
            <a:cxnLst>
              <a:cxn ang="0">
                <a:pos x="0" y="2147483646"/>
              </a:cxn>
              <a:cxn ang="0">
                <a:pos x="2147483646" y="2147483646"/>
              </a:cxn>
              <a:cxn ang="0">
                <a:pos x="2147483646" y="2147483646"/>
              </a:cxn>
              <a:cxn ang="0">
                <a:pos x="2147483646" y="2147483646"/>
              </a:cxn>
              <a:cxn ang="0">
                <a:pos x="2147483646" y="2147483646"/>
              </a:cxn>
            </a:cxnLst>
            <a:rect l="txL" t="txT" r="txR" b="txB"/>
            <a:pathLst>
              <a:path w="454" h="1209">
                <a:moveTo>
                  <a:pt x="0" y="1209"/>
                </a:moveTo>
                <a:cubicBezTo>
                  <a:pt x="72" y="770"/>
                  <a:pt x="144" y="332"/>
                  <a:pt x="182" y="166"/>
                </a:cubicBezTo>
                <a:cubicBezTo>
                  <a:pt x="220" y="0"/>
                  <a:pt x="204" y="182"/>
                  <a:pt x="227" y="212"/>
                </a:cubicBezTo>
                <a:cubicBezTo>
                  <a:pt x="250" y="242"/>
                  <a:pt x="280" y="227"/>
                  <a:pt x="318" y="348"/>
                </a:cubicBezTo>
                <a:cubicBezTo>
                  <a:pt x="356" y="469"/>
                  <a:pt x="405" y="703"/>
                  <a:pt x="454" y="937"/>
                </a:cubicBezTo>
              </a:path>
            </a:pathLst>
          </a:custGeom>
          <a:noFill/>
          <a:ln w="28575" cap="flat" cmpd="sng">
            <a:solidFill>
              <a:srgbClr val="A50021">
                <a:alpha val="100000"/>
              </a:srgbClr>
            </a:solidFill>
            <a:prstDash val="solid"/>
            <a:round/>
            <a:headEnd type="none" w="med" len="med"/>
            <a:tailEnd type="none" w="med" len="med"/>
          </a:ln>
        </p:spPr>
        <p:txBody>
          <a:bodyPr/>
          <a:lstStyle/>
          <a:p>
            <a:endParaRPr lang="zh-CN" altLang="en-US"/>
          </a:p>
        </p:txBody>
      </p:sp>
      <p:sp>
        <p:nvSpPr>
          <p:cNvPr id="168966" name="Freeform 32"/>
          <p:cNvSpPr/>
          <p:nvPr/>
        </p:nvSpPr>
        <p:spPr>
          <a:xfrm>
            <a:off x="3779838" y="3716338"/>
            <a:ext cx="4897437" cy="2447925"/>
          </a:xfrm>
          <a:custGeom>
            <a:avLst/>
            <a:gdLst>
              <a:gd name="txL" fmla="*/ 0 w 3085"/>
              <a:gd name="txT" fmla="*/ 0 h 1542"/>
              <a:gd name="txR" fmla="*/ 3085 w 3085"/>
              <a:gd name="txB" fmla="*/ 1542 h 1542"/>
            </a:gdLst>
            <a:ahLst/>
            <a:cxnLst>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3085" h="1542">
                <a:moveTo>
                  <a:pt x="0" y="1225"/>
                </a:moveTo>
                <a:lnTo>
                  <a:pt x="182" y="1542"/>
                </a:lnTo>
                <a:lnTo>
                  <a:pt x="2177" y="1088"/>
                </a:lnTo>
                <a:lnTo>
                  <a:pt x="2404" y="0"/>
                </a:lnTo>
                <a:lnTo>
                  <a:pt x="2450" y="136"/>
                </a:lnTo>
                <a:lnTo>
                  <a:pt x="2495" y="181"/>
                </a:lnTo>
                <a:lnTo>
                  <a:pt x="2540" y="227"/>
                </a:lnTo>
                <a:lnTo>
                  <a:pt x="2722" y="1270"/>
                </a:lnTo>
                <a:lnTo>
                  <a:pt x="2767" y="1361"/>
                </a:lnTo>
                <a:lnTo>
                  <a:pt x="3085" y="1134"/>
                </a:lnTo>
              </a:path>
            </a:pathLst>
          </a:custGeom>
          <a:noFill/>
          <a:ln w="28575" cap="flat" cmpd="sng">
            <a:solidFill>
              <a:schemeClr val="accent2">
                <a:alpha val="100000"/>
              </a:schemeClr>
            </a:solidFill>
            <a:prstDash val="solid"/>
            <a:round/>
            <a:headEnd type="none" w="med" len="med"/>
            <a:tailEnd type="none" w="med" len="med"/>
          </a:ln>
        </p:spPr>
        <p:txBody>
          <a:bodyPr/>
          <a:lstStyle/>
          <a:p>
            <a:endParaRPr lang="zh-CN" altLang="en-US"/>
          </a:p>
        </p:txBody>
      </p:sp>
    </p:spTree>
  </p:cSld>
  <p:clrMapOvr>
    <a:masterClrMapping/>
  </p:clrMapOvr>
  <p:transition advClick="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p:nvPr/>
        </p:nvSpPr>
        <p:spPr>
          <a:xfrm>
            <a:off x="755650" y="1700213"/>
            <a:ext cx="7775575" cy="3897312"/>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40000"/>
              </a:lnSpc>
              <a:spcBef>
                <a:spcPct val="50000"/>
              </a:spcBef>
              <a:buClrTx/>
              <a:buSzTx/>
              <a:buFontTx/>
              <a:buNone/>
            </a:pPr>
            <a:r>
              <a:rPr lang="zh-CN" altLang="en-US" dirty="0">
                <a:solidFill>
                  <a:srgbClr val="FF3399"/>
                </a:solidFill>
                <a:latin typeface="Arial" panose="020B0604020202020204" pitchFamily="34" charset="0"/>
              </a:rPr>
              <a:t>生理意义：</a:t>
            </a:r>
            <a:r>
              <a:rPr lang="zh-CN" altLang="en-US" dirty="0">
                <a:latin typeface="Arial" panose="020B0604020202020204" pitchFamily="34" charset="0"/>
              </a:rPr>
              <a:t>当发生短时间的窦性频率减慢时，潜在起搏点的自律性不会立即表现出来，防止异位搏动的发生。</a:t>
            </a:r>
          </a:p>
          <a:p>
            <a:pPr marL="0" lvl="0" indent="0">
              <a:lnSpc>
                <a:spcPct val="140000"/>
              </a:lnSpc>
              <a:spcBef>
                <a:spcPct val="50000"/>
              </a:spcBef>
              <a:buClrTx/>
              <a:buSzTx/>
              <a:buFontTx/>
              <a:buNone/>
            </a:pPr>
            <a:r>
              <a:rPr lang="zh-CN" altLang="en-US" dirty="0">
                <a:solidFill>
                  <a:schemeClr val="accent2"/>
                </a:solidFill>
                <a:latin typeface="Arial" panose="020B0604020202020204" pitchFamily="34" charset="0"/>
              </a:rPr>
              <a:t>     </a:t>
            </a:r>
            <a:r>
              <a:rPr lang="zh-CN" altLang="en-US" dirty="0">
                <a:solidFill>
                  <a:srgbClr val="FF3399"/>
                </a:solidFill>
                <a:latin typeface="Arial" panose="020B0604020202020204" pitchFamily="34" charset="0"/>
              </a:rPr>
              <a:t>临床应用：</a:t>
            </a:r>
            <a:r>
              <a:rPr lang="zh-CN" altLang="en-US" dirty="0">
                <a:latin typeface="Arial" panose="020B0604020202020204" pitchFamily="34" charset="0"/>
              </a:rPr>
              <a:t>需要暂时中断心脏人工起搏器工作之前，应使其驱动频率逐步减慢，以避免发生心脏停搏。</a:t>
            </a:r>
            <a:r>
              <a:rPr lang="zh-CN" altLang="en-US" sz="2400" dirty="0">
                <a:latin typeface="Arial" panose="020B0604020202020204" pitchFamily="34" charset="0"/>
              </a:rPr>
              <a:t>       </a:t>
            </a:r>
            <a:r>
              <a:rPr lang="en-US" altLang="zh-CN" sz="2400" dirty="0">
                <a:latin typeface="Arial" panose="020B0604020202020204" pitchFamily="34" charset="0"/>
              </a:rPr>
              <a:t> </a:t>
            </a:r>
            <a:r>
              <a:rPr lang="zh-CN" altLang="en-US" sz="1100" b="0" dirty="0">
                <a:latin typeface="Arial" panose="020B0604020202020204" pitchFamily="34" charset="0"/>
                <a:ea typeface="宋体" panose="02010600030101010101" pitchFamily="2" charset="-122"/>
              </a:rPr>
              <a:t> </a:t>
            </a:r>
          </a:p>
        </p:txBody>
      </p:sp>
    </p:spTree>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p:nvPr/>
        </p:nvSpPr>
        <p:spPr>
          <a:xfrm>
            <a:off x="250825" y="285750"/>
            <a:ext cx="3581400" cy="457200"/>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FF3399"/>
                </a:solidFill>
                <a:latin typeface="+mj-ea"/>
                <a:ea typeface="+mj-ea"/>
              </a:rPr>
              <a:t> </a:t>
            </a:r>
            <a:r>
              <a:rPr lang="en-US" altLang="zh-CN" sz="2400" dirty="0">
                <a:solidFill>
                  <a:srgbClr val="FF3399"/>
                </a:solidFill>
                <a:latin typeface="+mj-ea"/>
                <a:ea typeface="+mj-ea"/>
              </a:rPr>
              <a:t>2.</a:t>
            </a:r>
            <a:r>
              <a:rPr lang="zh-CN" altLang="en-US" sz="2400" dirty="0">
                <a:solidFill>
                  <a:srgbClr val="FF3399"/>
                </a:solidFill>
                <a:latin typeface="+mj-ea"/>
                <a:ea typeface="+mj-ea"/>
              </a:rPr>
              <a:t>影响自律性的因素</a:t>
            </a:r>
            <a:r>
              <a:rPr lang="zh-CN" altLang="en-US" sz="1100" b="0" dirty="0">
                <a:solidFill>
                  <a:srgbClr val="FF3399"/>
                </a:solidFill>
                <a:latin typeface="+mj-ea"/>
                <a:ea typeface="+mj-ea"/>
              </a:rPr>
              <a:t> </a:t>
            </a:r>
            <a:endParaRPr lang="zh-CN" altLang="en-US" sz="2400" b="0" dirty="0">
              <a:solidFill>
                <a:srgbClr val="FF3399"/>
              </a:solidFill>
              <a:latin typeface="+mj-ea"/>
              <a:ea typeface="+mj-ea"/>
            </a:endParaRPr>
          </a:p>
        </p:txBody>
      </p:sp>
      <p:sp>
        <p:nvSpPr>
          <p:cNvPr id="171011" name="Rectangle 4"/>
          <p:cNvSpPr/>
          <p:nvPr/>
        </p:nvSpPr>
        <p:spPr>
          <a:xfrm>
            <a:off x="134621" y="838396"/>
            <a:ext cx="4581395" cy="2111540"/>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spcBef>
                <a:spcPct val="0"/>
              </a:spcBef>
              <a:buClrTx/>
              <a:buSzTx/>
              <a:buFontTx/>
              <a:buNone/>
            </a:pPr>
            <a:r>
              <a:rPr lang="zh-CN" altLang="en-US" sz="2000" dirty="0">
                <a:solidFill>
                  <a:srgbClr val="0000FF"/>
                </a:solidFill>
                <a:latin typeface="+mj-ea"/>
                <a:ea typeface="+mj-ea"/>
              </a:rPr>
              <a:t>  </a:t>
            </a:r>
            <a:r>
              <a:rPr lang="zh-CN" altLang="en-US" sz="2400" dirty="0">
                <a:solidFill>
                  <a:srgbClr val="0000FF"/>
                </a:solidFill>
                <a:latin typeface="+mj-ea"/>
                <a:ea typeface="+mj-ea"/>
              </a:rPr>
              <a:t>(</a:t>
            </a:r>
            <a:r>
              <a:rPr lang="en-US" altLang="zh-CN" sz="2400" dirty="0">
                <a:solidFill>
                  <a:srgbClr val="0000FF"/>
                </a:solidFill>
                <a:latin typeface="+mj-ea"/>
                <a:ea typeface="+mj-ea"/>
              </a:rPr>
              <a:t>1)</a:t>
            </a:r>
            <a:r>
              <a:rPr lang="zh-CN" altLang="en-US" sz="2400" dirty="0">
                <a:solidFill>
                  <a:srgbClr val="0000FF"/>
                </a:solidFill>
                <a:latin typeface="+mj-ea"/>
                <a:ea typeface="+mj-ea"/>
              </a:rPr>
              <a:t>最大复极电位与阈电位之间的差距：</a:t>
            </a:r>
            <a:r>
              <a:rPr lang="zh-CN" altLang="en-US" sz="2400" dirty="0">
                <a:latin typeface="+mj-ea"/>
                <a:ea typeface="+mj-ea"/>
              </a:rPr>
              <a:t>差距减小，自动兴奋的频率增高；反之则自律性降低。</a:t>
            </a:r>
          </a:p>
          <a:p>
            <a:pPr marL="0" lvl="0" indent="0" eaLnBrk="1" hangingPunct="1">
              <a:spcBef>
                <a:spcPct val="0"/>
              </a:spcBef>
              <a:buClrTx/>
              <a:buSzTx/>
              <a:buFontTx/>
              <a:buNone/>
            </a:pPr>
            <a:r>
              <a:rPr lang="zh-CN" altLang="en-US" sz="2000" dirty="0">
                <a:solidFill>
                  <a:srgbClr val="FF0000"/>
                </a:solidFill>
                <a:latin typeface="+mj-ea"/>
                <a:ea typeface="+mj-ea"/>
              </a:rPr>
              <a:t>   迷走神经兴奋：</a:t>
            </a:r>
            <a:r>
              <a:rPr lang="zh-CN" altLang="en-US" sz="2000" dirty="0">
                <a:latin typeface="+mj-ea"/>
                <a:ea typeface="+mj-ea"/>
              </a:rPr>
              <a:t>窦房结自律细胞膜上的</a:t>
            </a:r>
            <a:r>
              <a:rPr lang="en-US" altLang="zh-CN" sz="2000" dirty="0">
                <a:latin typeface="+mj-ea"/>
                <a:ea typeface="+mj-ea"/>
              </a:rPr>
              <a:t>K</a:t>
            </a:r>
            <a:r>
              <a:rPr lang="en-US" altLang="zh-CN" sz="2000" baseline="30000" dirty="0">
                <a:latin typeface="+mj-ea"/>
                <a:ea typeface="+mj-ea"/>
              </a:rPr>
              <a:t>+</a:t>
            </a:r>
            <a:r>
              <a:rPr lang="zh-CN" altLang="en-US" sz="2000" dirty="0">
                <a:latin typeface="+mj-ea"/>
                <a:ea typeface="+mj-ea"/>
              </a:rPr>
              <a:t>通道开放概率增高，自律性降低。</a:t>
            </a:r>
            <a:endParaRPr lang="zh-CN" altLang="en-US" sz="2000" b="0" dirty="0">
              <a:latin typeface="+mj-ea"/>
              <a:ea typeface="+mj-ea"/>
            </a:endParaRPr>
          </a:p>
        </p:txBody>
      </p:sp>
      <p:sp>
        <p:nvSpPr>
          <p:cNvPr id="171013" name="Rectangle 6"/>
          <p:cNvSpPr/>
          <p:nvPr/>
        </p:nvSpPr>
        <p:spPr>
          <a:xfrm>
            <a:off x="89513" y="3213085"/>
            <a:ext cx="4899173" cy="2258695"/>
          </a:xfrm>
          <a:prstGeom prst="rect">
            <a:avLst/>
          </a:prstGeom>
          <a:noFill/>
          <a:ln w="9525">
            <a:noFill/>
          </a:ln>
        </p:spPr>
        <p:txBody>
          <a:bodyPr wrap="square">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a:lnSpc>
                <a:spcPct val="110000"/>
              </a:lnSpc>
              <a:spcBef>
                <a:spcPct val="50000"/>
              </a:spcBef>
              <a:buClrTx/>
              <a:buSzTx/>
              <a:buFontTx/>
              <a:buNone/>
            </a:pPr>
            <a:r>
              <a:rPr lang="zh-CN" altLang="en-US" sz="2400" dirty="0">
                <a:solidFill>
                  <a:srgbClr val="0000FF"/>
                </a:solidFill>
                <a:latin typeface="+mj-ea"/>
                <a:ea typeface="+mj-ea"/>
              </a:rPr>
              <a:t>  (</a:t>
            </a:r>
            <a:r>
              <a:rPr lang="en-US" altLang="zh-CN" sz="2400" dirty="0">
                <a:solidFill>
                  <a:srgbClr val="0000FF"/>
                </a:solidFill>
                <a:latin typeface="+mj-ea"/>
                <a:ea typeface="+mj-ea"/>
                <a:cs typeface="Arial" panose="020B0604020202020204" pitchFamily="34" charset="0"/>
              </a:rPr>
              <a:t>2)4</a:t>
            </a:r>
            <a:r>
              <a:rPr lang="zh-CN" altLang="en-US" sz="2400" dirty="0">
                <a:solidFill>
                  <a:srgbClr val="0000FF"/>
                </a:solidFill>
                <a:latin typeface="+mj-ea"/>
                <a:ea typeface="+mj-ea"/>
                <a:cs typeface="Arial" panose="020B0604020202020204" pitchFamily="34" charset="0"/>
              </a:rPr>
              <a:t>期自动去极化的速度：</a:t>
            </a:r>
            <a:r>
              <a:rPr lang="zh-CN" altLang="en-US" sz="2400" dirty="0">
                <a:solidFill>
                  <a:srgbClr val="000000"/>
                </a:solidFill>
                <a:latin typeface="+mj-ea"/>
                <a:ea typeface="+mj-ea"/>
                <a:cs typeface="Arial" panose="020B0604020202020204" pitchFamily="34" charset="0"/>
              </a:rPr>
              <a:t> </a:t>
            </a:r>
            <a:r>
              <a:rPr lang="zh-CN" altLang="en-US" sz="2400" dirty="0">
                <a:latin typeface="+mj-ea"/>
                <a:ea typeface="+mj-ea"/>
                <a:cs typeface="Arial" panose="020B0604020202020204" pitchFamily="34" charset="0"/>
              </a:rPr>
              <a:t>去极化速率增快，达到阈电位水平所需的时间缩短，自动兴奋的频率增高；反之亦然。</a:t>
            </a:r>
          </a:p>
          <a:p>
            <a:pPr marL="0" lvl="0" indent="0">
              <a:lnSpc>
                <a:spcPct val="110000"/>
              </a:lnSpc>
              <a:spcBef>
                <a:spcPct val="50000"/>
              </a:spcBef>
              <a:buClrTx/>
              <a:buSzTx/>
              <a:buFontTx/>
              <a:buNone/>
            </a:pPr>
            <a:r>
              <a:rPr lang="zh-CN" altLang="en-US" sz="2400" dirty="0">
                <a:solidFill>
                  <a:srgbClr val="FF0000"/>
                </a:solidFill>
                <a:latin typeface="+mj-ea"/>
                <a:ea typeface="+mj-ea"/>
                <a:cs typeface="Arial" panose="020B0604020202020204" pitchFamily="34" charset="0"/>
              </a:rPr>
              <a:t>    </a:t>
            </a:r>
            <a:endParaRPr lang="zh-CN" altLang="en-US" sz="1100" b="0" dirty="0">
              <a:solidFill>
                <a:schemeClr val="accent2"/>
              </a:solidFill>
              <a:latin typeface="+mj-ea"/>
              <a:ea typeface="+mj-ea"/>
            </a:endParaRPr>
          </a:p>
        </p:txBody>
      </p:sp>
      <p:pic>
        <p:nvPicPr>
          <p:cNvPr id="4" name="图片 3">
            <a:extLst>
              <a:ext uri="{FF2B5EF4-FFF2-40B4-BE49-F238E27FC236}">
                <a16:creationId xmlns:a16="http://schemas.microsoft.com/office/drawing/2014/main" id="{D15E2126-3C4B-BD33-0B9E-79CA3C348823}"/>
              </a:ext>
            </a:extLst>
          </p:cNvPr>
          <p:cNvPicPr>
            <a:picLocks noChangeAspect="1"/>
          </p:cNvPicPr>
          <p:nvPr/>
        </p:nvPicPr>
        <p:blipFill rotWithShape="1">
          <a:blip r:embed="rId2">
            <a:extLst>
              <a:ext uri="{28A0092B-C50C-407E-A947-70E740481C1C}">
                <a14:useLocalDpi xmlns:a14="http://schemas.microsoft.com/office/drawing/2010/main" val="0"/>
              </a:ext>
            </a:extLst>
          </a:blip>
          <a:srcRect r="-3453" b="53429"/>
          <a:stretch/>
        </p:blipFill>
        <p:spPr>
          <a:xfrm>
            <a:off x="5152313" y="3645024"/>
            <a:ext cx="3902174" cy="1956247"/>
          </a:xfrm>
          <a:prstGeom prst="rect">
            <a:avLst/>
          </a:prstGeom>
        </p:spPr>
      </p:pic>
      <p:pic>
        <p:nvPicPr>
          <p:cNvPr id="6" name="图片 5">
            <a:extLst>
              <a:ext uri="{FF2B5EF4-FFF2-40B4-BE49-F238E27FC236}">
                <a16:creationId xmlns:a16="http://schemas.microsoft.com/office/drawing/2014/main" id="{EE5AC622-0A72-3618-B95F-6F29792DC6DF}"/>
              </a:ext>
            </a:extLst>
          </p:cNvPr>
          <p:cNvPicPr>
            <a:picLocks noChangeAspect="1"/>
          </p:cNvPicPr>
          <p:nvPr/>
        </p:nvPicPr>
        <p:blipFill rotWithShape="1">
          <a:blip r:embed="rId2">
            <a:extLst>
              <a:ext uri="{28A0092B-C50C-407E-A947-70E740481C1C}">
                <a14:useLocalDpi xmlns:a14="http://schemas.microsoft.com/office/drawing/2010/main" val="0"/>
              </a:ext>
            </a:extLst>
          </a:blip>
          <a:srcRect t="46148" r="-210"/>
          <a:stretch/>
        </p:blipFill>
        <p:spPr>
          <a:xfrm>
            <a:off x="4860032" y="951022"/>
            <a:ext cx="3779838" cy="2262063"/>
          </a:xfrm>
          <a:prstGeom prst="rect">
            <a:avLst/>
          </a:prstGeom>
        </p:spPr>
      </p:pic>
      <p:sp>
        <p:nvSpPr>
          <p:cNvPr id="8" name="文本框 7">
            <a:extLst>
              <a:ext uri="{FF2B5EF4-FFF2-40B4-BE49-F238E27FC236}">
                <a16:creationId xmlns:a16="http://schemas.microsoft.com/office/drawing/2014/main" id="{2BA86C93-A5D0-933F-CA98-EE02DEBB9555}"/>
              </a:ext>
            </a:extLst>
          </p:cNvPr>
          <p:cNvSpPr txBox="1"/>
          <p:nvPr/>
        </p:nvSpPr>
        <p:spPr>
          <a:xfrm>
            <a:off x="441702" y="4963948"/>
            <a:ext cx="4628797" cy="1015663"/>
          </a:xfrm>
          <a:prstGeom prst="rect">
            <a:avLst/>
          </a:prstGeom>
          <a:noFill/>
        </p:spPr>
        <p:txBody>
          <a:bodyPr wrap="square">
            <a:spAutoFit/>
          </a:bodyPr>
          <a:lstStyle/>
          <a:p>
            <a:r>
              <a:rPr lang="zh-CN" altLang="en-US" sz="2000" b="1" dirty="0">
                <a:solidFill>
                  <a:srgbClr val="FF0000"/>
                </a:solidFill>
                <a:latin typeface="+mj-ea"/>
                <a:ea typeface="+mj-ea"/>
                <a:cs typeface="Arial" panose="020B0604020202020204" pitchFamily="34" charset="0"/>
              </a:rPr>
              <a:t>儿茶酚胺：</a:t>
            </a:r>
            <a:r>
              <a:rPr lang="zh-CN" altLang="en-US" sz="2000" b="1" dirty="0">
                <a:latin typeface="+mj-ea"/>
                <a:ea typeface="+mj-ea"/>
                <a:cs typeface="Arial" panose="020B0604020202020204" pitchFamily="34" charset="0"/>
              </a:rPr>
              <a:t>增强窦房结的</a:t>
            </a:r>
            <a:r>
              <a:rPr lang="en-US" altLang="zh-CN" sz="2000" b="1" dirty="0">
                <a:latin typeface="+mj-ea"/>
                <a:ea typeface="+mj-ea"/>
                <a:cs typeface="Arial" panose="020B0604020202020204" pitchFamily="34" charset="0"/>
              </a:rPr>
              <a:t>I</a:t>
            </a:r>
            <a:r>
              <a:rPr lang="en-US" altLang="zh-CN" sz="2000" b="1" baseline="-30000" dirty="0">
                <a:latin typeface="+mj-ea"/>
                <a:ea typeface="+mj-ea"/>
                <a:cs typeface="Arial" panose="020B0604020202020204" pitchFamily="34" charset="0"/>
              </a:rPr>
              <a:t>f</a:t>
            </a:r>
            <a:r>
              <a:rPr lang="zh-CN" altLang="en-US" sz="2000" b="1" dirty="0">
                <a:latin typeface="+mj-ea"/>
                <a:ea typeface="+mj-ea"/>
                <a:cs typeface="Arial" panose="020B0604020202020204" pitchFamily="34" charset="0"/>
              </a:rPr>
              <a:t>和</a:t>
            </a:r>
            <a:r>
              <a:rPr lang="en-US" altLang="zh-CN" sz="2000" b="1" dirty="0" err="1">
                <a:latin typeface="+mj-ea"/>
                <a:ea typeface="+mj-ea"/>
                <a:cs typeface="Arial" panose="020B0604020202020204" pitchFamily="34" charset="0"/>
              </a:rPr>
              <a:t>I</a:t>
            </a:r>
            <a:r>
              <a:rPr lang="en-US" altLang="zh-CN" sz="2000" b="1" baseline="-30000" dirty="0" err="1">
                <a:latin typeface="+mj-ea"/>
                <a:ea typeface="+mj-ea"/>
                <a:cs typeface="Arial" panose="020B0604020202020204" pitchFamily="34" charset="0"/>
              </a:rPr>
              <a:t>Ca</a:t>
            </a:r>
            <a:r>
              <a:rPr lang="en-US" altLang="zh-CN" sz="2000" b="1" baseline="-25000" dirty="0">
                <a:latin typeface="+mj-ea"/>
                <a:ea typeface="+mj-ea"/>
                <a:cs typeface="Arial" panose="020B0604020202020204" pitchFamily="34" charset="0"/>
              </a:rPr>
              <a:t>-T</a:t>
            </a:r>
            <a:r>
              <a:rPr lang="zh-CN" altLang="en-US" sz="2000" b="1" dirty="0">
                <a:latin typeface="+mj-ea"/>
                <a:ea typeface="+mj-ea"/>
                <a:cs typeface="Arial" panose="020B0604020202020204" pitchFamily="34" charset="0"/>
              </a:rPr>
              <a:t>加快4期自动去极化的速率，使自动兴奋的频率增高，心率加快。</a:t>
            </a:r>
            <a:r>
              <a:rPr lang="zh-CN" altLang="en-US" sz="2000" b="1" dirty="0">
                <a:solidFill>
                  <a:schemeClr val="accent2"/>
                </a:solidFill>
                <a:latin typeface="+mj-ea"/>
                <a:ea typeface="+mj-ea"/>
              </a:rPr>
              <a:t> </a:t>
            </a:r>
            <a:endParaRPr lang="zh-CN" altLang="en-US" sz="2000" b="1" dirty="0"/>
          </a:p>
        </p:txBody>
      </p:sp>
    </p:spTree>
  </p:cSld>
  <p:clrMapOvr>
    <a:masterClrMapping/>
  </p:clrMapOvr>
  <p:transition advClick="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p:nvPr/>
        </p:nvSpPr>
        <p:spPr>
          <a:xfrm>
            <a:off x="571500" y="1357313"/>
            <a:ext cx="4929188" cy="1531937"/>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30000"/>
              </a:lnSpc>
              <a:spcBef>
                <a:spcPct val="0"/>
              </a:spcBef>
              <a:buClrTx/>
              <a:buSzTx/>
              <a:buFontTx/>
              <a:buNone/>
            </a:pPr>
            <a:r>
              <a:rPr lang="en-US" altLang="zh-CN" sz="2400" dirty="0">
                <a:solidFill>
                  <a:srgbClr val="FF3300"/>
                </a:solidFill>
                <a:latin typeface="微软雅黑" panose="020B0503020204020204" pitchFamily="34" charset="-122"/>
                <a:ea typeface="微软雅黑" panose="020B0503020204020204" pitchFamily="34" charset="-122"/>
              </a:rPr>
              <a:t>1. </a:t>
            </a:r>
            <a:r>
              <a:rPr lang="zh-CN" altLang="en-US" sz="2400" dirty="0">
                <a:solidFill>
                  <a:srgbClr val="FF3300"/>
                </a:solidFill>
                <a:latin typeface="微软雅黑" panose="020B0503020204020204" pitchFamily="34" charset="-122"/>
                <a:ea typeface="微软雅黑" panose="020B0503020204020204" pitchFamily="34" charset="-122"/>
              </a:rPr>
              <a:t>心脏内兴奋传播的途径和特点</a:t>
            </a:r>
            <a:endParaRPr lang="zh-CN" altLang="en-US" sz="2400" b="0" dirty="0">
              <a:latin typeface="微软雅黑" panose="020B0503020204020204" pitchFamily="34" charset="-122"/>
              <a:ea typeface="微软雅黑" panose="020B0503020204020204" pitchFamily="34" charset="-122"/>
            </a:endParaRPr>
          </a:p>
          <a:p>
            <a:pPr marL="0" lvl="0" indent="0" eaLnBrk="1" hangingPunct="1">
              <a:lnSpc>
                <a:spcPct val="13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       兴奋在心脏内的传播，是通过特殊传导系统进行的有序的扩布。</a:t>
            </a:r>
            <a:r>
              <a:rPr lang="zh-CN" altLang="en-US" sz="1100" b="0" dirty="0">
                <a:latin typeface="微软雅黑" panose="020B0503020204020204" pitchFamily="34" charset="-122"/>
                <a:ea typeface="微软雅黑" panose="020B0503020204020204" pitchFamily="34" charset="-122"/>
              </a:rPr>
              <a:t> </a:t>
            </a:r>
          </a:p>
        </p:txBody>
      </p:sp>
      <p:graphicFrame>
        <p:nvGraphicFramePr>
          <p:cNvPr id="172035" name="Object 4"/>
          <p:cNvGraphicFramePr>
            <a:graphicFrameLocks noChangeAspect="1"/>
          </p:cNvGraphicFramePr>
          <p:nvPr>
            <p:extLst>
              <p:ext uri="{D42A27DB-BD31-4B8C-83A1-F6EECF244321}">
                <p14:modId xmlns:p14="http://schemas.microsoft.com/office/powerpoint/2010/main" val="3821252615"/>
              </p:ext>
            </p:extLst>
          </p:nvPr>
        </p:nvGraphicFramePr>
        <p:xfrm>
          <a:off x="490172" y="3429000"/>
          <a:ext cx="8077200" cy="2506663"/>
        </p:xfrm>
        <a:graphic>
          <a:graphicData uri="http://schemas.openxmlformats.org/presentationml/2006/ole">
            <mc:AlternateContent xmlns:mc="http://schemas.openxmlformats.org/markup-compatibility/2006">
              <mc:Choice xmlns:v="urn:schemas-microsoft-com:vml" Requires="v">
                <p:oleObj r:id="rId2" imgW="14732000" imgH="4572000" progId="Photoshop.Image.6">
                  <p:embed/>
                </p:oleObj>
              </mc:Choice>
              <mc:Fallback>
                <p:oleObj r:id="rId2" imgW="14732000" imgH="4572000" progId="Photoshop.Image.6">
                  <p:embed/>
                  <p:pic>
                    <p:nvPicPr>
                      <p:cNvPr id="0" name="图片 3100"/>
                      <p:cNvPicPr/>
                      <p:nvPr/>
                    </p:nvPicPr>
                    <p:blipFill>
                      <a:blip r:embed="rId3"/>
                      <a:stretch>
                        <a:fillRect/>
                      </a:stretch>
                    </p:blipFill>
                    <p:spPr>
                      <a:xfrm>
                        <a:off x="490172" y="3429000"/>
                        <a:ext cx="8077200" cy="2506663"/>
                      </a:xfrm>
                      <a:prstGeom prst="rect">
                        <a:avLst/>
                      </a:prstGeom>
                      <a:noFill/>
                      <a:ln w="38100">
                        <a:noFill/>
                        <a:miter/>
                      </a:ln>
                    </p:spPr>
                  </p:pic>
                </p:oleObj>
              </mc:Fallback>
            </mc:AlternateContent>
          </a:graphicData>
        </a:graphic>
      </p:graphicFrame>
      <p:pic>
        <p:nvPicPr>
          <p:cNvPr id="172036" name="Picture 5" descr="zj3-5"/>
          <p:cNvPicPr>
            <a:picLocks noChangeAspect="1"/>
          </p:cNvPicPr>
          <p:nvPr/>
        </p:nvPicPr>
        <p:blipFill>
          <a:blip r:embed="rId4"/>
          <a:stretch>
            <a:fillRect/>
          </a:stretch>
        </p:blipFill>
        <p:spPr>
          <a:xfrm>
            <a:off x="6422658" y="659606"/>
            <a:ext cx="2232025" cy="2597150"/>
          </a:xfrm>
          <a:prstGeom prst="rect">
            <a:avLst/>
          </a:prstGeom>
          <a:noFill/>
          <a:ln w="9525">
            <a:noFill/>
          </a:ln>
        </p:spPr>
      </p:pic>
      <p:sp>
        <p:nvSpPr>
          <p:cNvPr id="172037" name="Text Box 6"/>
          <p:cNvSpPr txBox="1"/>
          <p:nvPr/>
        </p:nvSpPr>
        <p:spPr>
          <a:xfrm>
            <a:off x="2971800" y="6019800"/>
            <a:ext cx="2895600" cy="36671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50000"/>
              </a:spcBef>
              <a:buClrTx/>
              <a:buSzTx/>
              <a:buFontTx/>
              <a:buNone/>
            </a:pPr>
            <a:r>
              <a:rPr lang="zh-CN" altLang="en-US" sz="1800" dirty="0">
                <a:solidFill>
                  <a:srgbClr val="A50021"/>
                </a:solidFill>
                <a:latin typeface="Times New Roman" panose="02020603050405020304" pitchFamily="18" charset="0"/>
              </a:rPr>
              <a:t>心内兴奋传布途径示意图</a:t>
            </a:r>
          </a:p>
        </p:txBody>
      </p:sp>
      <p:sp>
        <p:nvSpPr>
          <p:cNvPr id="172038" name="Rectangle 3"/>
          <p:cNvSpPr/>
          <p:nvPr/>
        </p:nvSpPr>
        <p:spPr>
          <a:xfrm>
            <a:off x="500063" y="428625"/>
            <a:ext cx="6535737" cy="461963"/>
          </a:xfrm>
          <a:prstGeom prst="rect">
            <a:avLst/>
          </a:prstGeom>
          <a:noFill/>
          <a:ln w="9525">
            <a:noFill/>
          </a:ln>
        </p:spPr>
        <p:txBody>
          <a:bodyPr>
            <a:spAutoFit/>
          </a:bodyPr>
          <a:lstStyle>
            <a:lvl1pPr marL="342900" indent="-342900" algn="l" rtl="0" eaLnBrk="0" fontAlgn="base" hangingPunct="0">
              <a:lnSpc>
                <a:spcPct val="120000"/>
              </a:lnSpc>
              <a:spcBef>
                <a:spcPct val="20000"/>
              </a:spcBef>
              <a:spcAft>
                <a:spcPct val="0"/>
              </a:spcAft>
              <a:buClr>
                <a:schemeClr val="folHlink"/>
              </a:buClr>
              <a:buSzPct val="60000"/>
              <a:buFont typeface="Wingdings" panose="05000000000000000000" pitchFamily="2" charset="2"/>
              <a:buChar char="n"/>
              <a:defRPr kumimoji="1" sz="2800" b="1">
                <a:solidFill>
                  <a:schemeClr val="tx1"/>
                </a:solidFill>
                <a:latin typeface="+mn-lt"/>
                <a:ea typeface="+mn-ea"/>
                <a:cs typeface="楷体_GB2312"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宋体" panose="02010600030101010101" pitchFamily="2" charset="-122"/>
                <a:cs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宋体" panose="02010600030101010101" pitchFamily="2" charset="-122"/>
              </a:defRPr>
            </a:lvl5pPr>
          </a:lstStyle>
          <a:p>
            <a:pPr marL="0" lvl="0" indent="0" eaLnBrk="1" hangingPunct="1">
              <a:lnSpc>
                <a:spcPct val="100000"/>
              </a:lnSpc>
              <a:spcBef>
                <a:spcPct val="0"/>
              </a:spcBef>
              <a:buClrTx/>
              <a:buSzTx/>
              <a:buFontTx/>
              <a:buNone/>
            </a:pPr>
            <a:r>
              <a:rPr lang="zh-CN" altLang="en-US" sz="2400" dirty="0">
                <a:solidFill>
                  <a:srgbClr val="C00000"/>
                </a:solidFill>
                <a:latin typeface="楷体_GB2312" pitchFamily="1" charset="-122"/>
              </a:rPr>
              <a:t>(三)心肌的传导性 </a:t>
            </a:r>
            <a:r>
              <a:rPr lang="zh-CN" altLang="en-US" sz="2400" dirty="0">
                <a:solidFill>
                  <a:srgbClr val="C00000"/>
                </a:solidFill>
                <a:latin typeface="Arial" panose="020B0604020202020204" pitchFamily="34" charset="0"/>
              </a:rPr>
              <a:t>(</a:t>
            </a:r>
            <a:r>
              <a:rPr lang="en-US" altLang="zh-CN" sz="2400" dirty="0">
                <a:solidFill>
                  <a:srgbClr val="C00000"/>
                </a:solidFill>
                <a:latin typeface="Arial" panose="020B0604020202020204" pitchFamily="34" charset="0"/>
              </a:rPr>
              <a:t>conductivity)</a:t>
            </a:r>
            <a:endParaRPr lang="zh-CN" altLang="en-US" sz="2400" dirty="0">
              <a:solidFill>
                <a:srgbClr val="C00000"/>
              </a:solidFill>
              <a:latin typeface="Arial" panose="020B0604020202020204" pitchFamily="34" charset="0"/>
            </a:endParaRPr>
          </a:p>
        </p:txBody>
      </p:sp>
    </p:spTree>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KSO_WM_DOC_GUID" val="{fa96099b-cc7f-46aa-8ce6-791ee2366ebe}"/>
</p:tagLst>
</file>

<file path=ppt/tags/tag2.xml><?xml version="1.0" encoding="utf-8"?>
<p:tagLst xmlns:a="http://schemas.openxmlformats.org/drawingml/2006/main" xmlns:r="http://schemas.openxmlformats.org/officeDocument/2006/relationships" xmlns:p="http://schemas.openxmlformats.org/presentationml/2006/main">
  <p:tag name="TIMING" val="|2.2|0.1|0.9|0.6|1.6|0.1|1.9|0.1|1.2|0.1|0.8|0.1|2.9|1|3.4|0.2"/>
</p:tagLst>
</file>

<file path=ppt/tags/tag3.xml><?xml version="1.0" encoding="utf-8"?>
<p:tagLst xmlns:a="http://schemas.openxmlformats.org/drawingml/2006/main" xmlns:r="http://schemas.openxmlformats.org/officeDocument/2006/relationships" xmlns:p="http://schemas.openxmlformats.org/presentationml/2006/main">
  <p:tag name="TIMING" val="|0|2.9|5.5|11.5"/>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33612</TotalTime>
  <Words>15585</Words>
  <Application>Microsoft Office PowerPoint</Application>
  <PresentationFormat>全屏显示(4:3)</PresentationFormat>
  <Paragraphs>1731</Paragraphs>
  <Slides>260</Slides>
  <Notes>21</Notes>
  <HiddenSlides>0</HiddenSlides>
  <MMClips>1</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7</vt:i4>
      </vt:variant>
      <vt:variant>
        <vt:lpstr>幻灯片标题</vt:lpstr>
      </vt:variant>
      <vt:variant>
        <vt:i4>260</vt:i4>
      </vt:variant>
    </vt:vector>
  </HeadingPairs>
  <TitlesOfParts>
    <vt:vector size="285" baseType="lpstr">
      <vt:lpstr>Monotype Sorts</vt:lpstr>
      <vt:lpstr>TimesNewRoman</vt:lpstr>
      <vt:lpstr>等线</vt:lpstr>
      <vt:lpstr>黑体</vt:lpstr>
      <vt:lpstr>华文细黑</vt:lpstr>
      <vt:lpstr>楷体_GB2312</vt:lpstr>
      <vt:lpstr>隶书</vt:lpstr>
      <vt:lpstr>宋体</vt:lpstr>
      <vt:lpstr>微软雅黑</vt:lpstr>
      <vt:lpstr>Arial</vt:lpstr>
      <vt:lpstr>Arial Narrow</vt:lpstr>
      <vt:lpstr>Garamond</vt:lpstr>
      <vt:lpstr>Tahoma</vt:lpstr>
      <vt:lpstr>Times New Roman</vt:lpstr>
      <vt:lpstr>Verdana</vt:lpstr>
      <vt:lpstr>Wingdings</vt:lpstr>
      <vt:lpstr>Wingdings 2</vt:lpstr>
      <vt:lpstr>Blends</vt:lpstr>
      <vt:lpstr>Photoshop.Image.6</vt:lpstr>
      <vt:lpstr>Photoshop.Image.9</vt:lpstr>
      <vt:lpstr>Paintbrush Picture</vt:lpstr>
      <vt:lpstr>MPlayer</vt:lpstr>
      <vt:lpstr>Image</vt:lpstr>
      <vt:lpstr>位图图像</vt:lpstr>
      <vt:lpstr>BMP 图像</vt:lpstr>
      <vt:lpstr>PowerPoint 演示文稿</vt:lpstr>
      <vt:lpstr>PowerPoint 演示文稿</vt:lpstr>
      <vt:lpstr>PowerPoint 演示文稿</vt:lpstr>
      <vt:lpstr>PowerPoint 演示文稿</vt:lpstr>
      <vt:lpstr>PowerPoint 演示文稿</vt:lpstr>
      <vt:lpstr>第一节 循环系统的组成及结构 </vt:lpstr>
      <vt:lpstr>体循环（大循环）</vt:lpstr>
      <vt:lpstr>肺循环（小循环）</vt:lpstr>
      <vt:lpstr>循环系统的主要功能 </vt:lpstr>
      <vt:lpstr>一，心 </vt:lpstr>
      <vt:lpstr>心的外形 </vt:lpstr>
      <vt:lpstr>心尖</vt:lpstr>
      <vt:lpstr>心底 </vt:lpstr>
      <vt:lpstr>两面</vt:lpstr>
      <vt:lpstr>三缘</vt:lpstr>
      <vt:lpstr>三条沟 </vt:lpstr>
      <vt:lpstr>心的位置 </vt:lpstr>
      <vt:lpstr>心壁的构造</vt:lpstr>
      <vt:lpstr>心的各腔 </vt:lpstr>
      <vt:lpstr>右心房</vt:lpstr>
      <vt:lpstr>右心室</vt:lpstr>
      <vt:lpstr>左心房</vt:lpstr>
      <vt:lpstr>左心室</vt:lpstr>
      <vt:lpstr>PowerPoint 演示文稿</vt:lpstr>
      <vt:lpstr>心的传导系统 </vt:lpstr>
      <vt:lpstr>心的血管---动脉 </vt:lpstr>
      <vt:lpstr>PowerPoint 演示文稿</vt:lpstr>
      <vt:lpstr>心的血管---静脉 </vt:lpstr>
      <vt:lpstr>PowerPoint 演示文稿</vt:lpstr>
      <vt:lpstr>二、血管 </vt:lpstr>
      <vt:lpstr>   （二）血管的分布   1、动脉的分布  </vt:lpstr>
      <vt:lpstr>肺循环的动脉 </vt:lpstr>
      <vt:lpstr>体循环的动脉</vt:lpstr>
      <vt:lpstr>2.头颈部的动脉 </vt:lpstr>
      <vt:lpstr>PowerPoint 演示文稿</vt:lpstr>
      <vt:lpstr>颈动脉窦</vt:lpstr>
      <vt:lpstr>颈动脉小球</vt:lpstr>
      <vt:lpstr>思考题</vt:lpstr>
      <vt:lpstr>PowerPoint 演示文稿</vt:lpstr>
      <vt:lpstr>PowerPoint 演示文稿</vt:lpstr>
      <vt:lpstr>静脉的特点</vt:lpstr>
      <vt:lpstr>PowerPoint 演示文稿</vt:lpstr>
      <vt:lpstr>头颈部的静脉 </vt:lpstr>
      <vt:lpstr>危险三角</vt:lpstr>
      <vt:lpstr>PowerPoint 演示文稿</vt:lpstr>
      <vt:lpstr>PowerPoint 演示文稿</vt:lpstr>
      <vt:lpstr>PowerPoint 演示文稿</vt:lpstr>
      <vt:lpstr>肝门静脉的侧支循环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附1：淋巴管与V的相似性</vt:lpstr>
      <vt:lpstr>PowerPoint 演示文稿</vt:lpstr>
      <vt:lpstr>PowerPoint 演示文稿</vt:lpstr>
      <vt:lpstr>PowerPoint 演示文稿</vt:lpstr>
      <vt:lpstr>PowerPoint 演示文稿</vt:lpstr>
      <vt:lpstr>PowerPoint 演示文稿</vt:lpstr>
      <vt:lpstr>PowerPoint 演示文稿</vt:lpstr>
      <vt:lpstr>静息电位 ( Resting potential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一、心肌收缩的特点</vt:lpstr>
      <vt:lpstr>PowerPoint 演示文稿</vt:lpstr>
      <vt:lpstr>PowerPoint 演示文稿</vt:lpstr>
      <vt:lpstr>PowerPoint 演示文稿</vt:lpstr>
      <vt:lpstr>心脏活动的特点及意义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（二）Afterload 后负荷</vt:lpstr>
      <vt:lpstr>PowerPoint 演示文稿</vt:lpstr>
      <vt:lpstr>PowerPoint 演示文稿</vt:lpstr>
      <vt:lpstr>心肌肌球蛋白抑制剂和激动剂</vt:lpstr>
      <vt:lpstr>Omecamtiv mecarbil（奥卡替美酯）治疗HFrEF</vt:lpstr>
      <vt:lpstr>PowerPoint 演示文稿</vt:lpstr>
      <vt:lpstr>PowerPoint 演示文稿</vt:lpstr>
      <vt:lpstr>PowerPoint 演示文稿</vt:lpstr>
      <vt:lpstr>PowerPoint 演示文稿</vt:lpstr>
      <vt:lpstr>血管，按功能分为：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血压的昼夜波动</vt:lpstr>
      <vt:lpstr>血液从主动脉流向外周，血压逐渐降低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(三)微循环的血流动力学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（2）心迷走神经</vt:lpstr>
      <vt:lpstr>PowerPoint 演示文稿</vt:lpstr>
      <vt:lpstr>PowerPoint 演示文稿</vt:lpstr>
      <vt:lpstr>PowerPoint 演示文稿</vt:lpstr>
      <vt:lpstr>PowerPoint 演示文稿</vt:lpstr>
      <vt:lpstr>（3）支配心脏的肽能神经元： </vt:lpstr>
      <vt:lpstr>PowerPoint 演示文稿</vt:lpstr>
      <vt:lpstr>PowerPoint 演示文稿</vt:lpstr>
      <vt:lpstr>PowerPoint 演示文稿</vt:lpstr>
      <vt:lpstr>PowerPoint 演示文稿</vt:lpstr>
      <vt:lpstr>PowerPoint 演示文稿</vt:lpstr>
      <vt:lpstr>1.延髓心血管中枢：基本心血管中枢</vt:lpstr>
      <vt:lpstr>PowerPoint 演示文稿</vt:lpstr>
      <vt:lpstr>PowerPoint 演示文稿</vt:lpstr>
      <vt:lpstr>PowerPoint 演示文稿</vt:lpstr>
      <vt:lpstr>PowerPoint 演示文稿</vt:lpstr>
      <vt:lpstr>PowerPoint 演示文稿</vt:lpstr>
      <vt:lpstr>2.颈A体、主A体化学感受性反射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 冠脉血流量的调节</vt:lpstr>
      <vt:lpstr>PowerPoint 演示文稿</vt:lpstr>
      <vt:lpstr>PowerPoint 演示文稿</vt:lpstr>
      <vt:lpstr>(二) 肺循环血流量的调节</vt:lpstr>
      <vt:lpstr>PowerPoint 演示文稿</vt:lpstr>
      <vt:lpstr>三、脑循环</vt:lpstr>
      <vt:lpstr>(二) 脑血流量的调节</vt:lpstr>
      <vt:lpstr>PowerPoint 演示文稿</vt:lpstr>
      <vt:lpstr>PowerPoint 演示文稿</vt:lpstr>
      <vt:lpstr>PowerPoint 演示文稿</vt:lpstr>
      <vt:lpstr>复 习 题</vt:lpstr>
      <vt:lpstr>复 习 题</vt:lpstr>
      <vt:lpstr>PowerPoint 演示文稿</vt:lpstr>
      <vt:lpstr>PowerPoint 演示文稿</vt:lpstr>
      <vt:lpstr>PowerPoint 演示文稿</vt:lpstr>
      <vt:lpstr>PowerPoint 演示文稿</vt:lpstr>
      <vt:lpstr>PowerPoint 演示文稿</vt:lpstr>
      <vt:lpstr>PowerPoint 演示文稿</vt:lpstr>
      <vt:lpstr>基本要求</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2）作用及机制</vt:lpstr>
      <vt:lpstr>2）作用及机制</vt:lpstr>
      <vt:lpstr>PowerPoint 演示文稿</vt:lpstr>
      <vt:lpstr>PowerPoint 演示文稿</vt:lpstr>
      <vt:lpstr>PowerPoint 演示文稿</vt:lpstr>
      <vt:lpstr>PowerPoint 演示文稿</vt:lpstr>
      <vt:lpstr>PowerPoint 演示文稿</vt:lpstr>
      <vt:lpstr>NO NEWS IS GOOD NEWS — SCIENCE 1992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 考 题</vt:lpstr>
      <vt:lpstr>PowerPoint 演示文稿</vt:lpstr>
    </vt:vector>
  </TitlesOfParts>
  <Company>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人体解剖学</dc:title>
  <dc:creator>liu</dc:creator>
  <cp:lastModifiedBy>liu pq</cp:lastModifiedBy>
  <cp:revision>551</cp:revision>
  <dcterms:created xsi:type="dcterms:W3CDTF">2004-08-29T09:20:00Z</dcterms:created>
  <dcterms:modified xsi:type="dcterms:W3CDTF">2023-09-24T17:52:40Z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